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80" r:id="rId4"/>
    <p:sldId id="294" r:id="rId5"/>
    <p:sldId id="281" r:id="rId6"/>
    <p:sldId id="292" r:id="rId7"/>
    <p:sldId id="293" r:id="rId8"/>
    <p:sldId id="279" r:id="rId9"/>
    <p:sldId id="284" r:id="rId10"/>
    <p:sldId id="288" r:id="rId11"/>
    <p:sldId id="287" r:id="rId12"/>
    <p:sldId id="286" r:id="rId13"/>
    <p:sldId id="289" r:id="rId14"/>
    <p:sldId id="290" r:id="rId15"/>
    <p:sldId id="258" r:id="rId16"/>
    <p:sldId id="285" r:id="rId17"/>
    <p:sldId id="265" r:id="rId18"/>
    <p:sldId id="282" r:id="rId19"/>
    <p:sldId id="295" r:id="rId20"/>
    <p:sldId id="296" r:id="rId21"/>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601" autoAdjust="0"/>
    <p:restoredTop sz="94660"/>
  </p:normalViewPr>
  <p:slideViewPr>
    <p:cSldViewPr snapToGrid="0">
      <p:cViewPr varScale="1">
        <p:scale>
          <a:sx n="88" d="100"/>
          <a:sy n="88" d="100"/>
        </p:scale>
        <p:origin x="16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F1C0A530-44BC-497F-A75E-0279B19C63CD}" type="datetimeFigureOut">
              <a:rPr lang="es-PE" smtClean="0"/>
              <a:t>3/03/2017</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F588F19E-2299-4A69-A598-330B72B1065E}" type="slidenum">
              <a:rPr lang="es-PE" smtClean="0"/>
              <a:t>‹Nº›</a:t>
            </a:fld>
            <a:endParaRPr lang="es-PE"/>
          </a:p>
        </p:txBody>
      </p:sp>
    </p:spTree>
    <p:extLst>
      <p:ext uri="{BB962C8B-B14F-4D97-AF65-F5344CB8AC3E}">
        <p14:creationId xmlns:p14="http://schemas.microsoft.com/office/powerpoint/2010/main" val="1637068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F1C0A530-44BC-497F-A75E-0279B19C63CD}" type="datetimeFigureOut">
              <a:rPr lang="es-PE" smtClean="0"/>
              <a:t>3/03/2017</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F588F19E-2299-4A69-A598-330B72B1065E}" type="slidenum">
              <a:rPr lang="es-PE" smtClean="0"/>
              <a:t>‹Nº›</a:t>
            </a:fld>
            <a:endParaRPr lang="es-PE"/>
          </a:p>
        </p:txBody>
      </p:sp>
    </p:spTree>
    <p:extLst>
      <p:ext uri="{BB962C8B-B14F-4D97-AF65-F5344CB8AC3E}">
        <p14:creationId xmlns:p14="http://schemas.microsoft.com/office/powerpoint/2010/main" val="97231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F1C0A530-44BC-497F-A75E-0279B19C63CD}" type="datetimeFigureOut">
              <a:rPr lang="es-PE" smtClean="0"/>
              <a:t>3/03/2017</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F588F19E-2299-4A69-A598-330B72B1065E}" type="slidenum">
              <a:rPr lang="es-PE" smtClean="0"/>
              <a:t>‹Nº›</a:t>
            </a:fld>
            <a:endParaRPr lang="es-PE"/>
          </a:p>
        </p:txBody>
      </p:sp>
    </p:spTree>
    <p:extLst>
      <p:ext uri="{BB962C8B-B14F-4D97-AF65-F5344CB8AC3E}">
        <p14:creationId xmlns:p14="http://schemas.microsoft.com/office/powerpoint/2010/main" val="1507529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F1C0A530-44BC-497F-A75E-0279B19C63CD}" type="datetimeFigureOut">
              <a:rPr lang="es-PE" smtClean="0"/>
              <a:t>3/03/2017</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F588F19E-2299-4A69-A598-330B72B1065E}" type="slidenum">
              <a:rPr lang="es-PE" smtClean="0"/>
              <a:t>‹Nº›</a:t>
            </a:fld>
            <a:endParaRPr lang="es-PE"/>
          </a:p>
        </p:txBody>
      </p:sp>
    </p:spTree>
    <p:extLst>
      <p:ext uri="{BB962C8B-B14F-4D97-AF65-F5344CB8AC3E}">
        <p14:creationId xmlns:p14="http://schemas.microsoft.com/office/powerpoint/2010/main" val="3254006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F1C0A530-44BC-497F-A75E-0279B19C63CD}" type="datetimeFigureOut">
              <a:rPr lang="es-PE" smtClean="0"/>
              <a:t>3/03/2017</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F588F19E-2299-4A69-A598-330B72B1065E}" type="slidenum">
              <a:rPr lang="es-PE" smtClean="0"/>
              <a:t>‹Nº›</a:t>
            </a:fld>
            <a:endParaRPr lang="es-PE"/>
          </a:p>
        </p:txBody>
      </p:sp>
    </p:spTree>
    <p:extLst>
      <p:ext uri="{BB962C8B-B14F-4D97-AF65-F5344CB8AC3E}">
        <p14:creationId xmlns:p14="http://schemas.microsoft.com/office/powerpoint/2010/main" val="747342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F1C0A530-44BC-497F-A75E-0279B19C63CD}" type="datetimeFigureOut">
              <a:rPr lang="es-PE" smtClean="0"/>
              <a:t>3/03/2017</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F588F19E-2299-4A69-A598-330B72B1065E}" type="slidenum">
              <a:rPr lang="es-PE" smtClean="0"/>
              <a:t>‹Nº›</a:t>
            </a:fld>
            <a:endParaRPr lang="es-PE"/>
          </a:p>
        </p:txBody>
      </p:sp>
    </p:spTree>
    <p:extLst>
      <p:ext uri="{BB962C8B-B14F-4D97-AF65-F5344CB8AC3E}">
        <p14:creationId xmlns:p14="http://schemas.microsoft.com/office/powerpoint/2010/main" val="2108058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F1C0A530-44BC-497F-A75E-0279B19C63CD}" type="datetimeFigureOut">
              <a:rPr lang="es-PE" smtClean="0"/>
              <a:t>3/03/2017</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F588F19E-2299-4A69-A598-330B72B1065E}" type="slidenum">
              <a:rPr lang="es-PE" smtClean="0"/>
              <a:t>‹Nº›</a:t>
            </a:fld>
            <a:endParaRPr lang="es-PE"/>
          </a:p>
        </p:txBody>
      </p:sp>
    </p:spTree>
    <p:extLst>
      <p:ext uri="{BB962C8B-B14F-4D97-AF65-F5344CB8AC3E}">
        <p14:creationId xmlns:p14="http://schemas.microsoft.com/office/powerpoint/2010/main" val="259656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F1C0A530-44BC-497F-A75E-0279B19C63CD}" type="datetimeFigureOut">
              <a:rPr lang="es-PE" smtClean="0"/>
              <a:t>3/03/2017</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F588F19E-2299-4A69-A598-330B72B1065E}" type="slidenum">
              <a:rPr lang="es-PE" smtClean="0"/>
              <a:t>‹Nº›</a:t>
            </a:fld>
            <a:endParaRPr lang="es-PE"/>
          </a:p>
        </p:txBody>
      </p:sp>
    </p:spTree>
    <p:extLst>
      <p:ext uri="{BB962C8B-B14F-4D97-AF65-F5344CB8AC3E}">
        <p14:creationId xmlns:p14="http://schemas.microsoft.com/office/powerpoint/2010/main" val="3474430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1C0A530-44BC-497F-A75E-0279B19C63CD}" type="datetimeFigureOut">
              <a:rPr lang="es-PE" smtClean="0"/>
              <a:t>3/03/2017</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F588F19E-2299-4A69-A598-330B72B1065E}" type="slidenum">
              <a:rPr lang="es-PE" smtClean="0"/>
              <a:t>‹Nº›</a:t>
            </a:fld>
            <a:endParaRPr lang="es-PE"/>
          </a:p>
        </p:txBody>
      </p:sp>
    </p:spTree>
    <p:extLst>
      <p:ext uri="{BB962C8B-B14F-4D97-AF65-F5344CB8AC3E}">
        <p14:creationId xmlns:p14="http://schemas.microsoft.com/office/powerpoint/2010/main" val="1635097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F1C0A530-44BC-497F-A75E-0279B19C63CD}" type="datetimeFigureOut">
              <a:rPr lang="es-PE" smtClean="0"/>
              <a:t>3/03/2017</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F588F19E-2299-4A69-A598-330B72B1065E}" type="slidenum">
              <a:rPr lang="es-PE" smtClean="0"/>
              <a:t>‹Nº›</a:t>
            </a:fld>
            <a:endParaRPr lang="es-PE"/>
          </a:p>
        </p:txBody>
      </p:sp>
    </p:spTree>
    <p:extLst>
      <p:ext uri="{BB962C8B-B14F-4D97-AF65-F5344CB8AC3E}">
        <p14:creationId xmlns:p14="http://schemas.microsoft.com/office/powerpoint/2010/main" val="268660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F1C0A530-44BC-497F-A75E-0279B19C63CD}" type="datetimeFigureOut">
              <a:rPr lang="es-PE" smtClean="0"/>
              <a:t>3/03/2017</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F588F19E-2299-4A69-A598-330B72B1065E}" type="slidenum">
              <a:rPr lang="es-PE" smtClean="0"/>
              <a:t>‹Nº›</a:t>
            </a:fld>
            <a:endParaRPr lang="es-PE"/>
          </a:p>
        </p:txBody>
      </p:sp>
    </p:spTree>
    <p:extLst>
      <p:ext uri="{BB962C8B-B14F-4D97-AF65-F5344CB8AC3E}">
        <p14:creationId xmlns:p14="http://schemas.microsoft.com/office/powerpoint/2010/main" val="2021167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C0A530-44BC-497F-A75E-0279B19C63CD}" type="datetimeFigureOut">
              <a:rPr lang="es-PE" smtClean="0"/>
              <a:t>3/03/2017</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88F19E-2299-4A69-A598-330B72B1065E}" type="slidenum">
              <a:rPr lang="es-PE" smtClean="0"/>
              <a:t>‹Nº›</a:t>
            </a:fld>
            <a:endParaRPr lang="es-PE"/>
          </a:p>
        </p:txBody>
      </p:sp>
    </p:spTree>
    <p:extLst>
      <p:ext uri="{BB962C8B-B14F-4D97-AF65-F5344CB8AC3E}">
        <p14:creationId xmlns:p14="http://schemas.microsoft.com/office/powerpoint/2010/main" val="218933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emf"/><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PE"/>
          </a:p>
        </p:txBody>
      </p:sp>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6073" y="17794"/>
            <a:ext cx="12155927" cy="6840205"/>
          </a:xfrm>
        </p:spPr>
      </p:pic>
      <p:sp>
        <p:nvSpPr>
          <p:cNvPr id="5" name="Rectángulo redondeado 4"/>
          <p:cNvSpPr/>
          <p:nvPr/>
        </p:nvSpPr>
        <p:spPr>
          <a:xfrm>
            <a:off x="2649071" y="3213847"/>
            <a:ext cx="9542929" cy="2501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MX" sz="3200" b="1" dirty="0" smtClean="0">
                <a:effectLst>
                  <a:outerShdw blurRad="38100" dist="38100" dir="2700000" algn="tl">
                    <a:srgbClr val="000000">
                      <a:alpha val="43137"/>
                    </a:srgbClr>
                  </a:outerShdw>
                </a:effectLst>
                <a:latin typeface="Rockwell Extra Bold" panose="02060903040505020403" pitchFamily="18" charset="0"/>
              </a:rPr>
              <a:t>“EL DESAFÍO DE LA GESTIÓN DEL AGUA Y EL SANEAMIENTO EN LIMA</a:t>
            </a:r>
            <a:r>
              <a:rPr lang="es-MX" sz="3200" dirty="0" smtClean="0">
                <a:effectLst>
                  <a:outerShdw blurRad="38100" dist="38100" dir="2700000" algn="tl">
                    <a:srgbClr val="000000">
                      <a:alpha val="43137"/>
                    </a:srgbClr>
                  </a:outerShdw>
                </a:effectLst>
                <a:latin typeface="Rockwell Extra Bold" panose="02060903040505020403" pitchFamily="18" charset="0"/>
              </a:rPr>
              <a:t>” </a:t>
            </a:r>
            <a:r>
              <a:rPr lang="es-PE" sz="3200" dirty="0" smtClean="0"/>
              <a:t/>
            </a:r>
            <a:br>
              <a:rPr lang="es-PE" sz="3200" dirty="0" smtClean="0"/>
            </a:br>
            <a:r>
              <a:rPr lang="es-MX" sz="3200" dirty="0"/>
              <a:t>El agua, desde una perspectiva de la gestión de cuenca </a:t>
            </a:r>
            <a:endParaRPr lang="es-PE" sz="3200" dirty="0"/>
          </a:p>
          <a:p>
            <a:pPr algn="ctr"/>
            <a:endParaRPr lang="es-PE" sz="3200" dirty="0"/>
          </a:p>
        </p:txBody>
      </p:sp>
    </p:spTree>
    <p:extLst>
      <p:ext uri="{BB962C8B-B14F-4D97-AF65-F5344CB8AC3E}">
        <p14:creationId xmlns:p14="http://schemas.microsoft.com/office/powerpoint/2010/main" val="9102029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5962469"/>
            <a:ext cx="2880360" cy="24021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7" name="Rectángulo 6"/>
          <p:cNvSpPr/>
          <p:nvPr/>
        </p:nvSpPr>
        <p:spPr>
          <a:xfrm>
            <a:off x="0" y="268515"/>
            <a:ext cx="7086600" cy="18868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8" name="CuadroTexto 7"/>
          <p:cNvSpPr txBox="1"/>
          <p:nvPr/>
        </p:nvSpPr>
        <p:spPr>
          <a:xfrm>
            <a:off x="198120" y="1280160"/>
            <a:ext cx="11353800" cy="3970318"/>
          </a:xfrm>
          <a:prstGeom prst="rect">
            <a:avLst/>
          </a:prstGeom>
          <a:noFill/>
        </p:spPr>
        <p:txBody>
          <a:bodyPr wrap="square" rtlCol="0">
            <a:spAutoFit/>
          </a:bodyPr>
          <a:lstStyle/>
          <a:p>
            <a:r>
              <a:rPr lang="es-PE" sz="2800" dirty="0" smtClean="0"/>
              <a:t>Esta </a:t>
            </a:r>
            <a:r>
              <a:rPr lang="es-PE" sz="2800" dirty="0"/>
              <a:t>cuenca presenta el deterioro de la cobertura vegetal de laderas de las praderas alto andinas, rivera de ríos y quebradas. Esto provoca el incremento de riesgos de ocurrencia de derrumbes, deslaves e inundaciones (Ministerio del Ambiente de Perú). En relación a la calidad del agua, la cuenca está caracterizada por presentar altos niveles de turbidez, específicamente durante la temporada de lluvia y moderadas concentraciones de sólidos en solución. El agua es alcalina y contiene aluminio, trazas de hierro, arsénico y plomo. El contenido refleja la descarga de drenajes ácidos de mina hacia el río (Ministerio del Ambiente de Perú)</a:t>
            </a:r>
            <a:endParaRPr lang="es-PE" sz="2800" b="1" dirty="0" smtClean="0"/>
          </a:p>
        </p:txBody>
      </p:sp>
      <p:sp>
        <p:nvSpPr>
          <p:cNvPr id="2" name="Rectángulo 1"/>
          <p:cNvSpPr/>
          <p:nvPr/>
        </p:nvSpPr>
        <p:spPr>
          <a:xfrm>
            <a:off x="167010" y="623054"/>
            <a:ext cx="3475118" cy="523220"/>
          </a:xfrm>
          <a:prstGeom prst="rect">
            <a:avLst/>
          </a:prstGeom>
        </p:spPr>
        <p:txBody>
          <a:bodyPr wrap="none">
            <a:spAutoFit/>
          </a:bodyPr>
          <a:lstStyle/>
          <a:p>
            <a:r>
              <a:rPr lang="es-PE" sz="2800" b="1" dirty="0" smtClean="0"/>
              <a:t>Cuenca del río Rímac: </a:t>
            </a:r>
            <a:endParaRPr lang="es-PE" sz="2800" dirty="0"/>
          </a:p>
        </p:txBody>
      </p:sp>
    </p:spTree>
    <p:extLst>
      <p:ext uri="{BB962C8B-B14F-4D97-AF65-F5344CB8AC3E}">
        <p14:creationId xmlns:p14="http://schemas.microsoft.com/office/powerpoint/2010/main" val="11356723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5962469"/>
            <a:ext cx="2880360" cy="24021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7" name="Rectángulo 6"/>
          <p:cNvSpPr/>
          <p:nvPr/>
        </p:nvSpPr>
        <p:spPr>
          <a:xfrm>
            <a:off x="0" y="268515"/>
            <a:ext cx="7086600" cy="18868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pic>
        <p:nvPicPr>
          <p:cNvPr id="12290" name="Picture 2" descr="https://infografiasos.files.wordpress.com/2014/04/cuenc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1869"/>
            <a:ext cx="12014168" cy="5993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78092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5962469"/>
            <a:ext cx="2880360" cy="24021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7" name="Rectángulo 6"/>
          <p:cNvSpPr/>
          <p:nvPr/>
        </p:nvSpPr>
        <p:spPr>
          <a:xfrm>
            <a:off x="0" y="268515"/>
            <a:ext cx="7086600" cy="18868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8" name="CuadroTexto 7"/>
          <p:cNvSpPr txBox="1"/>
          <p:nvPr/>
        </p:nvSpPr>
        <p:spPr>
          <a:xfrm>
            <a:off x="198120" y="1280160"/>
            <a:ext cx="11353800" cy="3970318"/>
          </a:xfrm>
          <a:prstGeom prst="rect">
            <a:avLst/>
          </a:prstGeom>
          <a:noFill/>
        </p:spPr>
        <p:txBody>
          <a:bodyPr wrap="square" rtlCol="0">
            <a:spAutoFit/>
          </a:bodyPr>
          <a:lstStyle/>
          <a:p>
            <a:r>
              <a:rPr lang="es-PE" sz="2800" dirty="0"/>
              <a:t>Con respecto a la calidad del agua, esta cuenca muestra condiciones favorables para la pesca y actividades recreativas. Sin embargo, el tema de manejo de residuos sólidos en la cuenca degrada la conservación de fuentes de agua para uso de los habitantes en este lugar. Los principales problemas ambientales identificados en la cuenca se relacionan con la limitada planeación urbano-rural, el limitado acceso a estudios que permitan evidenciar la situación actual de los recursos hídricos de la cuenca, el manejo inadecuado de las condiciones sanitarias básicas, el crecimiento poblacional desordenado, la falta de cultura ambiental, etc. (Olarte 2007).</a:t>
            </a:r>
            <a:endParaRPr lang="es-PE" sz="2800" b="1" dirty="0" smtClean="0"/>
          </a:p>
        </p:txBody>
      </p:sp>
      <p:sp>
        <p:nvSpPr>
          <p:cNvPr id="2" name="Rectángulo 1"/>
          <p:cNvSpPr/>
          <p:nvPr/>
        </p:nvSpPr>
        <p:spPr>
          <a:xfrm>
            <a:off x="167010" y="623054"/>
            <a:ext cx="3596947" cy="523220"/>
          </a:xfrm>
          <a:prstGeom prst="rect">
            <a:avLst/>
          </a:prstGeom>
        </p:spPr>
        <p:txBody>
          <a:bodyPr wrap="none">
            <a:spAutoFit/>
          </a:bodyPr>
          <a:lstStyle/>
          <a:p>
            <a:r>
              <a:rPr lang="es-PE" sz="2800" b="1" dirty="0" smtClean="0"/>
              <a:t>Cuenca del río Chillón: </a:t>
            </a:r>
            <a:endParaRPr lang="es-PE" sz="2800" dirty="0"/>
          </a:p>
        </p:txBody>
      </p:sp>
    </p:spTree>
    <p:extLst>
      <p:ext uri="{BB962C8B-B14F-4D97-AF65-F5344CB8AC3E}">
        <p14:creationId xmlns:p14="http://schemas.microsoft.com/office/powerpoint/2010/main" val="28684079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268515"/>
            <a:ext cx="7086600" cy="18868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pic>
        <p:nvPicPr>
          <p:cNvPr id="14342" name="Picture 6" descr="https://lh5.googleusercontent.com/-6pktCjEZ5xo/TXRLvwb59uI/AAAAAAAAAHQ/vilGCYaV4X4/s1600/Cuenca+del+Rio+Chill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514349"/>
            <a:ext cx="8686800" cy="6343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27460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5962469"/>
            <a:ext cx="2880360" cy="24021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7" name="Rectángulo 6"/>
          <p:cNvSpPr/>
          <p:nvPr/>
        </p:nvSpPr>
        <p:spPr>
          <a:xfrm>
            <a:off x="0" y="268515"/>
            <a:ext cx="7086600" cy="18868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8" name="CuadroTexto 7"/>
          <p:cNvSpPr txBox="1"/>
          <p:nvPr/>
        </p:nvSpPr>
        <p:spPr>
          <a:xfrm>
            <a:off x="198120" y="1264394"/>
            <a:ext cx="11353800" cy="4832092"/>
          </a:xfrm>
          <a:prstGeom prst="rect">
            <a:avLst/>
          </a:prstGeom>
          <a:noFill/>
        </p:spPr>
        <p:txBody>
          <a:bodyPr wrap="square" rtlCol="0">
            <a:spAutoFit/>
          </a:bodyPr>
          <a:lstStyle/>
          <a:p>
            <a:r>
              <a:rPr lang="es-PE" sz="2800" dirty="0"/>
              <a:t>La cuenca del río Lurín es la cuenca más preservada. Por esta razón, es conocida como el “pulmón verde" de Lima (AQUAFONDO, 2012). Dentro de esta cuenca, se han identificado problemas relacionados con deforestación, quema de bosques y uso y manejo inadecuado de los recursos hídricos. Específicamente, los problemas identificados en la cuenca, se derivan de la limitada planificación a nivel territorial, la falta de estudios que permitan conocer la oferta hídrica y la demanda actual la cuenca, el uso inadecuado del agua para riego, la contaminación de las fuentes de agua debido al crecimiento poblacional y a las actividades productivas como la minería en la parte alta y media de la cuenca (Centro Global para el Desarrollo y la Democracia et al., 2010). </a:t>
            </a:r>
            <a:endParaRPr lang="es-PE" sz="2800" b="1" dirty="0" smtClean="0"/>
          </a:p>
        </p:txBody>
      </p:sp>
      <p:sp>
        <p:nvSpPr>
          <p:cNvPr id="2" name="Rectángulo 1"/>
          <p:cNvSpPr/>
          <p:nvPr/>
        </p:nvSpPr>
        <p:spPr>
          <a:xfrm>
            <a:off x="167010" y="623054"/>
            <a:ext cx="3318024" cy="523220"/>
          </a:xfrm>
          <a:prstGeom prst="rect">
            <a:avLst/>
          </a:prstGeom>
        </p:spPr>
        <p:txBody>
          <a:bodyPr wrap="none">
            <a:spAutoFit/>
          </a:bodyPr>
          <a:lstStyle/>
          <a:p>
            <a:r>
              <a:rPr lang="es-PE" sz="2800" b="1" dirty="0" smtClean="0"/>
              <a:t>Cuenca del río Lurín: </a:t>
            </a:r>
            <a:endParaRPr lang="es-PE" sz="2800" dirty="0"/>
          </a:p>
        </p:txBody>
      </p:sp>
    </p:spTree>
    <p:extLst>
      <p:ext uri="{BB962C8B-B14F-4D97-AF65-F5344CB8AC3E}">
        <p14:creationId xmlns:p14="http://schemas.microsoft.com/office/powerpoint/2010/main" val="29726598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959223" y="494366"/>
            <a:ext cx="10515600" cy="4351338"/>
          </a:xfrm>
        </p:spPr>
        <p:txBody>
          <a:bodyPr/>
          <a:lstStyle/>
          <a:p>
            <a:pPr marL="0" lvl="0" indent="0" algn="ctr" eaLnBrk="0" fontAlgn="base" hangingPunct="0">
              <a:lnSpc>
                <a:spcPct val="100000"/>
              </a:lnSpc>
              <a:spcBef>
                <a:spcPct val="20000"/>
              </a:spcBef>
              <a:spcAft>
                <a:spcPct val="0"/>
              </a:spcAft>
              <a:buNone/>
            </a:pPr>
            <a:r>
              <a:rPr kumimoji="0" lang="es-MX" sz="2400" b="0" i="0" u="none" strike="noStrike" kern="0" cap="none" spc="0" normalizeH="0" baseline="0" noProof="0" dirty="0" smtClean="0">
                <a:ln>
                  <a:noFill/>
                </a:ln>
                <a:solidFill>
                  <a:srgbClr val="000000"/>
                </a:solidFill>
                <a:effectLst/>
                <a:uLnTx/>
                <a:uFillTx/>
                <a:latin typeface="Eurostile Bold"/>
              </a:rPr>
              <a:t>El Perú es un país altamente vulnerable a los efectos adversos del cambio climático, pues presenta </a:t>
            </a:r>
            <a:r>
              <a:rPr kumimoji="0" lang="es-MX" sz="2400" b="1" i="0" u="none" strike="noStrike" kern="0" cap="none" spc="0" normalizeH="0" baseline="0" noProof="0" dirty="0" smtClean="0">
                <a:ln>
                  <a:noFill/>
                </a:ln>
                <a:solidFill>
                  <a:srgbClr val="000000"/>
                </a:solidFill>
                <a:effectLst/>
                <a:uLnTx/>
                <a:uFillTx/>
                <a:latin typeface="Eurostile Bold"/>
              </a:rPr>
              <a:t>siete de las nueve características de vulnerabilidad</a:t>
            </a:r>
            <a:r>
              <a:rPr kumimoji="0" lang="es-MX" sz="2400" b="0" i="0" u="none" strike="noStrike" kern="0" cap="none" spc="0" normalizeH="0" baseline="0" noProof="0" dirty="0" smtClean="0">
                <a:ln>
                  <a:noFill/>
                </a:ln>
                <a:solidFill>
                  <a:srgbClr val="000000"/>
                </a:solidFill>
                <a:effectLst/>
                <a:uLnTx/>
                <a:uFillTx/>
                <a:latin typeface="Eurostile Bold"/>
              </a:rPr>
              <a:t> reconocidas por la  </a:t>
            </a:r>
            <a:r>
              <a:rPr kumimoji="0" lang="es-MX" sz="2400" b="0" i="0" u="sng" strike="noStrike" kern="0" cap="none" spc="0" normalizeH="0" baseline="0" noProof="0" dirty="0" smtClean="0">
                <a:ln>
                  <a:noFill/>
                </a:ln>
                <a:solidFill>
                  <a:srgbClr val="000000"/>
                </a:solidFill>
                <a:effectLst/>
                <a:uLnTx/>
                <a:uFillTx/>
                <a:latin typeface="Eurostile Bold"/>
              </a:rPr>
              <a:t>Convención Marco de las Naciones Unidas sobre Cambio Climático (CMNUCC)</a:t>
            </a:r>
            <a:r>
              <a:rPr kumimoji="0" lang="es-MX" sz="2400" b="0" i="0" u="none" strike="noStrike" kern="0" cap="none" spc="0" normalizeH="0" baseline="0" noProof="0" dirty="0" smtClean="0">
                <a:ln>
                  <a:noFill/>
                </a:ln>
                <a:solidFill>
                  <a:srgbClr val="000000"/>
                </a:solidFill>
                <a:effectLst/>
                <a:uLnTx/>
                <a:uFillTx/>
                <a:latin typeface="Eurostile Bold"/>
              </a:rPr>
              <a:t>. </a:t>
            </a:r>
          </a:p>
          <a:p>
            <a:endParaRPr lang="es-PE" dirty="0"/>
          </a:p>
        </p:txBody>
      </p:sp>
      <p:pic>
        <p:nvPicPr>
          <p:cNvPr id="4" name="Imagen 3"/>
          <p:cNvPicPr>
            <a:picLocks noChangeAspect="1"/>
          </p:cNvPicPr>
          <p:nvPr/>
        </p:nvPicPr>
        <p:blipFill rotWithShape="1">
          <a:blip r:embed="rId2"/>
          <a:srcRect l="13380" t="21691" r="13759" b="21139"/>
          <a:stretch/>
        </p:blipFill>
        <p:spPr>
          <a:xfrm>
            <a:off x="870857" y="2232211"/>
            <a:ext cx="10007813" cy="4414795"/>
          </a:xfrm>
          <a:prstGeom prst="rect">
            <a:avLst/>
          </a:prstGeom>
        </p:spPr>
      </p:pic>
      <p:sp>
        <p:nvSpPr>
          <p:cNvPr id="5" name="Rectángulo 4"/>
          <p:cNvSpPr/>
          <p:nvPr/>
        </p:nvSpPr>
        <p:spPr>
          <a:xfrm>
            <a:off x="0" y="6480629"/>
            <a:ext cx="12192000" cy="20973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6" name="Rectángulo 5"/>
          <p:cNvSpPr/>
          <p:nvPr/>
        </p:nvSpPr>
        <p:spPr>
          <a:xfrm>
            <a:off x="0" y="192315"/>
            <a:ext cx="12192000" cy="29536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Tree>
    <p:extLst>
      <p:ext uri="{BB962C8B-B14F-4D97-AF65-F5344CB8AC3E}">
        <p14:creationId xmlns:p14="http://schemas.microsoft.com/office/powerpoint/2010/main" val="12541382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a:srcRect l="1859" t="22708" r="1625" b="27083"/>
          <a:stretch/>
        </p:blipFill>
        <p:spPr>
          <a:xfrm>
            <a:off x="380999" y="1767840"/>
            <a:ext cx="11597641" cy="3392028"/>
          </a:xfrm>
          <a:prstGeom prst="rect">
            <a:avLst/>
          </a:prstGeom>
        </p:spPr>
      </p:pic>
      <p:sp>
        <p:nvSpPr>
          <p:cNvPr id="6" name="Rectángulo 5"/>
          <p:cNvSpPr/>
          <p:nvPr/>
        </p:nvSpPr>
        <p:spPr>
          <a:xfrm>
            <a:off x="0" y="6480629"/>
            <a:ext cx="12192000" cy="20973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7" name="Rectángulo 6"/>
          <p:cNvSpPr/>
          <p:nvPr/>
        </p:nvSpPr>
        <p:spPr>
          <a:xfrm>
            <a:off x="0" y="192315"/>
            <a:ext cx="12192000" cy="29536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8" name="CuadroTexto 7"/>
          <p:cNvSpPr txBox="1"/>
          <p:nvPr/>
        </p:nvSpPr>
        <p:spPr>
          <a:xfrm>
            <a:off x="198120" y="533400"/>
            <a:ext cx="10561320" cy="584775"/>
          </a:xfrm>
          <a:prstGeom prst="rect">
            <a:avLst/>
          </a:prstGeom>
          <a:noFill/>
        </p:spPr>
        <p:txBody>
          <a:bodyPr wrap="square" rtlCol="0">
            <a:spAutoFit/>
          </a:bodyPr>
          <a:lstStyle/>
          <a:p>
            <a:r>
              <a:rPr lang="es-PE" sz="3200" dirty="0"/>
              <a:t>Impactos de los eventos extremos climáticos en Lima</a:t>
            </a:r>
            <a:endParaRPr lang="es-PE" sz="3200" b="1" dirty="0"/>
          </a:p>
        </p:txBody>
      </p:sp>
      <p:sp>
        <p:nvSpPr>
          <p:cNvPr id="9" name="CuadroTexto 8"/>
          <p:cNvSpPr txBox="1"/>
          <p:nvPr/>
        </p:nvSpPr>
        <p:spPr>
          <a:xfrm>
            <a:off x="441960" y="5166360"/>
            <a:ext cx="10561320" cy="584775"/>
          </a:xfrm>
          <a:prstGeom prst="rect">
            <a:avLst/>
          </a:prstGeom>
          <a:noFill/>
        </p:spPr>
        <p:txBody>
          <a:bodyPr wrap="square" rtlCol="0">
            <a:spAutoFit/>
          </a:bodyPr>
          <a:lstStyle/>
          <a:p>
            <a:r>
              <a:rPr lang="es-PE" sz="3200" dirty="0"/>
              <a:t>Fuente: Calvo Eduardo (IPCC), 2012.</a:t>
            </a:r>
            <a:endParaRPr lang="es-PE" sz="3200" b="1" dirty="0"/>
          </a:p>
        </p:txBody>
      </p:sp>
    </p:spTree>
    <p:extLst>
      <p:ext uri="{BB962C8B-B14F-4D97-AF65-F5344CB8AC3E}">
        <p14:creationId xmlns:p14="http://schemas.microsoft.com/office/powerpoint/2010/main" val="33358715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455920" y="260648"/>
            <a:ext cx="6597128" cy="6597352"/>
          </a:xfrm>
        </p:spPr>
        <p:txBody>
          <a:bodyPr/>
          <a:lstStyle/>
          <a:p>
            <a:pPr marL="0" lvl="1" indent="0">
              <a:buNone/>
            </a:pPr>
            <a:r>
              <a:rPr lang="es-MX" sz="4000" b="1" dirty="0"/>
              <a:t>Factores que configuran nuestra vulnerabilidad</a:t>
            </a:r>
          </a:p>
          <a:p>
            <a:pPr marL="0" indent="0">
              <a:buNone/>
            </a:pPr>
            <a:endParaRPr lang="es-MX" sz="2200" b="1" i="1" dirty="0">
              <a:solidFill>
                <a:srgbClr val="00B0F0"/>
              </a:solidFill>
            </a:endParaRPr>
          </a:p>
          <a:p>
            <a:pPr marL="0" indent="0">
              <a:buNone/>
            </a:pPr>
            <a:r>
              <a:rPr lang="es-MX" sz="2200" b="1" i="1" dirty="0">
                <a:solidFill>
                  <a:srgbClr val="00B0F0"/>
                </a:solidFill>
              </a:rPr>
              <a:t>Amenazas crecientes:</a:t>
            </a:r>
          </a:p>
          <a:p>
            <a:r>
              <a:rPr lang="es-MX" sz="2200" dirty="0" smtClean="0"/>
              <a:t>En </a:t>
            </a:r>
            <a:r>
              <a:rPr lang="es-MX" sz="2200" dirty="0"/>
              <a:t>el Perú el 72% de las emergencias están relacionadas con fenómenos </a:t>
            </a:r>
            <a:r>
              <a:rPr lang="es-MX" sz="2200" dirty="0" err="1"/>
              <a:t>hidrometereológicos</a:t>
            </a:r>
            <a:r>
              <a:rPr lang="es-MX" sz="2200" dirty="0"/>
              <a:t> (sequías, fuertes lluvias, inundaciones, heladas, granizadas) y han registrado un incremento de más de 6 veces desde 1997 al 2006.</a:t>
            </a:r>
          </a:p>
          <a:p>
            <a:pPr marL="0" indent="0">
              <a:buNone/>
            </a:pPr>
            <a:endParaRPr lang="es-MX" sz="2200" b="1" i="1" dirty="0">
              <a:solidFill>
                <a:srgbClr val="00B0F0"/>
              </a:solidFill>
            </a:endParaRPr>
          </a:p>
          <a:p>
            <a:pPr marL="0" indent="0">
              <a:buNone/>
            </a:pPr>
            <a:r>
              <a:rPr lang="es-MX" sz="2200" b="1" i="1" dirty="0">
                <a:solidFill>
                  <a:srgbClr val="00B0F0"/>
                </a:solidFill>
              </a:rPr>
              <a:t>Alto grado de exposición:</a:t>
            </a:r>
          </a:p>
          <a:p>
            <a:r>
              <a:rPr lang="es-MX" sz="2200" u="sng" dirty="0" smtClean="0"/>
              <a:t>Los </a:t>
            </a:r>
            <a:r>
              <a:rPr lang="es-MX" sz="2200" u="sng" dirty="0"/>
              <a:t>patrones de ocupación del territorio.</a:t>
            </a:r>
            <a:r>
              <a:rPr lang="es-MX" sz="2200" dirty="0"/>
              <a:t> El 90 % de la población peruana vive en zonas áridas, semiáridas y subhúmedas (INRENA-UNCCD, 2007) </a:t>
            </a:r>
          </a:p>
          <a:p>
            <a:pPr marL="0" indent="0">
              <a:buNone/>
            </a:pPr>
            <a:endParaRPr lang="es-MX" sz="2200" dirty="0"/>
          </a:p>
          <a:p>
            <a:endParaRPr lang="es-MX" sz="2200" dirty="0"/>
          </a:p>
          <a:p>
            <a:endParaRPr lang="es-MX" sz="2200" dirty="0"/>
          </a:p>
        </p:txBody>
      </p:sp>
      <p:sp>
        <p:nvSpPr>
          <p:cNvPr id="4" name="3 Marcador de número de diapositiva"/>
          <p:cNvSpPr>
            <a:spLocks noGrp="1"/>
          </p:cNvSpPr>
          <p:nvPr>
            <p:ph type="sldNum" sz="quarter" idx="12"/>
          </p:nvPr>
        </p:nvSpPr>
        <p:spPr/>
        <p:txBody>
          <a:bodyPr/>
          <a:lstStyle/>
          <a:p>
            <a:pPr>
              <a:defRPr/>
            </a:pPr>
            <a:fld id="{E881F059-2441-4185-8088-3108B07BC0B6}" type="slidenum">
              <a:rPr lang="es-PE" smtClean="0">
                <a:solidFill>
                  <a:srgbClr val="000000"/>
                </a:solidFill>
              </a:rPr>
              <a:pPr>
                <a:defRPr/>
              </a:pPr>
              <a:t>17</a:t>
            </a:fld>
            <a:endParaRPr lang="es-PE">
              <a:solidFill>
                <a:srgbClr val="000000"/>
              </a:solidFill>
            </a:endParaRPr>
          </a:p>
        </p:txBody>
      </p:sp>
      <p:pic>
        <p:nvPicPr>
          <p:cNvPr id="1028" name="Picture 4" descr="http://e.elshow.pe/thumbs/uploads/articles/images/huaycoloro-arrasador-67970-jpg_667x4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640"/>
            <a:ext cx="5010955" cy="3200400"/>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p:cNvSpPr txBox="1"/>
          <p:nvPr/>
        </p:nvSpPr>
        <p:spPr>
          <a:xfrm>
            <a:off x="0" y="2749510"/>
            <a:ext cx="3048000" cy="369332"/>
          </a:xfrm>
          <a:prstGeom prst="rect">
            <a:avLst/>
          </a:prstGeom>
          <a:noFill/>
        </p:spPr>
        <p:txBody>
          <a:bodyPr wrap="square" rtlCol="0">
            <a:spAutoFit/>
          </a:bodyPr>
          <a:lstStyle/>
          <a:p>
            <a:pPr fontAlgn="base"/>
            <a:r>
              <a:rPr lang="es-PE" dirty="0" err="1" smtClean="0"/>
              <a:t>Huaycoloro</a:t>
            </a:r>
            <a:r>
              <a:rPr lang="es-PE" dirty="0" smtClean="0"/>
              <a:t> se desborda</a:t>
            </a:r>
            <a:endParaRPr lang="es-PE" dirty="0"/>
          </a:p>
        </p:txBody>
      </p:sp>
      <p:sp>
        <p:nvSpPr>
          <p:cNvPr id="8" name="Rectángulo 7"/>
          <p:cNvSpPr/>
          <p:nvPr/>
        </p:nvSpPr>
        <p:spPr>
          <a:xfrm>
            <a:off x="0" y="6480629"/>
            <a:ext cx="12192000" cy="20973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9" name="Rectángulo 8"/>
          <p:cNvSpPr/>
          <p:nvPr/>
        </p:nvSpPr>
        <p:spPr>
          <a:xfrm>
            <a:off x="4983480" y="131355"/>
            <a:ext cx="7208520" cy="21916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pic>
        <p:nvPicPr>
          <p:cNvPr id="1030" name="Picture 6" descr="http://elbuho.pe/wp-content/uploads/2015/02/lluvias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12832"/>
            <a:ext cx="5010572" cy="2818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84355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6480629"/>
            <a:ext cx="12192000" cy="20973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7" name="Rectángulo 6"/>
          <p:cNvSpPr/>
          <p:nvPr/>
        </p:nvSpPr>
        <p:spPr>
          <a:xfrm>
            <a:off x="0" y="192315"/>
            <a:ext cx="12192000" cy="29536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pic>
        <p:nvPicPr>
          <p:cNvPr id="5" name="Imagen 4"/>
          <p:cNvPicPr>
            <a:picLocks noChangeAspect="1"/>
          </p:cNvPicPr>
          <p:nvPr/>
        </p:nvPicPr>
        <p:blipFill rotWithShape="1">
          <a:blip r:embed="rId2"/>
          <a:srcRect l="1936" t="9374" r="3671" b="13686"/>
          <a:stretch/>
        </p:blipFill>
        <p:spPr>
          <a:xfrm>
            <a:off x="0" y="614855"/>
            <a:ext cx="12281338" cy="5628290"/>
          </a:xfrm>
          <a:prstGeom prst="rect">
            <a:avLst/>
          </a:prstGeom>
        </p:spPr>
      </p:pic>
    </p:spTree>
    <p:extLst>
      <p:ext uri="{BB962C8B-B14F-4D97-AF65-F5344CB8AC3E}">
        <p14:creationId xmlns:p14="http://schemas.microsoft.com/office/powerpoint/2010/main" val="41651738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608388" y="347980"/>
            <a:ext cx="3719512" cy="1325563"/>
          </a:xfrm>
        </p:spPr>
        <p:txBody>
          <a:bodyPr/>
          <a:lstStyle/>
          <a:p>
            <a:r>
              <a:rPr lang="es-PE" dirty="0" smtClean="0"/>
              <a:t>Alternativas</a:t>
            </a:r>
            <a:endParaRPr lang="es-PE"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9988" y="1382713"/>
            <a:ext cx="8278850" cy="280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ángulo 5"/>
          <p:cNvSpPr/>
          <p:nvPr/>
        </p:nvSpPr>
        <p:spPr>
          <a:xfrm>
            <a:off x="0" y="6480629"/>
            <a:ext cx="12192000" cy="20973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6" name="Rectángulo 6"/>
          <p:cNvSpPr/>
          <p:nvPr/>
        </p:nvSpPr>
        <p:spPr>
          <a:xfrm>
            <a:off x="0" y="192315"/>
            <a:ext cx="12192000" cy="29536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pic>
        <p:nvPicPr>
          <p:cNvPr id="4" name="Picture 2" descr="C:\Users\JavierCh\Desktop\seleccion\san mateo\manejo de agua\VM099717 [1024x76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2704" y="766262"/>
            <a:ext cx="3307096" cy="248032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JavierCh\Desktop\seleccion\urbe\usos\N691-C2 - 50 x 80 [1024x76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704" y="3428206"/>
            <a:ext cx="3307096" cy="2067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192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53071" y="3425738"/>
            <a:ext cx="9144000" cy="2387600"/>
          </a:xfrm>
        </p:spPr>
        <p:txBody>
          <a:bodyPr>
            <a:normAutofit fontScale="90000"/>
          </a:bodyPr>
          <a:lstStyle/>
          <a:p>
            <a:r>
              <a:rPr lang="es-MX" b="1" dirty="0"/>
              <a:t>“El Desafío de La Gestión del Agua y el Saneamiento en Lima</a:t>
            </a:r>
            <a:r>
              <a:rPr lang="es-MX" dirty="0"/>
              <a:t>” </a:t>
            </a:r>
            <a:r>
              <a:rPr lang="es-PE" dirty="0"/>
              <a:t/>
            </a:r>
            <a:br>
              <a:rPr lang="es-PE" dirty="0"/>
            </a:br>
            <a:r>
              <a:rPr lang="es-PE" dirty="0" smtClean="0"/>
              <a:t/>
            </a:r>
            <a:br>
              <a:rPr lang="es-PE" dirty="0" smtClean="0"/>
            </a:br>
            <a:r>
              <a:rPr lang="es-PE" b="1" i="1" dirty="0" smtClean="0">
                <a:solidFill>
                  <a:schemeClr val="accent1">
                    <a:lumMod val="50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LA GESTION DEL AGUA EN LAS CUENCAS DE LIMA</a:t>
            </a:r>
            <a:endParaRPr lang="es-PE" b="1" i="1" dirty="0">
              <a:solidFill>
                <a:schemeClr val="accent1">
                  <a:lumMod val="50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3" name="Subtítulo 2"/>
          <p:cNvSpPr>
            <a:spLocks noGrp="1"/>
          </p:cNvSpPr>
          <p:nvPr>
            <p:ph type="subTitle" idx="1"/>
          </p:nvPr>
        </p:nvSpPr>
        <p:spPr>
          <a:xfrm>
            <a:off x="449942" y="147918"/>
            <a:ext cx="11248572" cy="779930"/>
          </a:xfrm>
        </p:spPr>
        <p:txBody>
          <a:bodyPr>
            <a:normAutofit fontScale="92500" lnSpcReduction="10000"/>
          </a:bodyPr>
          <a:lstStyle/>
          <a:p>
            <a:r>
              <a:rPr lang="es-MX" sz="2800" b="1" dirty="0">
                <a:latin typeface="Verdana" panose="020B0604030504040204" pitchFamily="34" charset="0"/>
                <a:ea typeface="Verdana" panose="020B0604030504040204" pitchFamily="34" charset="0"/>
                <a:cs typeface="Verdana" panose="020B0604030504040204" pitchFamily="34" charset="0"/>
              </a:rPr>
              <a:t>III FORO: UNA MIRADA A LA VULNERABILIDAD EN EL ESPACIO URBANO DE LIMA:</a:t>
            </a:r>
            <a:endParaRPr lang="es-PE" sz="2800" b="1" dirty="0">
              <a:latin typeface="Verdana" panose="020B0604030504040204" pitchFamily="34" charset="0"/>
              <a:ea typeface="Verdana" panose="020B0604030504040204" pitchFamily="34" charset="0"/>
              <a:cs typeface="Verdana" panose="020B0604030504040204" pitchFamily="34" charset="0"/>
            </a:endParaRPr>
          </a:p>
          <a:p>
            <a:endParaRPr lang="es-PE" dirty="0"/>
          </a:p>
        </p:txBody>
      </p:sp>
      <p:sp>
        <p:nvSpPr>
          <p:cNvPr id="10" name="Rectángulo 9"/>
          <p:cNvSpPr/>
          <p:nvPr/>
        </p:nvSpPr>
        <p:spPr>
          <a:xfrm>
            <a:off x="0" y="6633029"/>
            <a:ext cx="12192000" cy="22497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11" name="Rectángulo 10"/>
          <p:cNvSpPr/>
          <p:nvPr/>
        </p:nvSpPr>
        <p:spPr>
          <a:xfrm>
            <a:off x="-14514" y="878115"/>
            <a:ext cx="12192000" cy="224971"/>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Tree>
    <p:extLst>
      <p:ext uri="{BB962C8B-B14F-4D97-AF65-F5344CB8AC3E}">
        <p14:creationId xmlns:p14="http://schemas.microsoft.com/office/powerpoint/2010/main" val="11134712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43300" y="771525"/>
            <a:ext cx="8648700" cy="4351338"/>
          </a:xfrm>
        </p:spPr>
        <p:txBody>
          <a:bodyPr/>
          <a:lstStyle/>
          <a:p>
            <a:r>
              <a:rPr lang="es-ES" dirty="0">
                <a:latin typeface="Verdana"/>
                <a:ea typeface="Calibri"/>
                <a:cs typeface="Times New Roman"/>
              </a:rPr>
              <a:t>La planificación y el ordenamiento del territorio son herramientas invalorables en el proceso de prevención del riesgo de inundaciones. Planificar las actividades humanas y la localización de las infraestructuras, así como identificar las áreas críticas que merecen especial atención, constituyen una parte fundamental de cualquier estrategia de gestión del riesgo. A ello también contribuye la </a:t>
            </a:r>
            <a:endParaRPr lang="es-PE" dirty="0"/>
          </a:p>
        </p:txBody>
      </p:sp>
      <p:sp>
        <p:nvSpPr>
          <p:cNvPr id="4" name="Rectángulo 5"/>
          <p:cNvSpPr/>
          <p:nvPr/>
        </p:nvSpPr>
        <p:spPr>
          <a:xfrm>
            <a:off x="0" y="6480629"/>
            <a:ext cx="12192000" cy="20973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5" name="Rectángulo 6"/>
          <p:cNvSpPr/>
          <p:nvPr/>
        </p:nvSpPr>
        <p:spPr>
          <a:xfrm>
            <a:off x="0" y="192315"/>
            <a:ext cx="12192000" cy="29536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pic>
        <p:nvPicPr>
          <p:cNvPr id="2050" name="Picture 2" descr="C:\Users\JavierCh\Desktop\seleccion\urbe\ciudad\VM100338 [1024x76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604" y="634353"/>
            <a:ext cx="2981992" cy="223649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JavierCh\Desktop\seleccion\san mateo\rio\VM099754 [1024x76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604" y="3004803"/>
            <a:ext cx="2481596" cy="3308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364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image.slidesharecdn.com/elaguaencifras-per1-120918071829-phpapp02/95/per-el-agua-en-cifras-7-638.jpg?cb=1354100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5654" y="-47700"/>
            <a:ext cx="8389259" cy="6482610"/>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p:cNvSpPr/>
          <p:nvPr/>
        </p:nvSpPr>
        <p:spPr>
          <a:xfrm>
            <a:off x="4084320" y="6191069"/>
            <a:ext cx="8107680" cy="22497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6" name="Rectángulo 5"/>
          <p:cNvSpPr/>
          <p:nvPr/>
        </p:nvSpPr>
        <p:spPr>
          <a:xfrm>
            <a:off x="4145280" y="436155"/>
            <a:ext cx="8032206" cy="21916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pic>
        <p:nvPicPr>
          <p:cNvPr id="4100" name="Picture 4" descr="http://cde.gestion2.e3.pe/ima/0/0/0/7/2/724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018054" cy="223225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aylaelliott.com/barrio/turismo/rio%20santa%20eulalia.jpg"/>
          <p:cNvPicPr>
            <a:picLocks noChangeAspect="1" noChangeArrowheads="1"/>
          </p:cNvPicPr>
          <p:nvPr/>
        </p:nvPicPr>
        <p:blipFill rotWithShape="1">
          <a:blip r:embed="rId4">
            <a:extLst>
              <a:ext uri="{28A0092B-C50C-407E-A947-70E740481C1C}">
                <a14:useLocalDpi xmlns:a14="http://schemas.microsoft.com/office/drawing/2010/main" val="0"/>
              </a:ext>
            </a:extLst>
          </a:blip>
          <a:srcRect t="9119" r="2631" b="23072"/>
          <a:stretch/>
        </p:blipFill>
        <p:spPr bwMode="auto">
          <a:xfrm>
            <a:off x="15240" y="2255521"/>
            <a:ext cx="3992880" cy="208553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s://rimac.files.wordpress.com/2008/05/baca-078.jpg?w=300&amp;h=200"/>
          <p:cNvPicPr>
            <a:picLocks noChangeAspect="1" noChangeArrowheads="1"/>
          </p:cNvPicPr>
          <p:nvPr/>
        </p:nvPicPr>
        <p:blipFill rotWithShape="1">
          <a:blip r:embed="rId5">
            <a:extLst>
              <a:ext uri="{28A0092B-C50C-407E-A947-70E740481C1C}">
                <a14:useLocalDpi xmlns:a14="http://schemas.microsoft.com/office/drawing/2010/main" val="0"/>
              </a:ext>
            </a:extLst>
          </a:blip>
          <a:srcRect t="19131"/>
          <a:stretch/>
        </p:blipFill>
        <p:spPr bwMode="auto">
          <a:xfrm>
            <a:off x="15240" y="4454453"/>
            <a:ext cx="3977640" cy="2144467"/>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p:cNvSpPr txBox="1"/>
          <p:nvPr/>
        </p:nvSpPr>
        <p:spPr>
          <a:xfrm>
            <a:off x="4602480" y="-76200"/>
            <a:ext cx="6788012" cy="646331"/>
          </a:xfrm>
          <a:prstGeom prst="rect">
            <a:avLst/>
          </a:prstGeom>
          <a:noFill/>
        </p:spPr>
        <p:txBody>
          <a:bodyPr wrap="none" rtlCol="0">
            <a:spAutoFit/>
          </a:bodyPr>
          <a:lstStyle/>
          <a:p>
            <a:r>
              <a:rPr lang="es-PE" sz="3600" b="1" dirty="0" smtClean="0"/>
              <a:t>¿Cuánta agua tenemos en el Perú?</a:t>
            </a:r>
            <a:endParaRPr lang="es-PE" sz="3600" b="1" dirty="0"/>
          </a:p>
        </p:txBody>
      </p:sp>
      <p:sp>
        <p:nvSpPr>
          <p:cNvPr id="7" name="CuadroTexto 6"/>
          <p:cNvSpPr txBox="1"/>
          <p:nvPr/>
        </p:nvSpPr>
        <p:spPr>
          <a:xfrm>
            <a:off x="0" y="1737360"/>
            <a:ext cx="1356360" cy="369332"/>
          </a:xfrm>
          <a:prstGeom prst="rect">
            <a:avLst/>
          </a:prstGeom>
          <a:noFill/>
        </p:spPr>
        <p:txBody>
          <a:bodyPr wrap="square" rtlCol="0">
            <a:spAutoFit/>
          </a:bodyPr>
          <a:lstStyle/>
          <a:p>
            <a:pPr algn="r"/>
            <a:r>
              <a:rPr lang="es-PE" dirty="0" smtClean="0">
                <a:solidFill>
                  <a:schemeClr val="accent4"/>
                </a:solidFill>
              </a:rPr>
              <a:t>Cuenca Alta</a:t>
            </a:r>
            <a:endParaRPr lang="es-PE" dirty="0">
              <a:solidFill>
                <a:schemeClr val="accent4"/>
              </a:solidFill>
            </a:endParaRPr>
          </a:p>
        </p:txBody>
      </p:sp>
      <p:sp>
        <p:nvSpPr>
          <p:cNvPr id="12" name="CuadroTexto 11"/>
          <p:cNvSpPr txBox="1"/>
          <p:nvPr/>
        </p:nvSpPr>
        <p:spPr>
          <a:xfrm>
            <a:off x="0" y="2209800"/>
            <a:ext cx="1584960" cy="369332"/>
          </a:xfrm>
          <a:prstGeom prst="rect">
            <a:avLst/>
          </a:prstGeom>
          <a:noFill/>
        </p:spPr>
        <p:txBody>
          <a:bodyPr wrap="square" rtlCol="0">
            <a:spAutoFit/>
          </a:bodyPr>
          <a:lstStyle/>
          <a:p>
            <a:pPr algn="r"/>
            <a:r>
              <a:rPr lang="es-PE" dirty="0" smtClean="0">
                <a:solidFill>
                  <a:schemeClr val="accent4"/>
                </a:solidFill>
              </a:rPr>
              <a:t>Cuenca  Media</a:t>
            </a:r>
            <a:endParaRPr lang="es-PE" dirty="0">
              <a:solidFill>
                <a:schemeClr val="accent4"/>
              </a:solidFill>
            </a:endParaRPr>
          </a:p>
        </p:txBody>
      </p:sp>
      <p:sp>
        <p:nvSpPr>
          <p:cNvPr id="13" name="CuadroTexto 12"/>
          <p:cNvSpPr txBox="1"/>
          <p:nvPr/>
        </p:nvSpPr>
        <p:spPr>
          <a:xfrm>
            <a:off x="0" y="6217920"/>
            <a:ext cx="1584960" cy="369332"/>
          </a:xfrm>
          <a:prstGeom prst="rect">
            <a:avLst/>
          </a:prstGeom>
          <a:noFill/>
        </p:spPr>
        <p:txBody>
          <a:bodyPr wrap="square" rtlCol="0">
            <a:spAutoFit/>
          </a:bodyPr>
          <a:lstStyle/>
          <a:p>
            <a:r>
              <a:rPr lang="es-PE" dirty="0" smtClean="0">
                <a:solidFill>
                  <a:schemeClr val="accent4"/>
                </a:solidFill>
              </a:rPr>
              <a:t>Cuenca  Baja</a:t>
            </a:r>
            <a:endParaRPr lang="es-PE" dirty="0">
              <a:solidFill>
                <a:schemeClr val="accent4"/>
              </a:solidFill>
            </a:endParaRPr>
          </a:p>
        </p:txBody>
      </p:sp>
    </p:spTree>
    <p:extLst>
      <p:ext uri="{BB962C8B-B14F-4D97-AF65-F5344CB8AC3E}">
        <p14:creationId xmlns:p14="http://schemas.microsoft.com/office/powerpoint/2010/main" val="20003807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4084320" y="6191069"/>
            <a:ext cx="8107680" cy="22497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6" name="Rectángulo 5"/>
          <p:cNvSpPr/>
          <p:nvPr/>
        </p:nvSpPr>
        <p:spPr>
          <a:xfrm>
            <a:off x="4145280" y="956423"/>
            <a:ext cx="8032206" cy="21916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pic>
        <p:nvPicPr>
          <p:cNvPr id="4100" name="Picture 4" descr="http://cde.gestion2.e3.pe/ima/0/0/0/7/2/724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018054" cy="223225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aylaelliott.com/barrio/turismo/rio%20santa%20eulalia.jpg"/>
          <p:cNvPicPr>
            <a:picLocks noChangeAspect="1" noChangeArrowheads="1"/>
          </p:cNvPicPr>
          <p:nvPr/>
        </p:nvPicPr>
        <p:blipFill rotWithShape="1">
          <a:blip r:embed="rId3">
            <a:extLst>
              <a:ext uri="{28A0092B-C50C-407E-A947-70E740481C1C}">
                <a14:useLocalDpi xmlns:a14="http://schemas.microsoft.com/office/drawing/2010/main" val="0"/>
              </a:ext>
            </a:extLst>
          </a:blip>
          <a:srcRect t="9119" r="2631" b="23072"/>
          <a:stretch/>
        </p:blipFill>
        <p:spPr bwMode="auto">
          <a:xfrm>
            <a:off x="15240" y="2255521"/>
            <a:ext cx="3992880" cy="208553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s://rimac.files.wordpress.com/2008/05/baca-078.jpg?w=300&amp;h=200"/>
          <p:cNvPicPr>
            <a:picLocks noChangeAspect="1" noChangeArrowheads="1"/>
          </p:cNvPicPr>
          <p:nvPr/>
        </p:nvPicPr>
        <p:blipFill rotWithShape="1">
          <a:blip r:embed="rId4">
            <a:extLst>
              <a:ext uri="{28A0092B-C50C-407E-A947-70E740481C1C}">
                <a14:useLocalDpi xmlns:a14="http://schemas.microsoft.com/office/drawing/2010/main" val="0"/>
              </a:ext>
            </a:extLst>
          </a:blip>
          <a:srcRect t="19131"/>
          <a:stretch/>
        </p:blipFill>
        <p:spPr bwMode="auto">
          <a:xfrm>
            <a:off x="15240" y="4454453"/>
            <a:ext cx="3977640" cy="2144467"/>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p:cNvSpPr txBox="1"/>
          <p:nvPr/>
        </p:nvSpPr>
        <p:spPr>
          <a:xfrm>
            <a:off x="4555182" y="-107732"/>
            <a:ext cx="6390980" cy="1200329"/>
          </a:xfrm>
          <a:prstGeom prst="rect">
            <a:avLst/>
          </a:prstGeom>
          <a:noFill/>
        </p:spPr>
        <p:txBody>
          <a:bodyPr wrap="none" rtlCol="0">
            <a:spAutoFit/>
          </a:bodyPr>
          <a:lstStyle/>
          <a:p>
            <a:pPr algn="just"/>
            <a:r>
              <a:rPr lang="es-PE" sz="3600" b="1" dirty="0" smtClean="0"/>
              <a:t>¿De donde viene el agua para la </a:t>
            </a:r>
          </a:p>
          <a:p>
            <a:pPr algn="just"/>
            <a:r>
              <a:rPr lang="es-PE" sz="3600" b="1" dirty="0" smtClean="0"/>
              <a:t>ciudad de Lima?</a:t>
            </a:r>
            <a:endParaRPr lang="es-PE" sz="3600" b="1" dirty="0"/>
          </a:p>
        </p:txBody>
      </p:sp>
      <p:sp>
        <p:nvSpPr>
          <p:cNvPr id="7" name="CuadroTexto 6"/>
          <p:cNvSpPr txBox="1"/>
          <p:nvPr/>
        </p:nvSpPr>
        <p:spPr>
          <a:xfrm>
            <a:off x="0" y="1737360"/>
            <a:ext cx="1356360" cy="369332"/>
          </a:xfrm>
          <a:prstGeom prst="rect">
            <a:avLst/>
          </a:prstGeom>
          <a:noFill/>
        </p:spPr>
        <p:txBody>
          <a:bodyPr wrap="square" rtlCol="0">
            <a:spAutoFit/>
          </a:bodyPr>
          <a:lstStyle/>
          <a:p>
            <a:pPr algn="r"/>
            <a:r>
              <a:rPr lang="es-PE" dirty="0" smtClean="0">
                <a:solidFill>
                  <a:schemeClr val="accent4"/>
                </a:solidFill>
              </a:rPr>
              <a:t>Cuenca Alta</a:t>
            </a:r>
            <a:endParaRPr lang="es-PE" dirty="0">
              <a:solidFill>
                <a:schemeClr val="accent4"/>
              </a:solidFill>
            </a:endParaRPr>
          </a:p>
        </p:txBody>
      </p:sp>
      <p:sp>
        <p:nvSpPr>
          <p:cNvPr id="12" name="CuadroTexto 11"/>
          <p:cNvSpPr txBox="1"/>
          <p:nvPr/>
        </p:nvSpPr>
        <p:spPr>
          <a:xfrm>
            <a:off x="0" y="2209800"/>
            <a:ext cx="1584960" cy="369332"/>
          </a:xfrm>
          <a:prstGeom prst="rect">
            <a:avLst/>
          </a:prstGeom>
          <a:noFill/>
        </p:spPr>
        <p:txBody>
          <a:bodyPr wrap="square" rtlCol="0">
            <a:spAutoFit/>
          </a:bodyPr>
          <a:lstStyle/>
          <a:p>
            <a:pPr algn="r"/>
            <a:r>
              <a:rPr lang="es-PE" dirty="0" smtClean="0">
                <a:solidFill>
                  <a:schemeClr val="accent4"/>
                </a:solidFill>
              </a:rPr>
              <a:t>Cuenca  Media</a:t>
            </a:r>
            <a:endParaRPr lang="es-PE" dirty="0">
              <a:solidFill>
                <a:schemeClr val="accent4"/>
              </a:solidFill>
            </a:endParaRPr>
          </a:p>
        </p:txBody>
      </p:sp>
      <p:sp>
        <p:nvSpPr>
          <p:cNvPr id="13" name="CuadroTexto 12"/>
          <p:cNvSpPr txBox="1"/>
          <p:nvPr/>
        </p:nvSpPr>
        <p:spPr>
          <a:xfrm>
            <a:off x="0" y="6217920"/>
            <a:ext cx="1584960" cy="369332"/>
          </a:xfrm>
          <a:prstGeom prst="rect">
            <a:avLst/>
          </a:prstGeom>
          <a:noFill/>
        </p:spPr>
        <p:txBody>
          <a:bodyPr wrap="square" rtlCol="0">
            <a:spAutoFit/>
          </a:bodyPr>
          <a:lstStyle/>
          <a:p>
            <a:r>
              <a:rPr lang="es-PE" dirty="0" smtClean="0">
                <a:solidFill>
                  <a:schemeClr val="accent4"/>
                </a:solidFill>
              </a:rPr>
              <a:t>Cuenca  Baja</a:t>
            </a:r>
            <a:endParaRPr lang="es-PE" dirty="0">
              <a:solidFill>
                <a:schemeClr val="accent4"/>
              </a:solidFill>
            </a:endParaRPr>
          </a:p>
        </p:txBody>
      </p:sp>
      <p:sp>
        <p:nvSpPr>
          <p:cNvPr id="2" name="CuadroTexto 1"/>
          <p:cNvSpPr txBox="1"/>
          <p:nvPr/>
        </p:nvSpPr>
        <p:spPr>
          <a:xfrm>
            <a:off x="4556234" y="1182416"/>
            <a:ext cx="7441325" cy="4893647"/>
          </a:xfrm>
          <a:prstGeom prst="rect">
            <a:avLst/>
          </a:prstGeom>
          <a:noFill/>
        </p:spPr>
        <p:txBody>
          <a:bodyPr wrap="square" rtlCol="0">
            <a:spAutoFit/>
          </a:bodyPr>
          <a:lstStyle/>
          <a:p>
            <a:r>
              <a:rPr lang="es-PE" sz="2400" dirty="0"/>
              <a:t>La ciudad ha superado la capacidad de sus </a:t>
            </a:r>
            <a:r>
              <a:rPr lang="es-PE" sz="2400" dirty="0" smtClean="0"/>
              <a:t>cuencas </a:t>
            </a:r>
            <a:r>
              <a:rPr lang="es-PE" sz="2400" dirty="0" err="1" smtClean="0"/>
              <a:t>Chillon</a:t>
            </a:r>
            <a:r>
              <a:rPr lang="es-PE" sz="2400" dirty="0" smtClean="0"/>
              <a:t>, </a:t>
            </a:r>
            <a:r>
              <a:rPr lang="es-PE" sz="2400" dirty="0" err="1" smtClean="0"/>
              <a:t>Rimac</a:t>
            </a:r>
            <a:r>
              <a:rPr lang="es-PE" sz="2400" dirty="0" smtClean="0"/>
              <a:t> y </a:t>
            </a:r>
            <a:r>
              <a:rPr lang="es-PE" sz="2400" dirty="0" err="1" smtClean="0"/>
              <a:t>Lurin</a:t>
            </a:r>
            <a:r>
              <a:rPr lang="es-PE" sz="2400" dirty="0" smtClean="0"/>
              <a:t> </a:t>
            </a:r>
            <a:r>
              <a:rPr lang="es-PE" sz="2400" dirty="0"/>
              <a:t>para proveerse de agua y sus reservas por habitante son limitadas. Actualmente depende de la cuenca andina del Mantaro, que a futuro podría representar cerca del 23% del abastecimiento de agua de la ciudad, una vez concluidos los proyectos de derivación y almacenamiento de agua Marcas I-V 2 . En un escenario crítico dentro del contexto de cambio climático, debido al retroceso de glaciares y la sobre-extracción de aguas subterráneas, la cuenca del Mantaro es para Lima una importante alternativa, pues significa que la ciudad podría eventualmente dejar de depender de la provisión de agua de las cuencas de los ríos Rímac, Chillón y Lurín. </a:t>
            </a:r>
          </a:p>
        </p:txBody>
      </p:sp>
    </p:spTree>
    <p:extLst>
      <p:ext uri="{BB962C8B-B14F-4D97-AF65-F5344CB8AC3E}">
        <p14:creationId xmlns:p14="http://schemas.microsoft.com/office/powerpoint/2010/main" val="327938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cde.peru21.pe/ima/0/0/1/9/4/1946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20" y="1994582"/>
            <a:ext cx="12155580" cy="3415618"/>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4084320" y="6602549"/>
            <a:ext cx="8107680" cy="22497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5" name="Rectángulo 4"/>
          <p:cNvSpPr/>
          <p:nvPr/>
        </p:nvSpPr>
        <p:spPr>
          <a:xfrm>
            <a:off x="4145280" y="847635"/>
            <a:ext cx="8032206" cy="21916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6" name="CuadroTexto 5"/>
          <p:cNvSpPr txBox="1"/>
          <p:nvPr/>
        </p:nvSpPr>
        <p:spPr>
          <a:xfrm>
            <a:off x="182880" y="198120"/>
            <a:ext cx="11813078" cy="584775"/>
          </a:xfrm>
          <a:prstGeom prst="rect">
            <a:avLst/>
          </a:prstGeom>
          <a:noFill/>
        </p:spPr>
        <p:txBody>
          <a:bodyPr wrap="square" rtlCol="0">
            <a:spAutoFit/>
          </a:bodyPr>
          <a:lstStyle/>
          <a:p>
            <a:pPr algn="r"/>
            <a:r>
              <a:rPr lang="es-PE" sz="3200" b="1" dirty="0" smtClean="0"/>
              <a:t>¿De cuánta agua disponemos para sus múltiples usos?</a:t>
            </a:r>
            <a:endParaRPr lang="es-PE" sz="3200" b="1" dirty="0"/>
          </a:p>
        </p:txBody>
      </p:sp>
    </p:spTree>
    <p:extLst>
      <p:ext uri="{BB962C8B-B14F-4D97-AF65-F5344CB8AC3E}">
        <p14:creationId xmlns:p14="http://schemas.microsoft.com/office/powerpoint/2010/main" val="42473715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847635"/>
            <a:ext cx="12177486" cy="145593"/>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6" name="CuadroTexto 5"/>
          <p:cNvSpPr txBox="1"/>
          <p:nvPr/>
        </p:nvSpPr>
        <p:spPr>
          <a:xfrm>
            <a:off x="182880" y="198120"/>
            <a:ext cx="11813078" cy="584775"/>
          </a:xfrm>
          <a:prstGeom prst="rect">
            <a:avLst/>
          </a:prstGeom>
          <a:noFill/>
        </p:spPr>
        <p:txBody>
          <a:bodyPr wrap="square" rtlCol="0">
            <a:spAutoFit/>
          </a:bodyPr>
          <a:lstStyle/>
          <a:p>
            <a:r>
              <a:rPr lang="es-PE" sz="3200" b="1" dirty="0" smtClean="0"/>
              <a:t>El agua potable y sus múltiples uso requiere gobernabilidad.</a:t>
            </a:r>
            <a:endParaRPr lang="es-PE" sz="3200" b="1" dirty="0"/>
          </a:p>
        </p:txBody>
      </p:sp>
      <p:pic>
        <p:nvPicPr>
          <p:cNvPr id="7" name="Marcador de contenido 3"/>
          <p:cNvPicPr>
            <a:picLocks noGrp="1" noChangeAspect="1"/>
          </p:cNvPicPr>
          <p:nvPr>
            <p:ph idx="1"/>
          </p:nvPr>
        </p:nvPicPr>
        <p:blipFill rotWithShape="1">
          <a:blip r:embed="rId2"/>
          <a:srcRect l="17752"/>
          <a:stretch/>
        </p:blipFill>
        <p:spPr>
          <a:xfrm>
            <a:off x="-15766" y="867100"/>
            <a:ext cx="6569806" cy="5990900"/>
          </a:xfrm>
          <a:prstGeom prst="rect">
            <a:avLst/>
          </a:prstGeom>
        </p:spPr>
      </p:pic>
      <p:pic>
        <p:nvPicPr>
          <p:cNvPr id="8" name="Marcador de contenido 3"/>
          <p:cNvPicPr>
            <a:picLocks noChangeAspect="1"/>
          </p:cNvPicPr>
          <p:nvPr/>
        </p:nvPicPr>
        <p:blipFill rotWithShape="1">
          <a:blip r:embed="rId3"/>
          <a:srcRect l="15183"/>
          <a:stretch/>
        </p:blipFill>
        <p:spPr>
          <a:xfrm>
            <a:off x="5803605" y="883424"/>
            <a:ext cx="6435690" cy="5690798"/>
          </a:xfrm>
          <a:prstGeom prst="rect">
            <a:avLst/>
          </a:prstGeom>
        </p:spPr>
      </p:pic>
    </p:spTree>
    <p:extLst>
      <p:ext uri="{BB962C8B-B14F-4D97-AF65-F5344CB8AC3E}">
        <p14:creationId xmlns:p14="http://schemas.microsoft.com/office/powerpoint/2010/main" val="40087458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847635"/>
            <a:ext cx="12177486" cy="145593"/>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6" name="CuadroTexto 5"/>
          <p:cNvSpPr txBox="1"/>
          <p:nvPr/>
        </p:nvSpPr>
        <p:spPr>
          <a:xfrm>
            <a:off x="151349" y="1585485"/>
            <a:ext cx="4278761" cy="1077218"/>
          </a:xfrm>
          <a:prstGeom prst="rect">
            <a:avLst/>
          </a:prstGeom>
          <a:noFill/>
        </p:spPr>
        <p:txBody>
          <a:bodyPr wrap="square" rtlCol="0">
            <a:spAutoFit/>
          </a:bodyPr>
          <a:lstStyle/>
          <a:p>
            <a:r>
              <a:rPr lang="es-PE" sz="3200" b="1" dirty="0" smtClean="0"/>
              <a:t>Consejo de Recursos Hídricos - </a:t>
            </a:r>
            <a:r>
              <a:rPr lang="es-PE" sz="3200" b="1" dirty="0" err="1" smtClean="0"/>
              <a:t>Chirilu</a:t>
            </a:r>
            <a:endParaRPr lang="es-PE" sz="3200" b="1" dirty="0"/>
          </a:p>
        </p:txBody>
      </p:sp>
      <p:pic>
        <p:nvPicPr>
          <p:cNvPr id="19458" name="Picture 2" descr="http://www.ana.gob.pe:8092/media/33228/final%20quilca%2002_499x4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0055" y="0"/>
            <a:ext cx="8071945" cy="6713142"/>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http://www.ana.gob.pe:8090/media/11218/mesa_trabajo2_368x29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761" y="3634114"/>
            <a:ext cx="3505200" cy="2809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6046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17650" t="8681" r="22558" b="11755"/>
          <a:stretch/>
        </p:blipFill>
        <p:spPr>
          <a:xfrm>
            <a:off x="3028406" y="93069"/>
            <a:ext cx="9042401" cy="6764931"/>
          </a:xfrm>
          <a:prstGeom prst="rect">
            <a:avLst/>
          </a:prstGeom>
        </p:spPr>
      </p:pic>
      <p:sp>
        <p:nvSpPr>
          <p:cNvPr id="6" name="Rectángulo 5"/>
          <p:cNvSpPr/>
          <p:nvPr/>
        </p:nvSpPr>
        <p:spPr>
          <a:xfrm>
            <a:off x="0" y="5962469"/>
            <a:ext cx="2880360" cy="24021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7" name="Rectángulo 6"/>
          <p:cNvSpPr/>
          <p:nvPr/>
        </p:nvSpPr>
        <p:spPr>
          <a:xfrm>
            <a:off x="0" y="862875"/>
            <a:ext cx="3002280" cy="24964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8" name="CuadroTexto 7"/>
          <p:cNvSpPr txBox="1"/>
          <p:nvPr/>
        </p:nvSpPr>
        <p:spPr>
          <a:xfrm>
            <a:off x="152400" y="1341120"/>
            <a:ext cx="5836920" cy="3046988"/>
          </a:xfrm>
          <a:prstGeom prst="rect">
            <a:avLst/>
          </a:prstGeom>
          <a:noFill/>
        </p:spPr>
        <p:txBody>
          <a:bodyPr wrap="square" rtlCol="0">
            <a:spAutoFit/>
          </a:bodyPr>
          <a:lstStyle/>
          <a:p>
            <a:r>
              <a:rPr lang="es-PE" sz="3200" b="1" dirty="0" smtClean="0"/>
              <a:t>La ciudad de Lima es abastecida por tres cuencas de los ríos </a:t>
            </a:r>
            <a:r>
              <a:rPr lang="es-PE" sz="3200" b="1" dirty="0" err="1" smtClean="0"/>
              <a:t>Chillon</a:t>
            </a:r>
            <a:r>
              <a:rPr lang="es-PE" sz="3200" b="1" dirty="0" smtClean="0"/>
              <a:t>, </a:t>
            </a:r>
            <a:r>
              <a:rPr lang="es-PE" sz="3200" b="1" dirty="0" err="1" smtClean="0"/>
              <a:t>Rimac</a:t>
            </a:r>
            <a:r>
              <a:rPr lang="es-PE" sz="3200" b="1" dirty="0" smtClean="0"/>
              <a:t> y </a:t>
            </a:r>
            <a:r>
              <a:rPr lang="es-PE" sz="3200" b="1" dirty="0" err="1" smtClean="0"/>
              <a:t>Lurin</a:t>
            </a:r>
            <a:r>
              <a:rPr lang="es-PE" sz="3200" b="1" dirty="0" smtClean="0"/>
              <a:t>. Y sus trasvases de agua.</a:t>
            </a:r>
          </a:p>
          <a:p>
            <a:r>
              <a:rPr lang="es-PE" sz="3200" b="1" dirty="0" smtClean="0"/>
              <a:t>Lima debe ser vista desde una mirada vertical. </a:t>
            </a:r>
          </a:p>
        </p:txBody>
      </p:sp>
    </p:spTree>
    <p:extLst>
      <p:ext uri="{BB962C8B-B14F-4D97-AF65-F5344CB8AC3E}">
        <p14:creationId xmlns:p14="http://schemas.microsoft.com/office/powerpoint/2010/main" val="41709634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http://www.alter.org.pe/cuenca/imagenes/tres%20cuencasa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2750" y="880351"/>
            <a:ext cx="5429250" cy="4572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p:cNvSpPr/>
          <p:nvPr/>
        </p:nvSpPr>
        <p:spPr>
          <a:xfrm>
            <a:off x="0" y="6465389"/>
            <a:ext cx="12192000" cy="209731"/>
          </a:xfrm>
          <a:prstGeom prst="rect">
            <a:avLst/>
          </a:prstGeom>
          <a:solidFill>
            <a:srgbClr val="6666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6" name="Rectángulo 5"/>
          <p:cNvSpPr/>
          <p:nvPr/>
        </p:nvSpPr>
        <p:spPr>
          <a:xfrm>
            <a:off x="0" y="177075"/>
            <a:ext cx="3002280" cy="249645"/>
          </a:xfrm>
          <a:prstGeom prst="rect">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7" name="CuadroTexto 6"/>
          <p:cNvSpPr txBox="1"/>
          <p:nvPr/>
        </p:nvSpPr>
        <p:spPr>
          <a:xfrm>
            <a:off x="167640" y="1082040"/>
            <a:ext cx="7376160" cy="1569660"/>
          </a:xfrm>
          <a:prstGeom prst="rect">
            <a:avLst/>
          </a:prstGeom>
          <a:noFill/>
        </p:spPr>
        <p:txBody>
          <a:bodyPr wrap="square" rtlCol="0">
            <a:spAutoFit/>
          </a:bodyPr>
          <a:lstStyle/>
          <a:p>
            <a:r>
              <a:rPr lang="es-PE" sz="3200" b="1" dirty="0" smtClean="0"/>
              <a:t>La población de </a:t>
            </a:r>
            <a:r>
              <a:rPr lang="es-PE" sz="3200" b="1" dirty="0"/>
              <a:t>Lima </a:t>
            </a:r>
            <a:r>
              <a:rPr lang="es-PE" sz="3200" b="1" dirty="0" smtClean="0"/>
              <a:t>crece ocupando las zonas agrícolas cercana a los ríos y en las laderas de los cerros. </a:t>
            </a:r>
            <a:endParaRPr lang="es-PE" sz="3200" b="1" dirty="0"/>
          </a:p>
        </p:txBody>
      </p:sp>
      <p:pic>
        <p:nvPicPr>
          <p:cNvPr id="8194" name="Picture 2" descr="http://s.peru21.pe/102/ima/0/0/1/1/4/1145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0579" y="2658229"/>
            <a:ext cx="3924455" cy="200310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www.rpp.com.pe/proinversion-recibiria-propuesta-de-app-para-limpiar-rio-rimac-imagen-noticia-8-n-/images/picnewsa/145962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855" y="3771105"/>
            <a:ext cx="3547745" cy="2660809"/>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p:cNvSpPr txBox="1"/>
          <p:nvPr/>
        </p:nvSpPr>
        <p:spPr>
          <a:xfrm>
            <a:off x="3732222" y="4905702"/>
            <a:ext cx="3886200" cy="1569660"/>
          </a:xfrm>
          <a:prstGeom prst="rect">
            <a:avLst/>
          </a:prstGeom>
          <a:noFill/>
        </p:spPr>
        <p:txBody>
          <a:bodyPr wrap="square" rtlCol="0">
            <a:spAutoFit/>
          </a:bodyPr>
          <a:lstStyle/>
          <a:p>
            <a:r>
              <a:rPr lang="es-PE" sz="3200" b="1" dirty="0" smtClean="0"/>
              <a:t>La población de </a:t>
            </a:r>
            <a:r>
              <a:rPr lang="es-PE" sz="3200" b="1" dirty="0"/>
              <a:t>Lima </a:t>
            </a:r>
            <a:r>
              <a:rPr lang="es-PE" sz="3200" b="1" dirty="0" smtClean="0"/>
              <a:t>es una sola ha dejado de ser urbano o rural.</a:t>
            </a:r>
            <a:endParaRPr lang="es-PE" sz="3200" b="1" dirty="0"/>
          </a:p>
        </p:txBody>
      </p:sp>
    </p:spTree>
    <p:extLst>
      <p:ext uri="{BB962C8B-B14F-4D97-AF65-F5344CB8AC3E}">
        <p14:creationId xmlns:p14="http://schemas.microsoft.com/office/powerpoint/2010/main" val="226207908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436</TotalTime>
  <Words>867</Words>
  <Application>Microsoft Office PowerPoint</Application>
  <PresentationFormat>Panorámica</PresentationFormat>
  <Paragraphs>41</Paragraphs>
  <Slides>20</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20</vt:i4>
      </vt:variant>
    </vt:vector>
  </HeadingPairs>
  <TitlesOfParts>
    <vt:vector size="28" baseType="lpstr">
      <vt:lpstr>Arial</vt:lpstr>
      <vt:lpstr>Calibri</vt:lpstr>
      <vt:lpstr>Calibri Light</vt:lpstr>
      <vt:lpstr>Eurostile Bold</vt:lpstr>
      <vt:lpstr>Rockwell Extra Bold</vt:lpstr>
      <vt:lpstr>Times New Roman</vt:lpstr>
      <vt:lpstr>Verdana</vt:lpstr>
      <vt:lpstr>Tema de Office</vt:lpstr>
      <vt:lpstr>Presentación de PowerPoint</vt:lpstr>
      <vt:lpstr>“El Desafío de La Gestión del Agua y el Saneamiento en Lima”   LA GESTION DEL AGUA EN LAS CUENCAS DE LIMA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Alternativas</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Desafío de La Gestión del Agua y el Saneamiento en Lima”</dc:title>
  <dc:creator>Fánel Guevara Guillén</dc:creator>
  <cp:lastModifiedBy>USER</cp:lastModifiedBy>
  <cp:revision>28</cp:revision>
  <dcterms:created xsi:type="dcterms:W3CDTF">2015-08-13T21:11:41Z</dcterms:created>
  <dcterms:modified xsi:type="dcterms:W3CDTF">2017-03-04T00:12:21Z</dcterms:modified>
</cp:coreProperties>
</file>