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499" r:id="rId2"/>
    <p:sldId id="535" r:id="rId3"/>
    <p:sldId id="502" r:id="rId4"/>
    <p:sldId id="554" r:id="rId5"/>
    <p:sldId id="552" r:id="rId6"/>
    <p:sldId id="553" r:id="rId7"/>
    <p:sldId id="503" r:id="rId8"/>
    <p:sldId id="505" r:id="rId9"/>
    <p:sldId id="508" r:id="rId10"/>
    <p:sldId id="509" r:id="rId11"/>
    <p:sldId id="516" r:id="rId12"/>
    <p:sldId id="510" r:id="rId13"/>
    <p:sldId id="511" r:id="rId14"/>
    <p:sldId id="555" r:id="rId15"/>
    <p:sldId id="550" r:id="rId16"/>
    <p:sldId id="551" r:id="rId17"/>
    <p:sldId id="513" r:id="rId18"/>
    <p:sldId id="559" r:id="rId19"/>
    <p:sldId id="560" r:id="rId20"/>
    <p:sldId id="561" r:id="rId21"/>
    <p:sldId id="562" r:id="rId22"/>
    <p:sldId id="563" r:id="rId23"/>
    <p:sldId id="564" r:id="rId24"/>
  </p:sldIdLst>
  <p:sldSz cx="9144000" cy="6858000" type="screen4x3"/>
  <p:notesSz cx="6858000" cy="9144000"/>
  <p:custDataLst>
    <p:tags r:id="rId27"/>
  </p:custDataLst>
  <p:defaultTextStyle>
    <a:defPPr>
      <a:defRPr lang="es-E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CCFFCC"/>
    <a:srgbClr val="006600"/>
    <a:srgbClr val="CCFFFF"/>
    <a:srgbClr val="FF9900"/>
    <a:srgbClr val="0066FF"/>
    <a:srgbClr val="99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90"/>
      </p:cViewPr>
      <p:guideLst>
        <p:guide orient="horz" pos="2160"/>
        <p:guide pos="2880"/>
      </p:guideLst>
    </p:cSldViewPr>
  </p:slideViewPr>
  <p:outlineViewPr>
    <p:cViewPr>
      <p:scale>
        <a:sx n="25" d="100"/>
        <a:sy n="25"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vl1pPr>
          </a:lstStyle>
          <a:p>
            <a:pPr>
              <a:defRPr/>
            </a:pPr>
            <a:endParaRPr lang="es-ES"/>
          </a:p>
        </p:txBody>
      </p:sp>
      <p:sp>
        <p:nvSpPr>
          <p:cNvPr id="9830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s-ES"/>
          </a:p>
        </p:txBody>
      </p:sp>
      <p:sp>
        <p:nvSpPr>
          <p:cNvPr id="9830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vl1pPr>
          </a:lstStyle>
          <a:p>
            <a:pPr>
              <a:defRPr/>
            </a:pPr>
            <a:endParaRPr lang="es-ES"/>
          </a:p>
        </p:txBody>
      </p:sp>
      <p:sp>
        <p:nvSpPr>
          <p:cNvPr id="9830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9C940C3-6DA1-4899-B357-9CB3410C2676}" type="slidenum">
              <a:rPr lang="es-ES" altLang="es-MX"/>
              <a:pPr>
                <a:defRPr/>
              </a:pPr>
              <a:t>‹Nº›</a:t>
            </a:fld>
            <a:endParaRPr lang="es-ES" altLang="es-MX"/>
          </a:p>
        </p:txBody>
      </p:sp>
    </p:spTree>
    <p:extLst>
      <p:ext uri="{BB962C8B-B14F-4D97-AF65-F5344CB8AC3E}">
        <p14:creationId xmlns:p14="http://schemas.microsoft.com/office/powerpoint/2010/main" val="4186413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vl1pPr>
          </a:lstStyle>
          <a:p>
            <a:pPr>
              <a:defRPr/>
            </a:pPr>
            <a:endParaRPr lang="es-ES"/>
          </a:p>
        </p:txBody>
      </p:sp>
      <p:sp>
        <p:nvSpPr>
          <p:cNvPr id="122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s-ES"/>
          </a:p>
        </p:txBody>
      </p:sp>
      <p:sp>
        <p:nvSpPr>
          <p:cNvPr id="1536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22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vl1pPr>
          </a:lstStyle>
          <a:p>
            <a:pPr>
              <a:defRPr/>
            </a:pPr>
            <a:endParaRPr lang="es-ES"/>
          </a:p>
        </p:txBody>
      </p:sp>
      <p:sp>
        <p:nvSpPr>
          <p:cNvPr id="122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EAA84D5-C075-4B17-B437-845FF37A1531}" type="slidenum">
              <a:rPr lang="es-ES" altLang="es-MX"/>
              <a:pPr>
                <a:defRPr/>
              </a:pPr>
              <a:t>‹Nº›</a:t>
            </a:fld>
            <a:endParaRPr lang="es-ES" altLang="es-MX"/>
          </a:p>
        </p:txBody>
      </p:sp>
    </p:spTree>
    <p:extLst>
      <p:ext uri="{BB962C8B-B14F-4D97-AF65-F5344CB8AC3E}">
        <p14:creationId xmlns:p14="http://schemas.microsoft.com/office/powerpoint/2010/main" val="8607527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74951F4-EFFA-42BF-828C-3433008C4CDA}" type="slidenum">
              <a:rPr lang="es-ES" altLang="es-MX" smtClean="0"/>
              <a:pPr>
                <a:spcBef>
                  <a:spcPct val="0"/>
                </a:spcBef>
              </a:pPr>
              <a:t>1</a:t>
            </a:fld>
            <a:endParaRPr lang="es-ES" altLang="es-MX" smtClean="0"/>
          </a:p>
        </p:txBody>
      </p:sp>
      <p:sp>
        <p:nvSpPr>
          <p:cNvPr id="18435" name="Rectangle 2"/>
          <p:cNvSpPr>
            <a:spLocks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571601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E144451-D9FA-4D42-BD52-9B95B8E292A5}" type="slidenum">
              <a:rPr lang="es-ES" altLang="es-MX" smtClean="0"/>
              <a:pPr>
                <a:spcBef>
                  <a:spcPct val="0"/>
                </a:spcBef>
              </a:pPr>
              <a:t>13</a:t>
            </a:fld>
            <a:endParaRPr lang="es-ES" altLang="es-MX" smtClean="0"/>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3487270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33DD76C-D4F5-41E0-B1C6-80C68ACF7C72}" type="slidenum">
              <a:rPr lang="es-ES" altLang="es-MX" smtClean="0"/>
              <a:pPr>
                <a:spcBef>
                  <a:spcPct val="0"/>
                </a:spcBef>
              </a:pPr>
              <a:t>17</a:t>
            </a:fld>
            <a:endParaRPr lang="es-ES" altLang="es-MX" smtClean="0"/>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2766793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57BE54-250C-4A3D-8A56-C51BFC4C6C85}" type="slidenum">
              <a:rPr lang="es-ES" altLang="es-MX" smtClean="0"/>
              <a:pPr>
                <a:spcBef>
                  <a:spcPct val="0"/>
                </a:spcBef>
              </a:pPr>
              <a:t>2</a:t>
            </a:fld>
            <a:endParaRPr lang="es-ES" altLang="es-MX" smtClean="0"/>
          </a:p>
        </p:txBody>
      </p:sp>
      <p:sp>
        <p:nvSpPr>
          <p:cNvPr id="20483" name="Rectangle 2"/>
          <p:cNvSpPr>
            <a:spLocks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2824998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EFAFAF-3839-4A2D-B64B-363C47D805EB}" type="slidenum">
              <a:rPr lang="es-ES" altLang="es-MX" smtClean="0"/>
              <a:pPr>
                <a:spcBef>
                  <a:spcPct val="0"/>
                </a:spcBef>
              </a:pPr>
              <a:t>3</a:t>
            </a:fld>
            <a:endParaRPr lang="es-ES" altLang="es-MX" smtClean="0"/>
          </a:p>
        </p:txBody>
      </p:sp>
      <p:sp>
        <p:nvSpPr>
          <p:cNvPr id="22531" name="Rectangle 2"/>
          <p:cNvSpPr>
            <a:spLocks noChangeArrowheads="1" noTextEdit="1"/>
          </p:cNvSpPr>
          <p:nvPr>
            <p:ph type="sldImg"/>
          </p:nvPr>
        </p:nvSpPr>
        <p:spPr>
          <a:xfrm>
            <a:off x="1130300" y="674688"/>
            <a:ext cx="4597400" cy="3448050"/>
          </a:xfrm>
          <a:ln/>
        </p:spPr>
      </p:sp>
      <p:sp>
        <p:nvSpPr>
          <p:cNvPr id="22532" name="Rectangle 3"/>
          <p:cNvSpPr>
            <a:spLocks noGrp="1" noChangeArrowheads="1"/>
          </p:cNvSpPr>
          <p:nvPr>
            <p:ph type="body" idx="1"/>
          </p:nvPr>
        </p:nvSpPr>
        <p:spPr>
          <a:xfrm>
            <a:off x="895350" y="4348163"/>
            <a:ext cx="5067300" cy="4121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MX" smtClean="0"/>
              <a:t>Las sociedades humanas necesitan energía y espacio para poder subsistir. Sin embargo las fuentes fósiles de energía emiten gases que no sólo contaminan el aire que respiramos sino que también sobrecalientan la tierra a través del efecto invernadero. Por otro lado el manejo desorganizado de nuestros bosques ha permitido la deforestación. Estos dos factores la energía de origen fósil y la deforestación son los causantes del Cambio Climático que consiste en el sobrecalentamiento de la tierra, o efecto invernadero, en cerca de 6 grados por encima del promedio histórico, con consecuencias nada deseables como un fenómeno del Niño más intenso y frecuente, mayor desertificación y elevación del nivel del mar.</a:t>
            </a:r>
          </a:p>
          <a:p>
            <a:pPr eaLnBrk="1" hangingPunct="1"/>
            <a:endParaRPr lang="es-ES" altLang="es-MX" smtClean="0"/>
          </a:p>
        </p:txBody>
      </p:sp>
    </p:spTree>
    <p:extLst>
      <p:ext uri="{BB962C8B-B14F-4D97-AF65-F5344CB8AC3E}">
        <p14:creationId xmlns:p14="http://schemas.microsoft.com/office/powerpoint/2010/main" val="1784938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818259-CB90-4D56-B80C-3CD6B4104036}" type="slidenum">
              <a:rPr lang="es-ES" altLang="es-MX" smtClean="0"/>
              <a:pPr>
                <a:spcBef>
                  <a:spcPct val="0"/>
                </a:spcBef>
              </a:pPr>
              <a:t>7</a:t>
            </a:fld>
            <a:endParaRPr lang="es-ES" altLang="es-MX" smtClean="0"/>
          </a:p>
        </p:txBody>
      </p:sp>
      <p:sp>
        <p:nvSpPr>
          <p:cNvPr id="27651" name="Rectangle 2"/>
          <p:cNvSpPr>
            <a:spLocks noGrp="1" noChangeArrowheads="1"/>
          </p:cNvSpPr>
          <p:nvPr>
            <p:ph type="body" idx="1"/>
          </p:nvPr>
        </p:nvSpPr>
        <p:spPr>
          <a:xfrm>
            <a:off x="914400" y="4346575"/>
            <a:ext cx="5029200" cy="3846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r>
              <a:rPr lang="en-US" altLang="es-MX" smtClean="0"/>
              <a:t>research ....</a:t>
            </a:r>
          </a:p>
        </p:txBody>
      </p:sp>
      <p:sp>
        <p:nvSpPr>
          <p:cNvPr id="27652" name="Rectangle 3"/>
          <p:cNvSpPr>
            <a:spLocks noChangeArrowheads="1" noTextEdit="1"/>
          </p:cNvSpPr>
          <p:nvPr>
            <p:ph type="sldImg"/>
          </p:nvPr>
        </p:nvSpPr>
        <p:spPr>
          <a:xfrm>
            <a:off x="1295400" y="800100"/>
            <a:ext cx="4267200" cy="3200400"/>
          </a:xfrm>
          <a:ln w="12700" cap="flat">
            <a:solidFill>
              <a:schemeClr val="tx1"/>
            </a:solidFill>
          </a:ln>
        </p:spPr>
      </p:sp>
    </p:spTree>
    <p:extLst>
      <p:ext uri="{BB962C8B-B14F-4D97-AF65-F5344CB8AC3E}">
        <p14:creationId xmlns:p14="http://schemas.microsoft.com/office/powerpoint/2010/main" val="2066366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4D6AE4-7038-415C-823E-E931926E20C5}" type="slidenum">
              <a:rPr lang="es-ES" altLang="es-MX" smtClean="0"/>
              <a:pPr>
                <a:spcBef>
                  <a:spcPct val="0"/>
                </a:spcBef>
              </a:pPr>
              <a:t>8</a:t>
            </a:fld>
            <a:endParaRPr lang="es-ES" altLang="es-MX" smtClean="0"/>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2341199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03084AA-1FE9-4762-B8C8-8A0F7E2923FD}" type="slidenum">
              <a:rPr lang="es-ES" altLang="es-MX" smtClean="0"/>
              <a:pPr>
                <a:spcBef>
                  <a:spcPct val="0"/>
                </a:spcBef>
              </a:pPr>
              <a:t>9</a:t>
            </a:fld>
            <a:endParaRPr lang="es-ES" altLang="es-MX" smtClean="0"/>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E" altLang="es-MX" smtClean="0"/>
          </a:p>
        </p:txBody>
      </p:sp>
    </p:spTree>
    <p:extLst>
      <p:ext uri="{BB962C8B-B14F-4D97-AF65-F5344CB8AC3E}">
        <p14:creationId xmlns:p14="http://schemas.microsoft.com/office/powerpoint/2010/main" val="2067465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F00FD7D-38C1-436D-B9D8-C035904A73B9}" type="slidenum">
              <a:rPr lang="es-ES" altLang="es-MX" smtClean="0"/>
              <a:pPr>
                <a:spcBef>
                  <a:spcPct val="0"/>
                </a:spcBef>
              </a:pPr>
              <a:t>10</a:t>
            </a:fld>
            <a:endParaRPr lang="es-ES" altLang="es-MX" smtClean="0"/>
          </a:p>
        </p:txBody>
      </p:sp>
      <p:sp>
        <p:nvSpPr>
          <p:cNvPr id="33795" name="Rectangle 2"/>
          <p:cNvSpPr>
            <a:spLocks noChangeArrowheads="1" noTextEdit="1"/>
          </p:cNvSpPr>
          <p:nvPr>
            <p:ph type="sldImg"/>
          </p:nvPr>
        </p:nvSpPr>
        <p:spPr>
          <a:xfrm>
            <a:off x="1130300" y="674688"/>
            <a:ext cx="4597400" cy="3448050"/>
          </a:xfrm>
          <a:ln/>
        </p:spPr>
      </p:sp>
      <p:sp>
        <p:nvSpPr>
          <p:cNvPr id="33796" name="Rectangle 3"/>
          <p:cNvSpPr>
            <a:spLocks noGrp="1" noChangeArrowheads="1"/>
          </p:cNvSpPr>
          <p:nvPr>
            <p:ph type="body" idx="1"/>
          </p:nvPr>
        </p:nvSpPr>
        <p:spPr>
          <a:xfrm>
            <a:off x="895350" y="4348163"/>
            <a:ext cx="5067300" cy="4121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MX" smtClean="0"/>
              <a:t>Nuestro país se encuentra en vías de desarrollo, gran parte de sus actividades productivas son sensibles al clima siendo el subsector pesca y los sectores energía, transporte y  agricultura particularmente vulnerables al cambio climático. Los desastres naturales consecuentes del cambio Climático, como el Niño, los huaycos y desbordes, afectan principalmente a los sectores antes mencionados y a los más pobres de la población, quienes según el Instituto Francés de Desarrollo Rural están 3 veces más expuestos a los desastres naturales que el resto de la población.</a:t>
            </a:r>
          </a:p>
          <a:p>
            <a:pPr eaLnBrk="1" hangingPunct="1"/>
            <a:endParaRPr lang="es-ES" altLang="es-MX" smtClean="0"/>
          </a:p>
        </p:txBody>
      </p:sp>
    </p:spTree>
    <p:extLst>
      <p:ext uri="{BB962C8B-B14F-4D97-AF65-F5344CB8AC3E}">
        <p14:creationId xmlns:p14="http://schemas.microsoft.com/office/powerpoint/2010/main" val="2448483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30F7414-C155-4129-B345-656452CD914B}" type="slidenum">
              <a:rPr lang="es-ES" altLang="es-MX" smtClean="0"/>
              <a:pPr>
                <a:spcBef>
                  <a:spcPct val="0"/>
                </a:spcBef>
              </a:pPr>
              <a:t>11</a:t>
            </a:fld>
            <a:endParaRPr lang="es-ES" altLang="es-MX" smtClean="0"/>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s-MX" smtClean="0"/>
          </a:p>
        </p:txBody>
      </p:sp>
    </p:spTree>
    <p:extLst>
      <p:ext uri="{BB962C8B-B14F-4D97-AF65-F5344CB8AC3E}">
        <p14:creationId xmlns:p14="http://schemas.microsoft.com/office/powerpoint/2010/main" val="1495134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8F6957C-E14F-4015-809F-B1434CA73A21}" type="slidenum">
              <a:rPr lang="es-ES" altLang="es-MX" smtClean="0"/>
              <a:pPr>
                <a:spcBef>
                  <a:spcPct val="0"/>
                </a:spcBef>
              </a:pPr>
              <a:t>12</a:t>
            </a:fld>
            <a:endParaRPr lang="es-ES" altLang="es-MX" smtClean="0"/>
          </a:p>
        </p:txBody>
      </p:sp>
      <p:sp>
        <p:nvSpPr>
          <p:cNvPr id="37891" name="Rectangle 2"/>
          <p:cNvSpPr>
            <a:spLocks noChangeArrowheads="1" noTextEdit="1"/>
          </p:cNvSpPr>
          <p:nvPr>
            <p:ph type="sldImg"/>
          </p:nvPr>
        </p:nvSpPr>
        <p:spPr>
          <a:xfrm>
            <a:off x="1130300" y="674688"/>
            <a:ext cx="4597400" cy="3448050"/>
          </a:xfrm>
          <a:ln/>
        </p:spPr>
      </p:sp>
      <p:sp>
        <p:nvSpPr>
          <p:cNvPr id="37892" name="Rectangle 3"/>
          <p:cNvSpPr>
            <a:spLocks noGrp="1" noChangeArrowheads="1"/>
          </p:cNvSpPr>
          <p:nvPr>
            <p:ph type="body" idx="1"/>
          </p:nvPr>
        </p:nvSpPr>
        <p:spPr>
          <a:xfrm>
            <a:off x="895350" y="4348163"/>
            <a:ext cx="5067300" cy="4121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MX" smtClean="0"/>
              <a:t>En esta imagen satelital del NOAA apreciamos en color rojo anaranjado el impacto frontal del Niño sobre el Perú, con el consecuente aumento en la temperatura del mar de Grau ocasionando cuantiosas pérdidas como las ocurridas el año 97-98 que significaron un 4% de nuestro PBI.</a:t>
            </a:r>
          </a:p>
        </p:txBody>
      </p:sp>
    </p:spTree>
    <p:extLst>
      <p:ext uri="{BB962C8B-B14F-4D97-AF65-F5344CB8AC3E}">
        <p14:creationId xmlns:p14="http://schemas.microsoft.com/office/powerpoint/2010/main" val="1035853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PE"/>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a:lvl1pPr>
          </a:lstStyle>
          <a:p>
            <a:pPr>
              <a:defRPr/>
            </a:pPr>
            <a:fld id="{4E9AC802-A065-47F4-867F-960B55EE7465}" type="slidenum">
              <a:rPr lang="es-ES" altLang="es-MX"/>
              <a:pPr>
                <a:defRPr/>
              </a:pPr>
              <a:t>‹Nº›</a:t>
            </a:fld>
            <a:endParaRPr lang="es-ES" altLang="es-MX"/>
          </a:p>
        </p:txBody>
      </p:sp>
    </p:spTree>
    <p:extLst>
      <p:ext uri="{BB962C8B-B14F-4D97-AF65-F5344CB8AC3E}">
        <p14:creationId xmlns:p14="http://schemas.microsoft.com/office/powerpoint/2010/main" val="219243621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a:lvl1pPr>
          </a:lstStyle>
          <a:p>
            <a:pPr>
              <a:defRPr/>
            </a:pPr>
            <a:fld id="{E0AF6E0F-636F-4EE9-BB0E-27602D28B673}" type="slidenum">
              <a:rPr lang="es-ES" altLang="es-MX"/>
              <a:pPr>
                <a:defRPr/>
              </a:pPr>
              <a:t>‹Nº›</a:t>
            </a:fld>
            <a:endParaRPr lang="es-ES" altLang="es-MX"/>
          </a:p>
        </p:txBody>
      </p:sp>
    </p:spTree>
    <p:extLst>
      <p:ext uri="{BB962C8B-B14F-4D97-AF65-F5344CB8AC3E}">
        <p14:creationId xmlns:p14="http://schemas.microsoft.com/office/powerpoint/2010/main" val="12225734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a:lvl1pPr>
          </a:lstStyle>
          <a:p>
            <a:pPr>
              <a:defRPr/>
            </a:pPr>
            <a:fld id="{3BEF8BC7-ED3E-4A15-A67F-F270D4A2CBFB}" type="slidenum">
              <a:rPr lang="es-ES" altLang="es-MX"/>
              <a:pPr>
                <a:defRPr/>
              </a:pPr>
              <a:t>‹Nº›</a:t>
            </a:fld>
            <a:endParaRPr lang="es-ES" altLang="es-MX"/>
          </a:p>
        </p:txBody>
      </p:sp>
    </p:spTree>
    <p:extLst>
      <p:ext uri="{BB962C8B-B14F-4D97-AF65-F5344CB8AC3E}">
        <p14:creationId xmlns:p14="http://schemas.microsoft.com/office/powerpoint/2010/main" val="400757319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609600"/>
            <a:ext cx="7772400" cy="5486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3" name="Rectangle 4"/>
          <p:cNvSpPr>
            <a:spLocks noGrp="1" noChangeArrowheads="1"/>
          </p:cNvSpPr>
          <p:nvPr>
            <p:ph type="dt" sz="half" idx="10"/>
          </p:nvPr>
        </p:nvSpPr>
        <p:spPr/>
        <p:txBody>
          <a:bodyPr/>
          <a:lstStyle>
            <a:lvl1pPr>
              <a:defRPr/>
            </a:lvl1pPr>
          </a:lstStyle>
          <a:p>
            <a:pPr>
              <a:defRPr/>
            </a:pPr>
            <a:endParaRPr lang="es-ES"/>
          </a:p>
        </p:txBody>
      </p:sp>
      <p:sp>
        <p:nvSpPr>
          <p:cNvPr id="4" name="Rectangle 5"/>
          <p:cNvSpPr>
            <a:spLocks noGrp="1" noChangeArrowheads="1"/>
          </p:cNvSpPr>
          <p:nvPr>
            <p:ph type="ftr" sz="quarter" idx="11"/>
          </p:nvPr>
        </p:nvSpPr>
        <p:spPr/>
        <p:txBody>
          <a:bodyPr/>
          <a:lstStyle>
            <a:lvl1pPr>
              <a:defRPr/>
            </a:lvl1pPr>
          </a:lstStyle>
          <a:p>
            <a:pPr>
              <a:defRPr/>
            </a:pPr>
            <a:endParaRPr lang="es-ES"/>
          </a:p>
        </p:txBody>
      </p:sp>
      <p:sp>
        <p:nvSpPr>
          <p:cNvPr id="5" name="Rectangle 6"/>
          <p:cNvSpPr>
            <a:spLocks noGrp="1" noChangeArrowheads="1"/>
          </p:cNvSpPr>
          <p:nvPr>
            <p:ph type="sldNum" sz="quarter" idx="12"/>
          </p:nvPr>
        </p:nvSpPr>
        <p:spPr/>
        <p:txBody>
          <a:bodyPr/>
          <a:lstStyle>
            <a:lvl1pPr>
              <a:defRPr/>
            </a:lvl1pPr>
          </a:lstStyle>
          <a:p>
            <a:pPr>
              <a:defRPr/>
            </a:pPr>
            <a:fld id="{98291D90-4AC7-4B11-AD41-83EF2802254D}" type="slidenum">
              <a:rPr lang="es-ES" altLang="es-MX"/>
              <a:pPr>
                <a:defRPr/>
              </a:pPr>
              <a:t>‹Nº›</a:t>
            </a:fld>
            <a:endParaRPr lang="es-ES" altLang="es-MX"/>
          </a:p>
        </p:txBody>
      </p:sp>
    </p:spTree>
    <p:extLst>
      <p:ext uri="{BB962C8B-B14F-4D97-AF65-F5344CB8AC3E}">
        <p14:creationId xmlns:p14="http://schemas.microsoft.com/office/powerpoint/2010/main" val="302040577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PE"/>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4648200" y="1981200"/>
            <a:ext cx="38100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4648200" y="4114800"/>
            <a:ext cx="38100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Rectangle 4"/>
          <p:cNvSpPr>
            <a:spLocks noGrp="1" noChangeArrowheads="1"/>
          </p:cNvSpPr>
          <p:nvPr>
            <p:ph type="dt" sz="half" idx="10"/>
          </p:nvPr>
        </p:nvSpPr>
        <p:spPr/>
        <p:txBody>
          <a:bodyPr/>
          <a:lstStyle>
            <a:lvl1pPr>
              <a:defRPr/>
            </a:lvl1pPr>
          </a:lstStyle>
          <a:p>
            <a:pPr>
              <a:defRPr/>
            </a:pPr>
            <a:endParaRPr lang="es-ES"/>
          </a:p>
        </p:txBody>
      </p:sp>
      <p:sp>
        <p:nvSpPr>
          <p:cNvPr id="7" name="Rectangle 5"/>
          <p:cNvSpPr>
            <a:spLocks noGrp="1" noChangeArrowheads="1"/>
          </p:cNvSpPr>
          <p:nvPr>
            <p:ph type="ftr" sz="quarter" idx="11"/>
          </p:nvPr>
        </p:nvSpPr>
        <p:spPr/>
        <p:txBody>
          <a:bodyPr/>
          <a:lstStyle>
            <a:lvl1pPr>
              <a:defRPr/>
            </a:lvl1pPr>
          </a:lstStyle>
          <a:p>
            <a:pPr>
              <a:defRPr/>
            </a:pPr>
            <a:endParaRPr lang="es-ES"/>
          </a:p>
        </p:txBody>
      </p:sp>
      <p:sp>
        <p:nvSpPr>
          <p:cNvPr id="8" name="Rectangle 6"/>
          <p:cNvSpPr>
            <a:spLocks noGrp="1" noChangeArrowheads="1"/>
          </p:cNvSpPr>
          <p:nvPr>
            <p:ph type="sldNum" sz="quarter" idx="12"/>
          </p:nvPr>
        </p:nvSpPr>
        <p:spPr/>
        <p:txBody>
          <a:bodyPr/>
          <a:lstStyle>
            <a:lvl1pPr>
              <a:defRPr/>
            </a:lvl1pPr>
          </a:lstStyle>
          <a:p>
            <a:pPr>
              <a:defRPr/>
            </a:pPr>
            <a:fld id="{9B4BEE30-5523-4493-B96A-76CCB9FB97E4}" type="slidenum">
              <a:rPr lang="es-ES" altLang="es-MX"/>
              <a:pPr>
                <a:defRPr/>
              </a:pPr>
              <a:t>‹Nº›</a:t>
            </a:fld>
            <a:endParaRPr lang="es-ES" altLang="es-MX"/>
          </a:p>
        </p:txBody>
      </p:sp>
    </p:spTree>
    <p:extLst>
      <p:ext uri="{BB962C8B-B14F-4D97-AF65-F5344CB8AC3E}">
        <p14:creationId xmlns:p14="http://schemas.microsoft.com/office/powerpoint/2010/main" val="24069521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a:lvl1pPr>
          </a:lstStyle>
          <a:p>
            <a:pPr>
              <a:defRPr/>
            </a:pPr>
            <a:fld id="{B890862F-70A1-4A1A-A090-91C2EFB3A645}" type="slidenum">
              <a:rPr lang="es-ES" altLang="es-MX"/>
              <a:pPr>
                <a:defRPr/>
              </a:pPr>
              <a:t>‹Nº›</a:t>
            </a:fld>
            <a:endParaRPr lang="es-ES" altLang="es-MX"/>
          </a:p>
        </p:txBody>
      </p:sp>
    </p:spTree>
    <p:extLst>
      <p:ext uri="{BB962C8B-B14F-4D97-AF65-F5344CB8AC3E}">
        <p14:creationId xmlns:p14="http://schemas.microsoft.com/office/powerpoint/2010/main" val="379710386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a:lvl1pPr>
          </a:lstStyle>
          <a:p>
            <a:pPr>
              <a:defRPr/>
            </a:pPr>
            <a:fld id="{7955FA9F-A5E7-4096-B8C2-E72A7C09B951}" type="slidenum">
              <a:rPr lang="es-ES" altLang="es-MX"/>
              <a:pPr>
                <a:defRPr/>
              </a:pPr>
              <a:t>‹Nº›</a:t>
            </a:fld>
            <a:endParaRPr lang="es-ES" altLang="es-MX"/>
          </a:p>
        </p:txBody>
      </p:sp>
    </p:spTree>
    <p:extLst>
      <p:ext uri="{BB962C8B-B14F-4D97-AF65-F5344CB8AC3E}">
        <p14:creationId xmlns:p14="http://schemas.microsoft.com/office/powerpoint/2010/main" val="163918128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Rectangle 4"/>
          <p:cNvSpPr>
            <a:spLocks noGrp="1" noChangeArrowheads="1"/>
          </p:cNvSpPr>
          <p:nvPr>
            <p:ph type="dt" sz="half" idx="10"/>
          </p:nvPr>
        </p:nvSpPr>
        <p:spPr/>
        <p:txBody>
          <a:bodyPr/>
          <a:lstStyle>
            <a:lvl1pPr>
              <a:defRPr/>
            </a:lvl1pPr>
          </a:lstStyle>
          <a:p>
            <a:pPr>
              <a:defRPr/>
            </a:pPr>
            <a:endParaRPr lang="es-ES"/>
          </a:p>
        </p:txBody>
      </p:sp>
      <p:sp>
        <p:nvSpPr>
          <p:cNvPr id="6" name="Rectangle 5"/>
          <p:cNvSpPr>
            <a:spLocks noGrp="1" noChangeArrowheads="1"/>
          </p:cNvSpPr>
          <p:nvPr>
            <p:ph type="ftr" sz="quarter" idx="11"/>
          </p:nvPr>
        </p:nvSpPr>
        <p:spPr/>
        <p:txBody>
          <a:bodyPr/>
          <a:lstStyle>
            <a:lvl1pPr>
              <a:defRPr/>
            </a:lvl1pPr>
          </a:lstStyle>
          <a:p>
            <a:pPr>
              <a:defRPr/>
            </a:pPr>
            <a:endParaRPr lang="es-ES"/>
          </a:p>
        </p:txBody>
      </p:sp>
      <p:sp>
        <p:nvSpPr>
          <p:cNvPr id="7" name="Rectangle 6"/>
          <p:cNvSpPr>
            <a:spLocks noGrp="1" noChangeArrowheads="1"/>
          </p:cNvSpPr>
          <p:nvPr>
            <p:ph type="sldNum" sz="quarter" idx="12"/>
          </p:nvPr>
        </p:nvSpPr>
        <p:spPr/>
        <p:txBody>
          <a:bodyPr/>
          <a:lstStyle>
            <a:lvl1pPr>
              <a:defRPr/>
            </a:lvl1pPr>
          </a:lstStyle>
          <a:p>
            <a:pPr>
              <a:defRPr/>
            </a:pPr>
            <a:fld id="{E07C51C3-86C6-4431-A598-C761F800E6E0}" type="slidenum">
              <a:rPr lang="es-ES" altLang="es-MX"/>
              <a:pPr>
                <a:defRPr/>
              </a:pPr>
              <a:t>‹Nº›</a:t>
            </a:fld>
            <a:endParaRPr lang="es-ES" altLang="es-MX"/>
          </a:p>
        </p:txBody>
      </p:sp>
    </p:spTree>
    <p:extLst>
      <p:ext uri="{BB962C8B-B14F-4D97-AF65-F5344CB8AC3E}">
        <p14:creationId xmlns:p14="http://schemas.microsoft.com/office/powerpoint/2010/main" val="189673827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Rectangle 4"/>
          <p:cNvSpPr>
            <a:spLocks noGrp="1" noChangeArrowheads="1"/>
          </p:cNvSpPr>
          <p:nvPr>
            <p:ph type="dt" sz="half" idx="10"/>
          </p:nvPr>
        </p:nvSpPr>
        <p:spPr/>
        <p:txBody>
          <a:bodyPr/>
          <a:lstStyle>
            <a:lvl1pPr>
              <a:defRPr/>
            </a:lvl1pPr>
          </a:lstStyle>
          <a:p>
            <a:pPr>
              <a:defRPr/>
            </a:pPr>
            <a:endParaRPr lang="es-ES"/>
          </a:p>
        </p:txBody>
      </p:sp>
      <p:sp>
        <p:nvSpPr>
          <p:cNvPr id="8" name="Rectangle 5"/>
          <p:cNvSpPr>
            <a:spLocks noGrp="1" noChangeArrowheads="1"/>
          </p:cNvSpPr>
          <p:nvPr>
            <p:ph type="ftr" sz="quarter" idx="11"/>
          </p:nvPr>
        </p:nvSpPr>
        <p:spPr/>
        <p:txBody>
          <a:bodyPr/>
          <a:lstStyle>
            <a:lvl1pPr>
              <a:defRPr/>
            </a:lvl1pPr>
          </a:lstStyle>
          <a:p>
            <a:pPr>
              <a:defRPr/>
            </a:pPr>
            <a:endParaRPr lang="es-ES"/>
          </a:p>
        </p:txBody>
      </p:sp>
      <p:sp>
        <p:nvSpPr>
          <p:cNvPr id="9" name="Rectangle 6"/>
          <p:cNvSpPr>
            <a:spLocks noGrp="1" noChangeArrowheads="1"/>
          </p:cNvSpPr>
          <p:nvPr>
            <p:ph type="sldNum" sz="quarter" idx="12"/>
          </p:nvPr>
        </p:nvSpPr>
        <p:spPr/>
        <p:txBody>
          <a:bodyPr/>
          <a:lstStyle>
            <a:lvl1pPr>
              <a:defRPr/>
            </a:lvl1pPr>
          </a:lstStyle>
          <a:p>
            <a:pPr>
              <a:defRPr/>
            </a:pPr>
            <a:fld id="{97DD6202-D459-49F9-87E8-4078F57E3213}" type="slidenum">
              <a:rPr lang="es-ES" altLang="es-MX"/>
              <a:pPr>
                <a:defRPr/>
              </a:pPr>
              <a:t>‹Nº›</a:t>
            </a:fld>
            <a:endParaRPr lang="es-ES" altLang="es-MX"/>
          </a:p>
        </p:txBody>
      </p:sp>
    </p:spTree>
    <p:extLst>
      <p:ext uri="{BB962C8B-B14F-4D97-AF65-F5344CB8AC3E}">
        <p14:creationId xmlns:p14="http://schemas.microsoft.com/office/powerpoint/2010/main" val="245560469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Rectangle 4"/>
          <p:cNvSpPr>
            <a:spLocks noGrp="1" noChangeArrowheads="1"/>
          </p:cNvSpPr>
          <p:nvPr>
            <p:ph type="dt" sz="half" idx="10"/>
          </p:nvPr>
        </p:nvSpPr>
        <p:spPr/>
        <p:txBody>
          <a:bodyPr/>
          <a:lstStyle>
            <a:lvl1pPr>
              <a:defRPr/>
            </a:lvl1pPr>
          </a:lstStyle>
          <a:p>
            <a:pPr>
              <a:defRPr/>
            </a:pPr>
            <a:endParaRPr lang="es-ES"/>
          </a:p>
        </p:txBody>
      </p:sp>
      <p:sp>
        <p:nvSpPr>
          <p:cNvPr id="4" name="Rectangle 5"/>
          <p:cNvSpPr>
            <a:spLocks noGrp="1" noChangeArrowheads="1"/>
          </p:cNvSpPr>
          <p:nvPr>
            <p:ph type="ftr" sz="quarter" idx="11"/>
          </p:nvPr>
        </p:nvSpPr>
        <p:spPr/>
        <p:txBody>
          <a:bodyPr/>
          <a:lstStyle>
            <a:lvl1pPr>
              <a:defRPr/>
            </a:lvl1pPr>
          </a:lstStyle>
          <a:p>
            <a:pPr>
              <a:defRPr/>
            </a:pPr>
            <a:endParaRPr lang="es-ES"/>
          </a:p>
        </p:txBody>
      </p:sp>
      <p:sp>
        <p:nvSpPr>
          <p:cNvPr id="5" name="Rectangle 6"/>
          <p:cNvSpPr>
            <a:spLocks noGrp="1" noChangeArrowheads="1"/>
          </p:cNvSpPr>
          <p:nvPr>
            <p:ph type="sldNum" sz="quarter" idx="12"/>
          </p:nvPr>
        </p:nvSpPr>
        <p:spPr/>
        <p:txBody>
          <a:bodyPr/>
          <a:lstStyle>
            <a:lvl1pPr>
              <a:defRPr/>
            </a:lvl1pPr>
          </a:lstStyle>
          <a:p>
            <a:pPr>
              <a:defRPr/>
            </a:pPr>
            <a:fld id="{9D876057-04B3-435B-86FB-2A9571BE8A6F}" type="slidenum">
              <a:rPr lang="es-ES" altLang="es-MX"/>
              <a:pPr>
                <a:defRPr/>
              </a:pPr>
              <a:t>‹Nº›</a:t>
            </a:fld>
            <a:endParaRPr lang="es-ES" altLang="es-MX"/>
          </a:p>
        </p:txBody>
      </p:sp>
    </p:spTree>
    <p:extLst>
      <p:ext uri="{BB962C8B-B14F-4D97-AF65-F5344CB8AC3E}">
        <p14:creationId xmlns:p14="http://schemas.microsoft.com/office/powerpoint/2010/main" val="6740034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s-ES"/>
          </a:p>
        </p:txBody>
      </p:sp>
      <p:sp>
        <p:nvSpPr>
          <p:cNvPr id="3" name="Rectangle 5"/>
          <p:cNvSpPr>
            <a:spLocks noGrp="1" noChangeArrowheads="1"/>
          </p:cNvSpPr>
          <p:nvPr>
            <p:ph type="ftr" sz="quarter" idx="11"/>
          </p:nvPr>
        </p:nvSpPr>
        <p:spPr/>
        <p:txBody>
          <a:bodyPr/>
          <a:lstStyle>
            <a:lvl1pPr>
              <a:defRPr/>
            </a:lvl1pPr>
          </a:lstStyle>
          <a:p>
            <a:pPr>
              <a:defRPr/>
            </a:pPr>
            <a:endParaRPr lang="es-ES"/>
          </a:p>
        </p:txBody>
      </p:sp>
      <p:sp>
        <p:nvSpPr>
          <p:cNvPr id="4" name="Rectangle 6"/>
          <p:cNvSpPr>
            <a:spLocks noGrp="1" noChangeArrowheads="1"/>
          </p:cNvSpPr>
          <p:nvPr>
            <p:ph type="sldNum" sz="quarter" idx="12"/>
          </p:nvPr>
        </p:nvSpPr>
        <p:spPr/>
        <p:txBody>
          <a:bodyPr/>
          <a:lstStyle>
            <a:lvl1pPr>
              <a:defRPr/>
            </a:lvl1pPr>
          </a:lstStyle>
          <a:p>
            <a:pPr>
              <a:defRPr/>
            </a:pPr>
            <a:fld id="{F6F0AFC0-A65D-40CD-AFB5-EC239725D7FA}" type="slidenum">
              <a:rPr lang="es-ES" altLang="es-MX"/>
              <a:pPr>
                <a:defRPr/>
              </a:pPr>
              <a:t>‹Nº›</a:t>
            </a:fld>
            <a:endParaRPr lang="es-ES" altLang="es-MX"/>
          </a:p>
        </p:txBody>
      </p:sp>
    </p:spTree>
    <p:extLst>
      <p:ext uri="{BB962C8B-B14F-4D97-AF65-F5344CB8AC3E}">
        <p14:creationId xmlns:p14="http://schemas.microsoft.com/office/powerpoint/2010/main" val="170662885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p:txBody>
          <a:bodyPr/>
          <a:lstStyle>
            <a:lvl1pPr>
              <a:defRPr/>
            </a:lvl1pPr>
          </a:lstStyle>
          <a:p>
            <a:pPr>
              <a:defRPr/>
            </a:pPr>
            <a:endParaRPr lang="es-ES"/>
          </a:p>
        </p:txBody>
      </p:sp>
      <p:sp>
        <p:nvSpPr>
          <p:cNvPr id="6" name="Rectangle 5"/>
          <p:cNvSpPr>
            <a:spLocks noGrp="1" noChangeArrowheads="1"/>
          </p:cNvSpPr>
          <p:nvPr>
            <p:ph type="ftr" sz="quarter" idx="11"/>
          </p:nvPr>
        </p:nvSpPr>
        <p:spPr/>
        <p:txBody>
          <a:bodyPr/>
          <a:lstStyle>
            <a:lvl1pPr>
              <a:defRPr/>
            </a:lvl1pPr>
          </a:lstStyle>
          <a:p>
            <a:pPr>
              <a:defRPr/>
            </a:pPr>
            <a:endParaRPr lang="es-ES"/>
          </a:p>
        </p:txBody>
      </p:sp>
      <p:sp>
        <p:nvSpPr>
          <p:cNvPr id="7" name="Rectangle 6"/>
          <p:cNvSpPr>
            <a:spLocks noGrp="1" noChangeArrowheads="1"/>
          </p:cNvSpPr>
          <p:nvPr>
            <p:ph type="sldNum" sz="quarter" idx="12"/>
          </p:nvPr>
        </p:nvSpPr>
        <p:spPr/>
        <p:txBody>
          <a:bodyPr/>
          <a:lstStyle>
            <a:lvl1pPr>
              <a:defRPr/>
            </a:lvl1pPr>
          </a:lstStyle>
          <a:p>
            <a:pPr>
              <a:defRPr/>
            </a:pPr>
            <a:fld id="{6239B0A6-9B0B-429E-9FCA-881D11FFB37F}" type="slidenum">
              <a:rPr lang="es-ES" altLang="es-MX"/>
              <a:pPr>
                <a:defRPr/>
              </a:pPr>
              <a:t>‹Nº›</a:t>
            </a:fld>
            <a:endParaRPr lang="es-ES" altLang="es-MX"/>
          </a:p>
        </p:txBody>
      </p:sp>
    </p:spTree>
    <p:extLst>
      <p:ext uri="{BB962C8B-B14F-4D97-AF65-F5344CB8AC3E}">
        <p14:creationId xmlns:p14="http://schemas.microsoft.com/office/powerpoint/2010/main" val="38719285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E"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p:txBody>
          <a:bodyPr/>
          <a:lstStyle>
            <a:lvl1pPr>
              <a:defRPr/>
            </a:lvl1pPr>
          </a:lstStyle>
          <a:p>
            <a:pPr>
              <a:defRPr/>
            </a:pPr>
            <a:endParaRPr lang="es-ES"/>
          </a:p>
        </p:txBody>
      </p:sp>
      <p:sp>
        <p:nvSpPr>
          <p:cNvPr id="6" name="Rectangle 5"/>
          <p:cNvSpPr>
            <a:spLocks noGrp="1" noChangeArrowheads="1"/>
          </p:cNvSpPr>
          <p:nvPr>
            <p:ph type="ftr" sz="quarter" idx="11"/>
          </p:nvPr>
        </p:nvSpPr>
        <p:spPr/>
        <p:txBody>
          <a:bodyPr/>
          <a:lstStyle>
            <a:lvl1pPr>
              <a:defRPr/>
            </a:lvl1pPr>
          </a:lstStyle>
          <a:p>
            <a:pPr>
              <a:defRPr/>
            </a:pPr>
            <a:endParaRPr lang="es-ES"/>
          </a:p>
        </p:txBody>
      </p:sp>
      <p:sp>
        <p:nvSpPr>
          <p:cNvPr id="7" name="Rectangle 6"/>
          <p:cNvSpPr>
            <a:spLocks noGrp="1" noChangeArrowheads="1"/>
          </p:cNvSpPr>
          <p:nvPr>
            <p:ph type="sldNum" sz="quarter" idx="12"/>
          </p:nvPr>
        </p:nvSpPr>
        <p:spPr/>
        <p:txBody>
          <a:bodyPr/>
          <a:lstStyle>
            <a:lvl1pPr>
              <a:defRPr/>
            </a:lvl1pPr>
          </a:lstStyle>
          <a:p>
            <a:pPr>
              <a:defRPr/>
            </a:pPr>
            <a:fld id="{14B7B5E6-5908-44E4-AD7F-B9F9993B8776}" type="slidenum">
              <a:rPr lang="es-ES" altLang="es-MX"/>
              <a:pPr>
                <a:defRPr/>
              </a:pPr>
              <a:t>‹Nº›</a:t>
            </a:fld>
            <a:endParaRPr lang="es-ES" altLang="es-MX"/>
          </a:p>
        </p:txBody>
      </p:sp>
    </p:spTree>
    <p:extLst>
      <p:ext uri="{BB962C8B-B14F-4D97-AF65-F5344CB8AC3E}">
        <p14:creationId xmlns:p14="http://schemas.microsoft.com/office/powerpoint/2010/main" val="33448700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smtClean="0"/>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smtClean="0"/>
              <a:t>Haga clic para modificar el estilo de texto del patrón</a:t>
            </a:r>
          </a:p>
          <a:p>
            <a:pPr lvl="1"/>
            <a:r>
              <a:rPr lang="es-ES" altLang="es-MX" smtClean="0"/>
              <a:t>Segundo nivel</a:t>
            </a:r>
          </a:p>
          <a:p>
            <a:pPr lvl="2"/>
            <a:r>
              <a:rPr lang="es-ES" altLang="es-MX" smtClean="0"/>
              <a:t>Tercer nivel</a:t>
            </a:r>
          </a:p>
          <a:p>
            <a:pPr lvl="3"/>
            <a:r>
              <a:rPr lang="es-ES" altLang="es-MX" smtClean="0"/>
              <a:t>Cuarto nivel</a:t>
            </a:r>
          </a:p>
          <a:p>
            <a:pPr lvl="4"/>
            <a:r>
              <a:rPr lang="es-ES" altLang="es-MX" smtClean="0"/>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s-E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C3A42FE-10B9-4395-8D6B-0428F5FF29EB}"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28" r:id="rId12"/>
    <p:sldLayoutId id="2147484129"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3.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346450" y="3644900"/>
            <a:ext cx="2520950" cy="1225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17411" name="Text Box 3"/>
          <p:cNvSpPr txBox="1">
            <a:spLocks noChangeArrowheads="1"/>
          </p:cNvSpPr>
          <p:nvPr/>
        </p:nvSpPr>
        <p:spPr bwMode="auto">
          <a:xfrm>
            <a:off x="1476375" y="2276475"/>
            <a:ext cx="1366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es-PE" altLang="es-MX" sz="2400"/>
          </a:p>
        </p:txBody>
      </p:sp>
      <p:sp>
        <p:nvSpPr>
          <p:cNvPr id="17412" name="Rectangle 4"/>
          <p:cNvSpPr>
            <a:spLocks noChangeArrowheads="1"/>
          </p:cNvSpPr>
          <p:nvPr/>
        </p:nvSpPr>
        <p:spPr bwMode="auto">
          <a:xfrm>
            <a:off x="749300" y="2109788"/>
            <a:ext cx="80645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s-ES" altLang="es-MX" b="1" dirty="0" smtClean="0">
                <a:solidFill>
                  <a:schemeClr val="accent6">
                    <a:lumMod val="60000"/>
                    <a:lumOff val="40000"/>
                  </a:schemeClr>
                </a:solidFill>
                <a:latin typeface="Arial Narrow" panose="020B0606020202030204" pitchFamily="34" charset="0"/>
              </a:rPr>
              <a:t>CAMBIO CLIMATICO EN EL PERU: AVANCES Y PERSPECTIVAS</a:t>
            </a:r>
          </a:p>
          <a:p>
            <a:pPr algn="ctr" eaLnBrk="1" hangingPunct="1">
              <a:spcBef>
                <a:spcPct val="0"/>
              </a:spcBef>
              <a:buFontTx/>
              <a:buNone/>
              <a:defRPr/>
            </a:pPr>
            <a:r>
              <a:rPr lang="es-ES" altLang="es-MX" b="1" dirty="0" smtClean="0">
                <a:solidFill>
                  <a:schemeClr val="accent6">
                    <a:lumMod val="60000"/>
                    <a:lumOff val="40000"/>
                  </a:schemeClr>
                </a:solidFill>
                <a:latin typeface="Arial Narrow" panose="020B0606020202030204" pitchFamily="34" charset="0"/>
              </a:rPr>
              <a:t>Julio García . Julio Alfaro</a:t>
            </a:r>
          </a:p>
          <a:p>
            <a:pPr algn="ctr" eaLnBrk="1" hangingPunct="1">
              <a:spcBef>
                <a:spcPct val="0"/>
              </a:spcBef>
              <a:buFontTx/>
              <a:buNone/>
              <a:defRPr/>
            </a:pPr>
            <a:endParaRPr lang="es-ES" altLang="es-MX" b="1" dirty="0" smtClean="0">
              <a:latin typeface="Arial Narrow" panose="020B0606020202030204" pitchFamily="34" charset="0"/>
            </a:endParaRPr>
          </a:p>
          <a:p>
            <a:pPr algn="ctr" eaLnBrk="1" hangingPunct="1">
              <a:spcBef>
                <a:spcPct val="0"/>
              </a:spcBef>
              <a:buFontTx/>
              <a:buNone/>
              <a:defRPr/>
            </a:pPr>
            <a:r>
              <a:rPr lang="es-ES" altLang="es-MX" b="1" dirty="0" smtClean="0">
                <a:latin typeface="Arial Narrow" panose="020B0606020202030204" pitchFamily="34" charset="0"/>
              </a:rPr>
              <a:t>2006 – 2015</a:t>
            </a:r>
          </a:p>
          <a:p>
            <a:pPr algn="ctr" eaLnBrk="1" hangingPunct="1">
              <a:spcBef>
                <a:spcPct val="0"/>
              </a:spcBef>
              <a:defRPr/>
            </a:pPr>
            <a:endParaRPr lang="es-ES" altLang="es-MX" b="1" dirty="0" smtClean="0">
              <a:latin typeface="Arial Narrow" panose="020B0606020202030204" pitchFamily="34" charset="0"/>
            </a:endParaRPr>
          </a:p>
          <a:p>
            <a:pPr algn="ctr" eaLnBrk="1" hangingPunct="1">
              <a:spcBef>
                <a:spcPct val="0"/>
              </a:spcBef>
              <a:defRPr/>
            </a:pPr>
            <a:r>
              <a:rPr lang="es-ES" altLang="es-MX" b="1" dirty="0" smtClean="0">
                <a:latin typeface="Arial Narrow" panose="020B0606020202030204" pitchFamily="34" charset="0"/>
              </a:rPr>
              <a:t>CONFERENCIA: CAMBIO CLIMÁTICO Y VIDA</a:t>
            </a:r>
          </a:p>
          <a:p>
            <a:pPr algn="ctr" eaLnBrk="1" hangingPunct="1">
              <a:spcBef>
                <a:spcPct val="0"/>
              </a:spcBef>
              <a:buFontTx/>
              <a:buNone/>
              <a:defRPr/>
            </a:pPr>
            <a:r>
              <a:rPr lang="es-ES" altLang="es-MX" b="1" dirty="0" smtClean="0">
                <a:latin typeface="Arial Narrow" panose="020B0606020202030204" pitchFamily="34" charset="0"/>
              </a:rPr>
              <a:t>DERRAMA MAGISTERIAL - IPROGA</a:t>
            </a:r>
          </a:p>
          <a:p>
            <a:pPr algn="ctr" eaLnBrk="1" hangingPunct="1">
              <a:spcBef>
                <a:spcPct val="0"/>
              </a:spcBef>
              <a:buFontTx/>
              <a:buNone/>
              <a:defRPr/>
            </a:pPr>
            <a:endParaRPr lang="es-ES" altLang="es-MX" sz="2800" dirty="0" smtClean="0">
              <a:latin typeface="Arial Narrow" panose="020B0606020202030204" pitchFamily="34" charset="0"/>
            </a:endParaRPr>
          </a:p>
          <a:p>
            <a:pPr algn="ctr" eaLnBrk="1" hangingPunct="1">
              <a:spcBef>
                <a:spcPct val="0"/>
              </a:spcBef>
              <a:buFontTx/>
              <a:buNone/>
              <a:defRPr/>
            </a:pPr>
            <a:endParaRPr lang="es-ES" altLang="es-MX" sz="2800" dirty="0" smtClean="0">
              <a:latin typeface="Arial Narrow" panose="020B0606020202030204" pitchFamily="34" charset="0"/>
            </a:endParaRPr>
          </a:p>
          <a:p>
            <a:pPr algn="ctr" eaLnBrk="1" hangingPunct="1">
              <a:spcBef>
                <a:spcPct val="0"/>
              </a:spcBef>
              <a:buFontTx/>
              <a:buNone/>
              <a:defRPr/>
            </a:pPr>
            <a:endParaRPr lang="es-ES" altLang="es-MX" sz="2800" dirty="0" smtClean="0">
              <a:latin typeface="Arial Narrow" panose="020B0606020202030204" pitchFamily="34" charset="0"/>
            </a:endParaRPr>
          </a:p>
          <a:p>
            <a:pPr algn="ctr" eaLnBrk="1" hangingPunct="1">
              <a:spcBef>
                <a:spcPct val="0"/>
              </a:spcBef>
              <a:buFontTx/>
              <a:buNone/>
              <a:defRPr/>
            </a:pPr>
            <a:endParaRPr lang="es-PE" altLang="es-MX" sz="2800" dirty="0" smtClean="0">
              <a:latin typeface="Arial Narrow" panose="020B0606020202030204" pitchFamily="34" charset="0"/>
            </a:endParaRPr>
          </a:p>
        </p:txBody>
      </p:sp>
      <p:sp>
        <p:nvSpPr>
          <p:cNvPr id="17413" name="Rectangle 2"/>
          <p:cNvSpPr>
            <a:spLocks noChangeArrowheads="1"/>
          </p:cNvSpPr>
          <p:nvPr/>
        </p:nvSpPr>
        <p:spPr bwMode="auto">
          <a:xfrm>
            <a:off x="6732588" y="4581525"/>
            <a:ext cx="1368425" cy="1152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17414" name="Rectangle 2"/>
          <p:cNvSpPr>
            <a:spLocks noChangeArrowheads="1"/>
          </p:cNvSpPr>
          <p:nvPr/>
        </p:nvSpPr>
        <p:spPr bwMode="auto">
          <a:xfrm>
            <a:off x="3651250" y="3949700"/>
            <a:ext cx="2520950" cy="1225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17415" name="Rectangle 2"/>
          <p:cNvSpPr>
            <a:spLocks noChangeArrowheads="1"/>
          </p:cNvSpPr>
          <p:nvPr/>
        </p:nvSpPr>
        <p:spPr bwMode="auto">
          <a:xfrm>
            <a:off x="3803650" y="4102100"/>
            <a:ext cx="2520950" cy="1225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pic>
        <p:nvPicPr>
          <p:cNvPr id="17416" name="Picture 7" descr="http://cdn8.upsocl.com/verde/wp-content/uploads/2014/08/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221163"/>
            <a:ext cx="2592387"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descr="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1238" y="4870450"/>
            <a:ext cx="25209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1" descr="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4581525"/>
            <a:ext cx="2154237"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a:xfrm>
            <a:off x="1042988" y="0"/>
            <a:ext cx="7772400" cy="1143000"/>
          </a:xfrm>
        </p:spPr>
        <p:txBody>
          <a:bodyPr/>
          <a:lstStyle/>
          <a:p>
            <a:pPr eaLnBrk="1" hangingPunct="1">
              <a:defRPr/>
            </a:pPr>
            <a:r>
              <a:rPr lang="es-MX" sz="3000" b="1" smtClean="0">
                <a:solidFill>
                  <a:srgbClr val="333399"/>
                </a:solidFill>
                <a:effectLst>
                  <a:outerShdw blurRad="38100" dist="38100" dir="2700000" algn="tl">
                    <a:srgbClr val="C0C0C0"/>
                  </a:outerShdw>
                </a:effectLst>
              </a:rPr>
              <a:t>Los Países en Desarrollo como el Perú son los más Vulnerables al Cambio Climático</a:t>
            </a:r>
            <a:endParaRPr lang="es-ES" sz="3000" b="1" smtClean="0">
              <a:solidFill>
                <a:srgbClr val="333399"/>
              </a:solidFill>
              <a:effectLst>
                <a:outerShdw blurRad="38100" dist="38100" dir="2700000" algn="tl">
                  <a:srgbClr val="C0C0C0"/>
                </a:outerShdw>
              </a:effectLst>
            </a:endParaRPr>
          </a:p>
        </p:txBody>
      </p:sp>
      <p:sp>
        <p:nvSpPr>
          <p:cNvPr id="32771" name="Rectangle 3"/>
          <p:cNvSpPr>
            <a:spLocks noGrp="1" noChangeArrowheads="1"/>
          </p:cNvSpPr>
          <p:nvPr>
            <p:ph type="body" sz="half" idx="1"/>
          </p:nvPr>
        </p:nvSpPr>
        <p:spPr>
          <a:xfrm>
            <a:off x="250825" y="1341438"/>
            <a:ext cx="3810000" cy="5256212"/>
          </a:xfrm>
        </p:spPr>
        <p:txBody>
          <a:bodyPr/>
          <a:lstStyle/>
          <a:p>
            <a:pPr eaLnBrk="1" hangingPunct="1">
              <a:lnSpc>
                <a:spcPct val="80000"/>
              </a:lnSpc>
            </a:pPr>
            <a:r>
              <a:rPr lang="es-MX" altLang="es-MX" sz="2000" smtClean="0">
                <a:solidFill>
                  <a:schemeClr val="tx2"/>
                </a:solidFill>
              </a:rPr>
              <a:t>Parte importante de la población peruana vive en zonas, o se dedican a actividades (agricultura, pesquería) y dependen de fuentes energéticas (hidroelectricidad) vulnerables al Cambio Climático. </a:t>
            </a:r>
          </a:p>
          <a:p>
            <a:pPr eaLnBrk="1" hangingPunct="1">
              <a:lnSpc>
                <a:spcPct val="80000"/>
              </a:lnSpc>
            </a:pPr>
            <a:endParaRPr lang="es-MX" altLang="es-MX" sz="2000" smtClean="0">
              <a:solidFill>
                <a:schemeClr val="tx2"/>
              </a:solidFill>
            </a:endParaRPr>
          </a:p>
          <a:p>
            <a:pPr eaLnBrk="1" hangingPunct="1">
              <a:lnSpc>
                <a:spcPct val="80000"/>
              </a:lnSpc>
            </a:pPr>
            <a:r>
              <a:rPr lang="es-MX" altLang="es-MX" sz="2000" smtClean="0">
                <a:solidFill>
                  <a:schemeClr val="tx2"/>
                </a:solidFill>
              </a:rPr>
              <a:t>40 % de la población peruana vive en condiciones de pobreza, 15 % en pobreza extrema (resultado del análisis muldimensional.</a:t>
            </a:r>
          </a:p>
          <a:p>
            <a:pPr eaLnBrk="1" hangingPunct="1">
              <a:lnSpc>
                <a:spcPct val="80000"/>
              </a:lnSpc>
            </a:pPr>
            <a:endParaRPr lang="es-MX" altLang="es-MX" sz="2000" smtClean="0">
              <a:solidFill>
                <a:schemeClr val="tx2"/>
              </a:solidFill>
            </a:endParaRPr>
          </a:p>
          <a:p>
            <a:pPr eaLnBrk="1" hangingPunct="1">
              <a:lnSpc>
                <a:spcPct val="80000"/>
              </a:lnSpc>
            </a:pPr>
            <a:r>
              <a:rPr lang="es-MX" altLang="es-MX" sz="2000" smtClean="0">
                <a:solidFill>
                  <a:schemeClr val="tx2"/>
                </a:solidFill>
              </a:rPr>
              <a:t>Baja capacidad de adaptación debido a bajos niveles de recursos financieros, humanos, tecnológicos e instituciones de limitada capacidad.</a:t>
            </a:r>
            <a:endParaRPr lang="es-ES" altLang="es-MX" sz="2000" smtClean="0">
              <a:solidFill>
                <a:schemeClr val="tx2"/>
              </a:solidFill>
            </a:endParaRPr>
          </a:p>
        </p:txBody>
      </p:sp>
      <p:graphicFrame>
        <p:nvGraphicFramePr>
          <p:cNvPr id="32772" name="Object 6"/>
          <p:cNvGraphicFramePr>
            <a:graphicFrameLocks noChangeAspect="1"/>
          </p:cNvGraphicFramePr>
          <p:nvPr>
            <p:ph sz="quarter" idx="3"/>
          </p:nvPr>
        </p:nvGraphicFramePr>
        <p:xfrm>
          <a:off x="4427538" y="4149725"/>
          <a:ext cx="4716462" cy="2651125"/>
        </p:xfrm>
        <a:graphic>
          <a:graphicData uri="http://schemas.openxmlformats.org/presentationml/2006/ole">
            <mc:AlternateContent xmlns:mc="http://schemas.openxmlformats.org/markup-compatibility/2006">
              <mc:Choice xmlns:v="urn:schemas-microsoft-com:vml" Requires="v">
                <p:oleObj spid="_x0000_s32774" name="Gráfico" r:id="rId4" imgW="4676851" imgH="2628944" progId="Excel.Chart.8">
                  <p:embed/>
                </p:oleObj>
              </mc:Choice>
              <mc:Fallback>
                <p:oleObj name="Gráfico" r:id="rId4" imgW="4676851" imgH="2628944" progId="Excel.Char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538" y="4149725"/>
                        <a:ext cx="4716462" cy="2651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73" name="Object 4"/>
          <p:cNvGraphicFramePr>
            <a:graphicFrameLocks noChangeAspect="1"/>
          </p:cNvGraphicFramePr>
          <p:nvPr>
            <p:ph sz="quarter" idx="2"/>
          </p:nvPr>
        </p:nvGraphicFramePr>
        <p:xfrm>
          <a:off x="4716463" y="1052513"/>
          <a:ext cx="3816350" cy="3098800"/>
        </p:xfrm>
        <a:graphic>
          <a:graphicData uri="http://schemas.openxmlformats.org/presentationml/2006/ole">
            <mc:AlternateContent xmlns:mc="http://schemas.openxmlformats.org/markup-compatibility/2006">
              <mc:Choice xmlns:v="urn:schemas-microsoft-com:vml" Requires="v">
                <p:oleObj spid="_x0000_s32775" r:id="rId6" imgW="4057143" imgH="3296110" progId="">
                  <p:embed/>
                </p:oleObj>
              </mc:Choice>
              <mc:Fallback>
                <p:oleObj r:id="rId6" imgW="4057143" imgH="3296110" progId="">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463" y="1052513"/>
                        <a:ext cx="3816350" cy="309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026" descr="Imagen desertificación y pobre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247650"/>
            <a:ext cx="46482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23" name="AutoShape 1027"/>
          <p:cNvSpPr>
            <a:spLocks noChangeArrowheads="1"/>
          </p:cNvSpPr>
          <p:nvPr/>
        </p:nvSpPr>
        <p:spPr bwMode="auto">
          <a:xfrm>
            <a:off x="457200" y="609600"/>
            <a:ext cx="2133600" cy="1828800"/>
          </a:xfrm>
          <a:prstGeom prst="wedgeRoundRectCallout">
            <a:avLst>
              <a:gd name="adj1" fmla="val 188097"/>
              <a:gd name="adj2" fmla="val 58593"/>
              <a:gd name="adj3" fmla="val 16667"/>
            </a:avLst>
          </a:prstGeom>
          <a:solidFill>
            <a:srgbClr val="FFFFCC"/>
          </a:solidFill>
          <a:ln w="9525">
            <a:solidFill>
              <a:schemeClr val="tx1"/>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s-ES" altLang="es-MX" sz="1800" b="1">
                <a:latin typeface="Arial" panose="020B0604020202020204" pitchFamily="34" charset="0"/>
              </a:rPr>
              <a:t>Concentración del 90% de la población en zonas áridas, semiáridas y subhúmedas</a:t>
            </a:r>
          </a:p>
        </p:txBody>
      </p:sp>
      <p:sp>
        <p:nvSpPr>
          <p:cNvPr id="337924" name="AutoShape 1028"/>
          <p:cNvSpPr>
            <a:spLocks noChangeArrowheads="1"/>
          </p:cNvSpPr>
          <p:nvPr/>
        </p:nvSpPr>
        <p:spPr bwMode="auto">
          <a:xfrm>
            <a:off x="684213" y="2781300"/>
            <a:ext cx="1600200" cy="1752600"/>
          </a:xfrm>
          <a:prstGeom prst="wedgeRoundRectCallout">
            <a:avLst>
              <a:gd name="adj1" fmla="val 289681"/>
              <a:gd name="adj2" fmla="val 93"/>
              <a:gd name="adj3" fmla="val 16667"/>
            </a:avLst>
          </a:prstGeom>
          <a:solidFill>
            <a:srgbClr val="FFFFCC"/>
          </a:solidFill>
          <a:ln w="9525">
            <a:solidFill>
              <a:schemeClr val="tx1"/>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s-ES" altLang="es-MX" sz="1800" b="1">
                <a:latin typeface="Arial" panose="020B0604020202020204" pitchFamily="34" charset="0"/>
              </a:rPr>
              <a:t>Solo el 1.7% del total de agua disponible</a:t>
            </a:r>
          </a:p>
        </p:txBody>
      </p:sp>
      <p:sp>
        <p:nvSpPr>
          <p:cNvPr id="337925" name="AutoShape 1029"/>
          <p:cNvSpPr>
            <a:spLocks noChangeArrowheads="1"/>
          </p:cNvSpPr>
          <p:nvPr/>
        </p:nvSpPr>
        <p:spPr bwMode="auto">
          <a:xfrm>
            <a:off x="684213" y="4941888"/>
            <a:ext cx="2438400" cy="1143000"/>
          </a:xfrm>
          <a:prstGeom prst="wedgeRoundRectCallout">
            <a:avLst>
              <a:gd name="adj1" fmla="val 219856"/>
              <a:gd name="adj2" fmla="val -55278"/>
              <a:gd name="adj3" fmla="val 16667"/>
            </a:avLst>
          </a:prstGeom>
          <a:solidFill>
            <a:srgbClr val="FFFFCC"/>
          </a:solidFill>
          <a:ln w="9525">
            <a:solidFill>
              <a:schemeClr val="tx1"/>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s-ES" altLang="es-MX" sz="1800" b="1">
                <a:latin typeface="Arial" panose="020B0604020202020204" pitchFamily="34" charset="0"/>
              </a:rPr>
              <a:t>38% del territorio nacional</a:t>
            </a:r>
          </a:p>
          <a:p>
            <a:pPr algn="ctr" eaLnBrk="1" hangingPunct="1">
              <a:spcBef>
                <a:spcPct val="0"/>
              </a:spcBef>
              <a:buFontTx/>
              <a:buNone/>
            </a:pPr>
            <a:r>
              <a:rPr lang="es-ES" altLang="es-MX" sz="1800" b="1">
                <a:latin typeface="Arial" panose="020B0604020202020204" pitchFamily="34" charset="0"/>
              </a:rPr>
              <a:t>(488,382 km</a:t>
            </a:r>
            <a:r>
              <a:rPr lang="es-ES" altLang="es-MX" sz="1800" b="1" baseline="30000">
                <a:latin typeface="Arial" panose="020B0604020202020204" pitchFamily="34" charset="0"/>
              </a:rPr>
              <a:t>2</a:t>
            </a:r>
            <a:r>
              <a:rPr lang="es-ES" altLang="es-MX" sz="1800" b="1">
                <a:latin typeface="Arial" panose="020B0604020202020204"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7923"/>
                                        </p:tgtEl>
                                        <p:attrNameLst>
                                          <p:attrName>style.visibility</p:attrName>
                                        </p:attrNameLst>
                                      </p:cBhvr>
                                      <p:to>
                                        <p:strVal val="visible"/>
                                      </p:to>
                                    </p:set>
                                    <p:anim calcmode="lin" valueType="num">
                                      <p:cBhvr additive="base">
                                        <p:cTn id="7" dur="500" fill="hold"/>
                                        <p:tgtEl>
                                          <p:spTgt spid="337923"/>
                                        </p:tgtEl>
                                        <p:attrNameLst>
                                          <p:attrName>ppt_x</p:attrName>
                                        </p:attrNameLst>
                                      </p:cBhvr>
                                      <p:tavLst>
                                        <p:tav tm="0">
                                          <p:val>
                                            <p:strVal val="0-#ppt_w/2"/>
                                          </p:val>
                                        </p:tav>
                                        <p:tav tm="100000">
                                          <p:val>
                                            <p:strVal val="#ppt_x"/>
                                          </p:val>
                                        </p:tav>
                                      </p:tavLst>
                                    </p:anim>
                                    <p:anim calcmode="lin" valueType="num">
                                      <p:cBhvr additive="base">
                                        <p:cTn id="8" dur="500" fill="hold"/>
                                        <p:tgtEl>
                                          <p:spTgt spid="33792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7924"/>
                                        </p:tgtEl>
                                        <p:attrNameLst>
                                          <p:attrName>style.visibility</p:attrName>
                                        </p:attrNameLst>
                                      </p:cBhvr>
                                      <p:to>
                                        <p:strVal val="visible"/>
                                      </p:to>
                                    </p:set>
                                    <p:anim calcmode="lin" valueType="num">
                                      <p:cBhvr additive="base">
                                        <p:cTn id="13" dur="500" fill="hold"/>
                                        <p:tgtEl>
                                          <p:spTgt spid="337924"/>
                                        </p:tgtEl>
                                        <p:attrNameLst>
                                          <p:attrName>ppt_x</p:attrName>
                                        </p:attrNameLst>
                                      </p:cBhvr>
                                      <p:tavLst>
                                        <p:tav tm="0">
                                          <p:val>
                                            <p:strVal val="0-#ppt_w/2"/>
                                          </p:val>
                                        </p:tav>
                                        <p:tav tm="100000">
                                          <p:val>
                                            <p:strVal val="#ppt_x"/>
                                          </p:val>
                                        </p:tav>
                                      </p:tavLst>
                                    </p:anim>
                                    <p:anim calcmode="lin" valueType="num">
                                      <p:cBhvr additive="base">
                                        <p:cTn id="14" dur="500" fill="hold"/>
                                        <p:tgtEl>
                                          <p:spTgt spid="33792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7925"/>
                                        </p:tgtEl>
                                        <p:attrNameLst>
                                          <p:attrName>style.visibility</p:attrName>
                                        </p:attrNameLst>
                                      </p:cBhvr>
                                      <p:to>
                                        <p:strVal val="visible"/>
                                      </p:to>
                                    </p:set>
                                    <p:anim calcmode="lin" valueType="num">
                                      <p:cBhvr additive="base">
                                        <p:cTn id="19" dur="500" fill="hold"/>
                                        <p:tgtEl>
                                          <p:spTgt spid="337925"/>
                                        </p:tgtEl>
                                        <p:attrNameLst>
                                          <p:attrName>ppt_x</p:attrName>
                                        </p:attrNameLst>
                                      </p:cBhvr>
                                      <p:tavLst>
                                        <p:tav tm="0">
                                          <p:val>
                                            <p:strVal val="0-#ppt_w/2"/>
                                          </p:val>
                                        </p:tav>
                                        <p:tav tm="100000">
                                          <p:val>
                                            <p:strVal val="#ppt_x"/>
                                          </p:val>
                                        </p:tav>
                                      </p:tavLst>
                                    </p:anim>
                                    <p:anim calcmode="lin" valueType="num">
                                      <p:cBhvr additive="base">
                                        <p:cTn id="20" dur="500" fill="hold"/>
                                        <p:tgtEl>
                                          <p:spTgt spid="3379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3" grpId="0" animBg="1" autoUpdateAnimBg="0"/>
      <p:bldP spid="337924" grpId="0" animBg="1" autoUpdateAnimBg="0"/>
      <p:bldP spid="337925"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2"/>
          <p:cNvGrpSpPr>
            <a:grpSpLocks/>
          </p:cNvGrpSpPr>
          <p:nvPr/>
        </p:nvGrpSpPr>
        <p:grpSpPr bwMode="auto">
          <a:xfrm>
            <a:off x="423863" y="836613"/>
            <a:ext cx="8137525" cy="5949950"/>
            <a:chOff x="288" y="240"/>
            <a:chExt cx="4368" cy="3801"/>
          </a:xfrm>
        </p:grpSpPr>
        <p:graphicFrame>
          <p:nvGraphicFramePr>
            <p:cNvPr id="36869" name="Object 3"/>
            <p:cNvGraphicFramePr>
              <a:graphicFrameLocks noChangeAspect="1"/>
            </p:cNvGraphicFramePr>
            <p:nvPr/>
          </p:nvGraphicFramePr>
          <p:xfrm>
            <a:off x="288" y="240"/>
            <a:ext cx="4368" cy="3801"/>
          </p:xfrm>
          <a:graphic>
            <a:graphicData uri="http://schemas.openxmlformats.org/presentationml/2006/ole">
              <mc:AlternateContent xmlns:mc="http://schemas.openxmlformats.org/markup-compatibility/2006">
                <mc:Choice xmlns:v="urn:schemas-microsoft-com:vml" Requires="v">
                  <p:oleObj spid="_x0000_s36873" name="Imagen de mapa de bits" r:id="rId4" imgW="3820058" imgH="3323810" progId="Paint.Picture">
                    <p:embed/>
                  </p:oleObj>
                </mc:Choice>
                <mc:Fallback>
                  <p:oleObj name="Imagen de mapa de bits" r:id="rId4" imgW="3820058" imgH="3323810"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240"/>
                          <a:ext cx="4368" cy="3801"/>
                        </a:xfrm>
                        <a:prstGeom prst="rect">
                          <a:avLst/>
                        </a:prstGeom>
                        <a:solidFill>
                          <a:srgbClr val="1C1C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70" name="Text Box 4"/>
            <p:cNvSpPr txBox="1">
              <a:spLocks noChangeArrowheads="1"/>
            </p:cNvSpPr>
            <p:nvPr/>
          </p:nvSpPr>
          <p:spPr bwMode="auto">
            <a:xfrm>
              <a:off x="2576" y="1632"/>
              <a:ext cx="1296" cy="292"/>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s-MX" sz="2400">
                <a:latin typeface="Arial Narrow" panose="020B0606020202030204" pitchFamily="34" charset="0"/>
              </a:endParaRPr>
            </a:p>
          </p:txBody>
        </p:sp>
        <p:sp>
          <p:nvSpPr>
            <p:cNvPr id="36871" name="Rectangle 5"/>
            <p:cNvSpPr>
              <a:spLocks noChangeArrowheads="1"/>
            </p:cNvSpPr>
            <p:nvPr/>
          </p:nvSpPr>
          <p:spPr bwMode="auto">
            <a:xfrm>
              <a:off x="2544" y="1920"/>
              <a:ext cx="528" cy="144"/>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36872" name="Rectangle 6"/>
            <p:cNvSpPr>
              <a:spLocks noChangeArrowheads="1"/>
            </p:cNvSpPr>
            <p:nvPr/>
          </p:nvSpPr>
          <p:spPr bwMode="auto">
            <a:xfrm>
              <a:off x="3072" y="1896"/>
              <a:ext cx="768" cy="72"/>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grpSp>
      <p:sp>
        <p:nvSpPr>
          <p:cNvPr id="330759" name="Text Box 7"/>
          <p:cNvSpPr txBox="1">
            <a:spLocks noChangeArrowheads="1"/>
          </p:cNvSpPr>
          <p:nvPr/>
        </p:nvSpPr>
        <p:spPr bwMode="auto">
          <a:xfrm>
            <a:off x="142875" y="0"/>
            <a:ext cx="9001125" cy="519113"/>
          </a:xfrm>
          <a:prstGeom prst="rect">
            <a:avLst/>
          </a:prstGeom>
          <a:noFill/>
          <a:ln w="9525">
            <a:noFill/>
            <a:miter lim="800000"/>
            <a:headEnd/>
            <a:tailEnd/>
          </a:ln>
          <a:effectLst/>
        </p:spPr>
        <p:txBody>
          <a:bodyPr>
            <a:spAutoFit/>
          </a:bodyPr>
          <a:lstStyle/>
          <a:p>
            <a:pPr algn="ctr" eaLnBrk="1" hangingPunct="1">
              <a:spcBef>
                <a:spcPct val="50000"/>
              </a:spcBef>
              <a:defRPr/>
            </a:pPr>
            <a:r>
              <a:rPr lang="es-ES" sz="2800" b="1">
                <a:solidFill>
                  <a:srgbClr val="333399"/>
                </a:solidFill>
                <a:effectLst>
                  <a:outerShdw blurRad="38100" dist="38100" dir="2700000" algn="tl">
                    <a:srgbClr val="C0C0C0"/>
                  </a:outerShdw>
                </a:effectLst>
              </a:rPr>
              <a:t>La vulnerabilidad del </a:t>
            </a:r>
            <a:r>
              <a:rPr lang="es-ES_tradnl" sz="2800" b="1">
                <a:solidFill>
                  <a:srgbClr val="333399"/>
                </a:solidFill>
                <a:effectLst>
                  <a:outerShdw blurRad="38100" dist="38100" dir="2700000" algn="tl">
                    <a:srgbClr val="C0C0C0"/>
                  </a:outerShdw>
                </a:effectLst>
              </a:rPr>
              <a:t>P</a:t>
            </a:r>
            <a:r>
              <a:rPr lang="es-ES" sz="2800" b="1">
                <a:solidFill>
                  <a:srgbClr val="333399"/>
                </a:solidFill>
                <a:effectLst>
                  <a:outerShdw blurRad="38100" dist="38100" dir="2700000" algn="tl">
                    <a:srgbClr val="C0C0C0"/>
                  </a:outerShdw>
                </a:effectLst>
              </a:rPr>
              <a:t>erú al </a:t>
            </a:r>
            <a:r>
              <a:rPr lang="es-ES_tradnl" sz="2800" b="1">
                <a:solidFill>
                  <a:srgbClr val="333399"/>
                </a:solidFill>
                <a:effectLst>
                  <a:outerShdw blurRad="38100" dist="38100" dir="2700000" algn="tl">
                    <a:srgbClr val="C0C0C0"/>
                  </a:outerShdw>
                </a:effectLst>
              </a:rPr>
              <a:t>C</a:t>
            </a:r>
            <a:r>
              <a:rPr lang="es-ES" sz="2800" b="1">
                <a:solidFill>
                  <a:srgbClr val="333399"/>
                </a:solidFill>
                <a:effectLst>
                  <a:outerShdw blurRad="38100" dist="38100" dir="2700000" algn="tl">
                    <a:srgbClr val="C0C0C0"/>
                  </a:outerShdw>
                </a:effectLst>
              </a:rPr>
              <a:t>ambio </a:t>
            </a:r>
            <a:r>
              <a:rPr lang="es-ES_tradnl" sz="2800" b="1">
                <a:solidFill>
                  <a:srgbClr val="333399"/>
                </a:solidFill>
                <a:effectLst>
                  <a:outerShdw blurRad="38100" dist="38100" dir="2700000" algn="tl">
                    <a:srgbClr val="C0C0C0"/>
                  </a:outerShdw>
                </a:effectLst>
              </a:rPr>
              <a:t>C</a:t>
            </a:r>
            <a:r>
              <a:rPr lang="es-ES" sz="2800" b="1">
                <a:solidFill>
                  <a:srgbClr val="333399"/>
                </a:solidFill>
                <a:effectLst>
                  <a:outerShdw blurRad="38100" dist="38100" dir="2700000" algn="tl">
                    <a:srgbClr val="C0C0C0"/>
                  </a:outerShdw>
                </a:effectLst>
              </a:rPr>
              <a:t>limático</a:t>
            </a:r>
          </a:p>
        </p:txBody>
      </p:sp>
      <p:sp>
        <p:nvSpPr>
          <p:cNvPr id="36868" name="Text Box 9"/>
          <p:cNvSpPr txBox="1">
            <a:spLocks noChangeArrowheads="1"/>
          </p:cNvSpPr>
          <p:nvPr/>
        </p:nvSpPr>
        <p:spPr bwMode="auto">
          <a:xfrm>
            <a:off x="4419600" y="2940050"/>
            <a:ext cx="1295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s-ES_tradnl" altLang="es-MX" sz="1600" b="1">
                <a:solidFill>
                  <a:srgbClr val="FFFFCC"/>
                </a:solidFill>
              </a:rPr>
              <a:t>FEN 97-98</a:t>
            </a:r>
            <a:endParaRPr lang="es-ES" altLang="es-MX" sz="1600" b="1">
              <a:solidFill>
                <a:srgbClr val="FFFFCC"/>
              </a:solidFill>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paises escasez agua"/>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1125" y="76200"/>
            <a:ext cx="8956675" cy="6721475"/>
          </a:xfrm>
          <a:noFill/>
          <a:ln w="38100">
            <a:solidFill>
              <a:srgbClr val="CCECFF"/>
            </a:solidFill>
            <a:miter lim="800000"/>
            <a:headEnd/>
            <a:tailEnd/>
          </a:ln>
        </p:spPr>
      </p:pic>
      <p:sp>
        <p:nvSpPr>
          <p:cNvPr id="38915" name="Rectangle 3"/>
          <p:cNvSpPr>
            <a:spLocks noGrp="1" noChangeArrowheads="1"/>
          </p:cNvSpPr>
          <p:nvPr>
            <p:ph type="title"/>
          </p:nvPr>
        </p:nvSpPr>
        <p:spPr>
          <a:xfrm>
            <a:off x="228600" y="152400"/>
            <a:ext cx="3124200" cy="990600"/>
          </a:xfrm>
          <a:solidFill>
            <a:srgbClr val="CCECFF"/>
          </a:solidFill>
        </p:spPr>
        <p:txBody>
          <a:bodyPr/>
          <a:lstStyle/>
          <a:p>
            <a:pPr eaLnBrk="1" hangingPunct="1"/>
            <a:r>
              <a:rPr lang="en-US" altLang="es-MX" sz="3000" smtClean="0">
                <a:solidFill>
                  <a:schemeClr val="accent2"/>
                </a:solidFill>
              </a:rPr>
              <a:t>Países con Tensión de Agua en 2025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p:txBody>
          <a:bodyPr/>
          <a:lstStyle/>
          <a:p>
            <a:r>
              <a:rPr lang="es-ES" altLang="es-MX" sz="2800" smtClean="0"/>
              <a:t>IMPACTO DEL CAMBIO CLIMÁTICO EN LA ESCASEZ DEL AGUA</a:t>
            </a:r>
            <a:endParaRPr lang="es-PE" altLang="es-MX" sz="2800" smtClean="0"/>
          </a:p>
        </p:txBody>
      </p:sp>
      <p:sp>
        <p:nvSpPr>
          <p:cNvPr id="40963" name="2 Marcador de contenido"/>
          <p:cNvSpPr>
            <a:spLocks noGrp="1"/>
          </p:cNvSpPr>
          <p:nvPr>
            <p:ph idx="1"/>
          </p:nvPr>
        </p:nvSpPr>
        <p:spPr/>
        <p:txBody>
          <a:bodyPr/>
          <a:lstStyle/>
          <a:p>
            <a:endParaRPr lang="es-PE" altLang="es-MX" smtClean="0"/>
          </a:p>
        </p:txBody>
      </p:sp>
      <p:pic>
        <p:nvPicPr>
          <p:cNvPr id="409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989138"/>
            <a:ext cx="9756775"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Título"/>
          <p:cNvSpPr>
            <a:spLocks noGrp="1"/>
          </p:cNvSpPr>
          <p:nvPr>
            <p:ph type="title"/>
          </p:nvPr>
        </p:nvSpPr>
        <p:spPr/>
        <p:txBody>
          <a:bodyPr/>
          <a:lstStyle/>
          <a:p>
            <a:r>
              <a:rPr lang="es-ES" altLang="es-MX" sz="2400" smtClean="0"/>
              <a:t>ALTERMATIVAS FRENTA A LA FALTA DE AGUA</a:t>
            </a:r>
            <a:endParaRPr lang="es-PE" altLang="es-MX" sz="2400" smtClean="0"/>
          </a:p>
        </p:txBody>
      </p:sp>
      <p:sp>
        <p:nvSpPr>
          <p:cNvPr id="41987" name="2 Marcador de contenido"/>
          <p:cNvSpPr>
            <a:spLocks noGrp="1"/>
          </p:cNvSpPr>
          <p:nvPr>
            <p:ph idx="1"/>
          </p:nvPr>
        </p:nvSpPr>
        <p:spPr>
          <a:xfrm>
            <a:off x="685800" y="1484313"/>
            <a:ext cx="7772400" cy="5373687"/>
          </a:xfrm>
        </p:spPr>
        <p:txBody>
          <a:bodyPr/>
          <a:lstStyle/>
          <a:p>
            <a:r>
              <a:rPr lang="es-ES" altLang="es-MX" sz="1600" b="1" smtClean="0">
                <a:latin typeface="Algerian" panose="04020705040A02060702" pitchFamily="82" charset="0"/>
              </a:rPr>
              <a:t>1)	HACER GRANDES TRANSVASES DEL AGUA DE LA AMAZONÍA 	HACIA LA COSTA</a:t>
            </a:r>
          </a:p>
          <a:p>
            <a:r>
              <a:rPr lang="es-ES" altLang="es-MX" sz="1600" b="1" smtClean="0">
                <a:latin typeface="Algerian" panose="04020705040A02060702" pitchFamily="82" charset="0"/>
              </a:rPr>
              <a:t>2)	CONVERTIR EL AGUA SALADA NUESTRO MAR EN 	AGUA DULCE</a:t>
            </a:r>
          </a:p>
          <a:p>
            <a:r>
              <a:rPr lang="es-ES" altLang="es-MX" sz="1600" b="1" smtClean="0">
                <a:latin typeface="Algerian" panose="04020705040A02060702" pitchFamily="82" charset="0"/>
              </a:rPr>
              <a:t> 3)	COSECHAR” EL AGUA DE LLUVIA SOBRE EN LAS 	PARTES ALTAS DE 	NUESTRAS CUENCAS, GENERANDO CIENTOS DE LAGUNAS 	ARTIFICIALES</a:t>
            </a:r>
          </a:p>
          <a:p>
            <a:r>
              <a:rPr lang="es-ES" altLang="es-MX" sz="1600" b="1" smtClean="0">
                <a:latin typeface="Algerian" panose="04020705040A02060702" pitchFamily="82" charset="0"/>
              </a:rPr>
              <a:t>4)	REFORESTACIÓN MASIVA DE LAS CIUDADES Y EL CAMPO Y 		COLOCAR ANDENES EN  ESPECIAL EN LA PARTES ALTAS DE 	NUESTRAS CUENTA, DONDE 	LLUEVE MÁS, PARA ATRAER EL AGUA</a:t>
            </a:r>
          </a:p>
          <a:p>
            <a:r>
              <a:rPr lang="es-ES" altLang="es-MX" sz="1600" b="1" smtClean="0">
                <a:latin typeface="Algerian" panose="04020705040A02060702" pitchFamily="82" charset="0"/>
              </a:rPr>
              <a:t>5)	USO RACIONAL DEL AGUA EN EL CAMPO Y LA CIUDAD</a:t>
            </a:r>
          </a:p>
          <a:p>
            <a:r>
              <a:rPr lang="es-ES" altLang="es-MX" sz="1600" b="1" smtClean="0">
                <a:latin typeface="Algerian" panose="04020705040A02060702" pitchFamily="82" charset="0"/>
              </a:rPr>
              <a:t>6)	ATRAPA NIEBLAS POR TODOS LADOS</a:t>
            </a:r>
          </a:p>
          <a:p>
            <a:r>
              <a:rPr lang="es-ES" altLang="es-MX" sz="1600" b="1" smtClean="0">
                <a:latin typeface="Algerian" panose="04020705040A02060702" pitchFamily="82" charset="0"/>
              </a:rPr>
              <a:t>7)	REPRESAS GIGANTESCAS PARA ATRAPAR EL AGUA EN EXCESO EN 	LAS EPOCAS DE AVENIDA. </a:t>
            </a:r>
          </a:p>
          <a:p>
            <a:pPr>
              <a:buFontTx/>
              <a:buNone/>
            </a:pPr>
            <a:r>
              <a:rPr lang="es-ES" altLang="es-MX" sz="2000" b="1" smtClean="0"/>
              <a:t>	La alternativa 1 y 2 son viables y se cuenta con bastante agua aunque son muy costosas. La alternativas 3, 4, y 5, son viables también, menos costosas y se requiere al máximo la  participación de la población a todo nivel. La 6 y la 7 también son viables aunque solo válidas para partes del país aunque podrìan beneficiar a todos.</a:t>
            </a:r>
          </a:p>
          <a:p>
            <a:endParaRPr lang="es-PE" altLang="es-MX" sz="2000" smtClean="0"/>
          </a:p>
          <a:p>
            <a:endParaRPr lang="es-PE" altLang="es-MX" sz="200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defRPr/>
            </a:pPr>
            <a:r>
              <a:rPr lang="es-ES" sz="1800" dirty="0" smtClean="0">
                <a:solidFill>
                  <a:schemeClr val="accent1">
                    <a:lumMod val="75000"/>
                  </a:schemeClr>
                </a:solidFill>
              </a:rPr>
              <a:t>MIENTRAS TANTO EL CAMBIO CLIMÁTICO SE AGUDIZA CON MÚLTIPLES MANIFESTACIONES NEGATIVAS</a:t>
            </a:r>
            <a:endParaRPr lang="es-PE" sz="1800" dirty="0">
              <a:solidFill>
                <a:schemeClr val="accent1">
                  <a:lumMod val="75000"/>
                </a:schemeClr>
              </a:solidFill>
            </a:endParaRPr>
          </a:p>
        </p:txBody>
      </p:sp>
      <p:sp>
        <p:nvSpPr>
          <p:cNvPr id="43011" name="2 Marcador de contenido"/>
          <p:cNvSpPr>
            <a:spLocks noGrp="1"/>
          </p:cNvSpPr>
          <p:nvPr>
            <p:ph idx="1"/>
          </p:nvPr>
        </p:nvSpPr>
        <p:spPr/>
        <p:txBody>
          <a:bodyPr/>
          <a:lstStyle/>
          <a:p>
            <a:r>
              <a:rPr lang="es-ES" altLang="es-MX" sz="2400" smtClean="0">
                <a:solidFill>
                  <a:schemeClr val="accent2"/>
                </a:solidFill>
              </a:rPr>
              <a:t>DEGLACIACIONES DE LOS</a:t>
            </a:r>
          </a:p>
          <a:p>
            <a:pPr>
              <a:buFontTx/>
              <a:buNone/>
            </a:pPr>
            <a:r>
              <a:rPr lang="es-ES" altLang="es-MX" sz="2400" smtClean="0">
                <a:solidFill>
                  <a:schemeClr val="accent2"/>
                </a:solidFill>
              </a:rPr>
              <a:t>	 NEVADOS Y GLACIARES</a:t>
            </a:r>
          </a:p>
          <a:p>
            <a:r>
              <a:rPr lang="es-ES" altLang="es-MX" sz="2400" smtClean="0">
                <a:solidFill>
                  <a:schemeClr val="accent2"/>
                </a:solidFill>
              </a:rPr>
              <a:t>INUNDACIONES</a:t>
            </a:r>
          </a:p>
          <a:p>
            <a:r>
              <a:rPr lang="es-ES" altLang="es-MX" sz="2400" smtClean="0">
                <a:solidFill>
                  <a:schemeClr val="accent2"/>
                </a:solidFill>
              </a:rPr>
              <a:t>OTROS DESASTRES NATURALES COMO TERREMOTOS, SUNAMIS</a:t>
            </a:r>
          </a:p>
          <a:p>
            <a:r>
              <a:rPr lang="es-ES" altLang="es-MX" sz="2400" smtClean="0">
                <a:solidFill>
                  <a:schemeClr val="accent2"/>
                </a:solidFill>
              </a:rPr>
              <a:t>SUBIDA DRÁSTICA DEL NIVEL DEL MAR CON DESAPARICIÓN DE NUESTRAS ISLAS Y PAÍS DEBAJO DEL NIVEL DEL MAR</a:t>
            </a:r>
          </a:p>
          <a:p>
            <a:r>
              <a:rPr lang="es-ES" altLang="es-MX" sz="2400" smtClean="0">
                <a:solidFill>
                  <a:schemeClr val="accent2"/>
                </a:solidFill>
              </a:rPr>
              <a:t>SEQUÍAS</a:t>
            </a:r>
          </a:p>
          <a:p>
            <a:r>
              <a:rPr lang="es-ES" altLang="es-MX" sz="2400" smtClean="0">
                <a:solidFill>
                  <a:schemeClr val="accent2"/>
                </a:solidFill>
              </a:rPr>
              <a:t>INACCEBILIDAD DEL AGUA PROGRESIVA</a:t>
            </a:r>
          </a:p>
          <a:p>
            <a:endParaRPr lang="es-PE" altLang="es-MX" sz="240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074" descr="Retroceso_Yanamarey_1982"/>
          <p:cNvPicPr>
            <a:picLocks noChangeAspect="1" noChangeArrowheads="1"/>
          </p:cNvPicPr>
          <p:nvPr/>
        </p:nvPicPr>
        <p:blipFill>
          <a:blip r:embed="rId3">
            <a:extLst>
              <a:ext uri="{28A0092B-C50C-407E-A947-70E740481C1C}">
                <a14:useLocalDpi xmlns:a14="http://schemas.microsoft.com/office/drawing/2010/main" val="0"/>
              </a:ext>
            </a:extLst>
          </a:blip>
          <a:srcRect b="3079"/>
          <a:stretch>
            <a:fillRect/>
          </a:stretch>
        </p:blipFill>
        <p:spPr bwMode="auto">
          <a:xfrm>
            <a:off x="468313" y="1052513"/>
            <a:ext cx="41751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075" descr="Yanamarey0005"/>
          <p:cNvPicPr>
            <a:picLocks noChangeAspect="1" noChangeArrowheads="1"/>
          </p:cNvPicPr>
          <p:nvPr/>
        </p:nvPicPr>
        <p:blipFill>
          <a:blip r:embed="rId4">
            <a:lum contrast="18000"/>
            <a:extLst>
              <a:ext uri="{28A0092B-C50C-407E-A947-70E740481C1C}">
                <a14:useLocalDpi xmlns:a14="http://schemas.microsoft.com/office/drawing/2010/main" val="0"/>
              </a:ext>
            </a:extLst>
          </a:blip>
          <a:srcRect/>
          <a:stretch>
            <a:fillRect/>
          </a:stretch>
        </p:blipFill>
        <p:spPr bwMode="auto">
          <a:xfrm>
            <a:off x="4787900" y="3573463"/>
            <a:ext cx="403225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3076"/>
          <p:cNvSpPr>
            <a:spLocks noChangeArrowheads="1"/>
          </p:cNvSpPr>
          <p:nvPr/>
        </p:nvSpPr>
        <p:spPr bwMode="auto">
          <a:xfrm>
            <a:off x="684213" y="0"/>
            <a:ext cx="77739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s-MX" altLang="es-MX" sz="2400" b="1">
                <a:solidFill>
                  <a:srgbClr val="333399"/>
                </a:solidFill>
              </a:rPr>
              <a:t>RETROCESO GLACIAR YANAMAREY</a:t>
            </a:r>
            <a:br>
              <a:rPr lang="es-MX" altLang="es-MX" sz="2400" b="1">
                <a:solidFill>
                  <a:srgbClr val="333399"/>
                </a:solidFill>
              </a:rPr>
            </a:br>
            <a:r>
              <a:rPr lang="es-MX" altLang="es-MX" sz="2400" b="1">
                <a:solidFill>
                  <a:srgbClr val="333399"/>
                </a:solidFill>
              </a:rPr>
              <a:t>( Cordillera Blanca-Altitud 4786 msnm.)</a:t>
            </a:r>
            <a:endParaRPr lang="es-PE" altLang="es-MX" sz="2400">
              <a:solidFill>
                <a:srgbClr val="333399"/>
              </a:solidFill>
            </a:endParaRPr>
          </a:p>
        </p:txBody>
      </p:sp>
      <p:pic>
        <p:nvPicPr>
          <p:cNvPr id="44037" name="Picture 3077" descr="Retroceso_Yanamarey_1987"/>
          <p:cNvPicPr>
            <a:picLocks noChangeAspect="1" noChangeArrowheads="1"/>
          </p:cNvPicPr>
          <p:nvPr/>
        </p:nvPicPr>
        <p:blipFill>
          <a:blip r:embed="rId5">
            <a:extLst>
              <a:ext uri="{28A0092B-C50C-407E-A947-70E740481C1C}">
                <a14:useLocalDpi xmlns:a14="http://schemas.microsoft.com/office/drawing/2010/main" val="0"/>
              </a:ext>
            </a:extLst>
          </a:blip>
          <a:srcRect r="1741" b="6482"/>
          <a:stretch>
            <a:fillRect/>
          </a:stretch>
        </p:blipFill>
        <p:spPr bwMode="auto">
          <a:xfrm>
            <a:off x="4716463" y="1052513"/>
            <a:ext cx="4176712"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3078" descr="Retroceso_Yanamarey_1997"/>
          <p:cNvPicPr>
            <a:picLocks noChangeAspect="1" noChangeArrowheads="1"/>
          </p:cNvPicPr>
          <p:nvPr/>
        </p:nvPicPr>
        <p:blipFill>
          <a:blip r:embed="rId6">
            <a:extLst>
              <a:ext uri="{28A0092B-C50C-407E-A947-70E740481C1C}">
                <a14:useLocalDpi xmlns:a14="http://schemas.microsoft.com/office/drawing/2010/main" val="0"/>
              </a:ext>
            </a:extLst>
          </a:blip>
          <a:srcRect b="482"/>
          <a:stretch>
            <a:fillRect/>
          </a:stretch>
        </p:blipFill>
        <p:spPr bwMode="auto">
          <a:xfrm>
            <a:off x="468313" y="3573463"/>
            <a:ext cx="4175125"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Rectangle 3079"/>
          <p:cNvSpPr>
            <a:spLocks noChangeArrowheads="1"/>
          </p:cNvSpPr>
          <p:nvPr/>
        </p:nvSpPr>
        <p:spPr bwMode="auto">
          <a:xfrm>
            <a:off x="2484438" y="3141663"/>
            <a:ext cx="214153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s-MX" altLang="es-MX" sz="2400" b="1">
                <a:solidFill>
                  <a:schemeClr val="bg1"/>
                </a:solidFill>
                <a:latin typeface="Arial" panose="020B0604020202020204" pitchFamily="34" charset="0"/>
              </a:rPr>
              <a:t>1982</a:t>
            </a:r>
            <a:endParaRPr lang="es-PE" altLang="es-MX" sz="2400" b="1">
              <a:solidFill>
                <a:schemeClr val="bg1"/>
              </a:solidFill>
              <a:latin typeface="Arial" panose="020B0604020202020204" pitchFamily="34" charset="0"/>
            </a:endParaRPr>
          </a:p>
        </p:txBody>
      </p:sp>
      <p:sp>
        <p:nvSpPr>
          <p:cNvPr id="44040" name="Rectangle 3080"/>
          <p:cNvSpPr>
            <a:spLocks noChangeArrowheads="1"/>
          </p:cNvSpPr>
          <p:nvPr/>
        </p:nvSpPr>
        <p:spPr bwMode="auto">
          <a:xfrm>
            <a:off x="6732588" y="3141663"/>
            <a:ext cx="21463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s-MX" altLang="es-MX" sz="2400" b="1">
                <a:solidFill>
                  <a:schemeClr val="bg1"/>
                </a:solidFill>
                <a:latin typeface="Arial" panose="020B0604020202020204" pitchFamily="34" charset="0"/>
              </a:rPr>
              <a:t>1987</a:t>
            </a:r>
            <a:endParaRPr lang="es-PE" altLang="es-MX" sz="2400" b="1">
              <a:solidFill>
                <a:schemeClr val="bg1"/>
              </a:solidFill>
              <a:latin typeface="Arial" panose="020B0604020202020204" pitchFamily="34" charset="0"/>
            </a:endParaRPr>
          </a:p>
        </p:txBody>
      </p:sp>
      <p:sp>
        <p:nvSpPr>
          <p:cNvPr id="44041" name="Rectangle 3081"/>
          <p:cNvSpPr>
            <a:spLocks noChangeArrowheads="1"/>
          </p:cNvSpPr>
          <p:nvPr/>
        </p:nvSpPr>
        <p:spPr bwMode="auto">
          <a:xfrm>
            <a:off x="2411413" y="6237288"/>
            <a:ext cx="216693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s-MX" altLang="es-MX" sz="2400" b="1">
                <a:solidFill>
                  <a:schemeClr val="bg1"/>
                </a:solidFill>
                <a:latin typeface="Arial" panose="020B0604020202020204" pitchFamily="34" charset="0"/>
              </a:rPr>
              <a:t>1997</a:t>
            </a:r>
            <a:endParaRPr lang="es-PE" altLang="es-MX" sz="2400" b="1">
              <a:solidFill>
                <a:schemeClr val="bg1"/>
              </a:solidFill>
              <a:latin typeface="Arial" panose="020B0604020202020204" pitchFamily="34" charset="0"/>
            </a:endParaRPr>
          </a:p>
        </p:txBody>
      </p:sp>
      <p:sp>
        <p:nvSpPr>
          <p:cNvPr id="44042" name="Rectangle 3082"/>
          <p:cNvSpPr>
            <a:spLocks noChangeArrowheads="1"/>
          </p:cNvSpPr>
          <p:nvPr/>
        </p:nvSpPr>
        <p:spPr bwMode="auto">
          <a:xfrm>
            <a:off x="6588125" y="6308725"/>
            <a:ext cx="2168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0"/>
              </a:spcBef>
              <a:buFontTx/>
              <a:buNone/>
            </a:pPr>
            <a:r>
              <a:rPr lang="es-MX" altLang="es-MX" sz="2400" b="1">
                <a:solidFill>
                  <a:schemeClr val="bg1"/>
                </a:solidFill>
                <a:latin typeface="Arial" panose="020B0604020202020204" pitchFamily="34" charset="0"/>
              </a:rPr>
              <a:t>2005</a:t>
            </a:r>
            <a:endParaRPr lang="es-PE" altLang="es-MX" sz="2400" b="1">
              <a:solidFill>
                <a:schemeClr val="bg1"/>
              </a:solidFill>
              <a:latin typeface="Arial" panose="020B0604020202020204" pitchFamily="34" charset="0"/>
            </a:endParaRPr>
          </a:p>
        </p:txBody>
      </p:sp>
    </p:spTree>
  </p:cSld>
  <p:clrMapOvr>
    <a:masterClrMapping/>
  </p:clrMapOvr>
  <p:transition>
    <p:cover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ctrTitle"/>
          </p:nvPr>
        </p:nvSpPr>
        <p:spPr>
          <a:xfrm>
            <a:off x="684213" y="309563"/>
            <a:ext cx="7772400" cy="2422525"/>
          </a:xfrm>
        </p:spPr>
        <p:txBody>
          <a:bodyPr/>
          <a:lstStyle/>
          <a:p>
            <a:r>
              <a:rPr lang="es-ES" altLang="es-MX" smtClean="0"/>
              <a:t>FACTORES HUMANOS DEL CAMBIO CLIMÁTICO</a:t>
            </a:r>
            <a:endParaRPr lang="es-PE" altLang="es-MX" smtClean="0"/>
          </a:p>
        </p:txBody>
      </p:sp>
      <p:sp>
        <p:nvSpPr>
          <p:cNvPr id="3" name="2 Subtítulo"/>
          <p:cNvSpPr>
            <a:spLocks noGrp="1"/>
          </p:cNvSpPr>
          <p:nvPr>
            <p:ph type="subTitle" idx="1"/>
          </p:nvPr>
        </p:nvSpPr>
        <p:spPr>
          <a:xfrm>
            <a:off x="1370013" y="2416175"/>
            <a:ext cx="6400800" cy="4230688"/>
          </a:xfrm>
        </p:spPr>
        <p:txBody>
          <a:bodyPr>
            <a:normAutofit fontScale="62500" lnSpcReduction="20000"/>
          </a:bodyPr>
          <a:lstStyle/>
          <a:p>
            <a:pPr>
              <a:defRPr/>
            </a:pPr>
            <a:r>
              <a:rPr lang="es-ES" dirty="0" smtClean="0"/>
              <a:t>FACTORES INMEDIATOS: </a:t>
            </a:r>
          </a:p>
          <a:p>
            <a:pPr>
              <a:defRPr/>
            </a:pPr>
            <a:endParaRPr lang="es-ES" dirty="0" smtClean="0">
              <a:latin typeface="Franklin Gothic Book"/>
            </a:endParaRPr>
          </a:p>
          <a:p>
            <a:pPr marL="457200" indent="-457200" algn="l">
              <a:buFont typeface="Arial" panose="020B0604020202020204" pitchFamily="34" charset="0"/>
              <a:buChar char="•"/>
              <a:defRPr/>
            </a:pPr>
            <a:r>
              <a:rPr lang="es-ES" dirty="0" smtClean="0"/>
              <a:t>ENVÍO POR PARTE DE FUENTES 	HUMANAS DE GASES DE EFECTO 	INVERNADERO GEI: SOBRE TODO APARTIR DE:</a:t>
            </a:r>
          </a:p>
          <a:p>
            <a:pPr marL="457200" indent="-457200" algn="l">
              <a:buFont typeface="Arial" panose="020B0604020202020204" pitchFamily="34" charset="0"/>
              <a:buChar char="•"/>
              <a:defRPr/>
            </a:pPr>
            <a:r>
              <a:rPr lang="es-ES" dirty="0" smtClean="0"/>
              <a:t>LAS TRES REVOLUCIONES INDUSTRIALES</a:t>
            </a:r>
          </a:p>
          <a:p>
            <a:pPr marL="457200" indent="-457200" algn="l">
              <a:buFont typeface="Arial" panose="020B0604020202020204" pitchFamily="34" charset="0"/>
              <a:buChar char="•"/>
              <a:defRPr/>
            </a:pPr>
            <a:r>
              <a:rPr lang="es-ES" dirty="0" smtClean="0">
                <a:latin typeface="Franklin Gothic Book"/>
              </a:rPr>
              <a:t>Escasa conciencia de los </a:t>
            </a:r>
            <a:r>
              <a:rPr lang="es-ES" dirty="0" smtClean="0"/>
              <a:t>ACTORES 	SOCIALES HUMANOS: FABRICAS 	TRANSNACINALES , PARQUE AUTOMOTOR, GASES DE LAS VACAS Y OTROS: LOS QUE ENVÍAN A LA ATMÓSFERA GASES DE EFECTO INVERNADERO COMO EL </a:t>
            </a:r>
            <a:r>
              <a:rPr lang="es-ES" dirty="0" err="1" smtClean="0"/>
              <a:t>DIOXIDO</a:t>
            </a:r>
            <a:r>
              <a:rPr lang="es-ES" dirty="0" smtClean="0"/>
              <a:t> DE CARBONO, METANO Y OTROS, 	AL USAR COMBUSTIBLES FÓSILES EN FORMA ILIMITADA.</a:t>
            </a:r>
          </a:p>
          <a:p>
            <a:pPr>
              <a:buFontTx/>
              <a:buChar char="-"/>
              <a:defRPr/>
            </a:pPr>
            <a:endParaRPr lang="es-ES" dirty="0" smtClean="0"/>
          </a:p>
          <a:p>
            <a:pPr>
              <a:defRPr/>
            </a:pPr>
            <a:endParaRPr lang="es-PE"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defRPr/>
            </a:pPr>
            <a:r>
              <a:rPr lang="es-ES" dirty="0" smtClean="0"/>
              <a:t>FACTORES MEDIATOS DEL CAMBIO CLIMÁTICO</a:t>
            </a:r>
            <a:endParaRPr lang="es-PE" dirty="0"/>
          </a:p>
        </p:txBody>
      </p:sp>
      <p:sp>
        <p:nvSpPr>
          <p:cNvPr id="3" name="2 Marcador de contenido"/>
          <p:cNvSpPr>
            <a:spLocks noGrp="1"/>
          </p:cNvSpPr>
          <p:nvPr>
            <p:ph idx="1"/>
          </p:nvPr>
        </p:nvSpPr>
        <p:spPr/>
        <p:txBody>
          <a:bodyPr>
            <a:normAutofit fontScale="70000" lnSpcReduction="20000"/>
          </a:bodyPr>
          <a:lstStyle/>
          <a:p>
            <a:pPr>
              <a:buFontTx/>
              <a:buNone/>
              <a:defRPr/>
            </a:pPr>
            <a:r>
              <a:rPr lang="es-ES" dirty="0" smtClean="0">
                <a:latin typeface="Franklin Gothic Book"/>
              </a:rPr>
              <a:t>	→</a:t>
            </a:r>
            <a:r>
              <a:rPr lang="es-ES" dirty="0" smtClean="0"/>
              <a:t> La mentalidad moderna: </a:t>
            </a:r>
          </a:p>
          <a:p>
            <a:pPr lvl="1">
              <a:defRPr/>
            </a:pPr>
            <a:r>
              <a:rPr lang="es-ES" dirty="0" smtClean="0"/>
              <a:t>Individualista</a:t>
            </a:r>
          </a:p>
          <a:p>
            <a:pPr lvl="1">
              <a:defRPr/>
            </a:pPr>
            <a:r>
              <a:rPr lang="es-ES" dirty="0" smtClean="0"/>
              <a:t>Consumista: Cuanto más se consume más se progresa, condicionada por la </a:t>
            </a:r>
            <a:r>
              <a:rPr lang="es-ES" dirty="0" err="1" smtClean="0"/>
              <a:t>obselescencia</a:t>
            </a:r>
            <a:r>
              <a:rPr lang="es-ES" dirty="0" smtClean="0"/>
              <a:t> programada e inducida de un sector significativo de las transnacionales.</a:t>
            </a:r>
          </a:p>
          <a:p>
            <a:pPr lvl="1">
              <a:defRPr/>
            </a:pPr>
            <a:r>
              <a:rPr lang="es-ES" dirty="0" smtClean="0"/>
              <a:t>Afán de progreso ilimitado e interminable acompañado de un materialismo que sustituye al afecto y la solidaridad.</a:t>
            </a:r>
          </a:p>
          <a:p>
            <a:pPr lvl="1">
              <a:defRPr/>
            </a:pPr>
            <a:r>
              <a:rPr lang="es-ES" dirty="0" smtClean="0"/>
              <a:t>Discriminador: Solo los que pueden valen y lo que no son dejados de lado.</a:t>
            </a:r>
            <a:endParaRPr lang="es-PE" dirty="0"/>
          </a:p>
          <a:p>
            <a:pPr lvl="1">
              <a:buFontTx/>
              <a:buNone/>
              <a:defRPr/>
            </a:pPr>
            <a:r>
              <a:rPr lang="es-ES" dirty="0" smtClean="0">
                <a:latin typeface="Franklin Gothic Book"/>
              </a:rPr>
              <a:t>→ El poder ilimitado de un sector importante de las transnacionales sobre los gobiernos con influencia mayor de la empresas petroleras y gaseras y un sector de las industriales. Las que financian las campañas electorales y la legitimidad de los gobiernos con obras faraónicas.</a:t>
            </a:r>
            <a:endParaRPr lang="es-ES"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933450" y="647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19459" name="Line 5"/>
          <p:cNvSpPr>
            <a:spLocks noChangeShapeType="1"/>
          </p:cNvSpPr>
          <p:nvPr/>
        </p:nvSpPr>
        <p:spPr bwMode="auto">
          <a:xfrm flipH="1">
            <a:off x="2017713" y="650875"/>
            <a:ext cx="685800" cy="457200"/>
          </a:xfrm>
          <a:prstGeom prst="line">
            <a:avLst/>
          </a:prstGeom>
          <a:noFill/>
          <a:ln w="9525" cap="rnd">
            <a:solidFill>
              <a:schemeClr val="bg1"/>
            </a:solidFill>
            <a:prstDash val="sysDot"/>
            <a:round/>
            <a:headEnd/>
            <a:tailEnd/>
          </a:ln>
          <a:extLst>
            <a:ext uri="{909E8E84-426E-40DD-AFC4-6F175D3DCCD1}">
              <a14:hiddenFill xmlns:a14="http://schemas.microsoft.com/office/drawing/2010/main">
                <a:noFill/>
              </a14:hiddenFill>
            </a:ext>
          </a:extLst>
        </p:spPr>
        <p:txBody>
          <a:bodyPr/>
          <a:lstStyle/>
          <a:p>
            <a:endParaRPr lang="es-PE"/>
          </a:p>
        </p:txBody>
      </p:sp>
      <p:pic>
        <p:nvPicPr>
          <p:cNvPr id="19460" name="Picture 5" descr="J:\presentació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defRPr/>
            </a:pPr>
            <a:r>
              <a:rPr lang="es-ES" dirty="0" smtClean="0"/>
              <a:t>FACTORES HUMANOS MEDIATOS DEL CAMBIO CLIMÁTICO</a:t>
            </a:r>
            <a:endParaRPr lang="es-PE" dirty="0"/>
          </a:p>
        </p:txBody>
      </p:sp>
      <p:sp>
        <p:nvSpPr>
          <p:cNvPr id="48131" name="2 Marcador de contenido"/>
          <p:cNvSpPr>
            <a:spLocks noGrp="1"/>
          </p:cNvSpPr>
          <p:nvPr>
            <p:ph idx="1"/>
          </p:nvPr>
        </p:nvSpPr>
        <p:spPr/>
        <p:txBody>
          <a:bodyPr/>
          <a:lstStyle/>
          <a:p>
            <a:r>
              <a:rPr lang="es-ES" altLang="es-PE" sz="1600" smtClean="0">
                <a:latin typeface="Franklin Gothic Book" panose="020B0503020102020204" pitchFamily="34" charset="0"/>
              </a:rPr>
              <a:t>El crecimiento ilimitado de la población, ocasionando  una gran demanda que se cubre con tecnologías artificialmente dañinas al ambiente humano, animal y natural.</a:t>
            </a:r>
          </a:p>
          <a:p>
            <a:endParaRPr lang="es-ES" altLang="es-PE" sz="1600" smtClean="0">
              <a:latin typeface="Franklin Gothic Book" panose="020B0503020102020204" pitchFamily="34" charset="0"/>
            </a:endParaRPr>
          </a:p>
          <a:p>
            <a:r>
              <a:rPr lang="es-ES" altLang="es-PE" sz="1600" smtClean="0">
                <a:latin typeface="Franklin Gothic Book" panose="020B0503020102020204" pitchFamily="34" charset="0"/>
              </a:rPr>
              <a:t>La dejadez de los gobiernos a todo nivel: bloques regionales de países, Nacionales, sub-	nacionales (gobiernos regionales y municipios) dependientes de los llamados poderes fácticos.</a:t>
            </a:r>
          </a:p>
          <a:p>
            <a:endParaRPr lang="es-ES" altLang="es-PE" sz="1600" smtClean="0">
              <a:latin typeface="Franklin Gothic Book" panose="020B0503020102020204" pitchFamily="34" charset="0"/>
            </a:endParaRPr>
          </a:p>
          <a:p>
            <a:r>
              <a:rPr lang="es-ES" altLang="es-PE" sz="1600" smtClean="0">
                <a:latin typeface="Franklin Gothic Book" panose="020B0503020102020204" pitchFamily="34" charset="0"/>
              </a:rPr>
              <a:t>La cultura manipuladora de la naturaleza, a la cual se la 	concibe como fuente de mercancías a través de “manejarla” para el mercado, sin importar las leyes propias  de la conservación y cuidado de la naturaleza 	y de la salud  humana, a diferencia de los que nos enseñan las milenarias culturas de los pueblos originarios de la tierra.</a:t>
            </a:r>
          </a:p>
          <a:p>
            <a:endParaRPr lang="es-ES" altLang="es-PE" sz="1600" smtClean="0">
              <a:latin typeface="Franklin Gothic Book" panose="020B0503020102020204" pitchFamily="34" charset="0"/>
            </a:endParaRPr>
          </a:p>
          <a:p>
            <a:r>
              <a:rPr lang="es-ES" altLang="es-PE" sz="1600" smtClean="0">
                <a:latin typeface="Franklin Gothic Book" panose="020B0503020102020204" pitchFamily="34" charset="0"/>
              </a:rPr>
              <a:t>El afán ilimitado de predominar de los países más poderosos. que los induce a una voraz uso de combustibles fósiles, dejando de lado las tecnologías limpias. </a:t>
            </a:r>
            <a:endParaRPr lang="es-PE" altLang="es-PE" sz="160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nvPr>
        </p:nvGraphicFramePr>
        <p:xfrm>
          <a:off x="468313" y="115888"/>
          <a:ext cx="7991475" cy="6923087"/>
        </p:xfrm>
        <a:graphic>
          <a:graphicData uri="http://schemas.openxmlformats.org/drawingml/2006/table">
            <a:tbl>
              <a:tblPr firstRow="1" firstCol="1" bandRow="1">
                <a:tableStyleId>{5C22544A-7EE6-4342-B048-85BDC9FD1C3A}</a:tableStyleId>
              </a:tblPr>
              <a:tblGrid>
                <a:gridCol w="2663825"/>
                <a:gridCol w="2663825"/>
                <a:gridCol w="2663825"/>
              </a:tblGrid>
              <a:tr h="2103216">
                <a:tc>
                  <a:txBody>
                    <a:bodyPr/>
                    <a:lstStyle/>
                    <a:p>
                      <a:pPr>
                        <a:lnSpc>
                          <a:spcPct val="115000"/>
                        </a:lnSpc>
                        <a:spcAft>
                          <a:spcPts val="0"/>
                        </a:spcAft>
                      </a:pPr>
                      <a:r>
                        <a:rPr lang="es-ES" sz="2000" dirty="0">
                          <a:effectLst/>
                        </a:rPr>
                        <a:t>VIDA HUMANA Y ANIMAL: REALIZACIÓN DE NECESIDADES HUMANAS</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2000">
                          <a:effectLst/>
                        </a:rPr>
                        <a:t>RETOS DEL CAMBIO CLIMATICO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2000">
                          <a:effectLst/>
                        </a:rPr>
                        <a:t>TECNOLOGÍAS Y MEDIDAS A REALIZAR PARA UNA VIDA DIGNA EN EL CAMBIO CLIMÁTICO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r>
              <a:tr h="1927948">
                <a:tc>
                  <a:txBody>
                    <a:bodyPr/>
                    <a:lstStyle/>
                    <a:p>
                      <a:pPr>
                        <a:lnSpc>
                          <a:spcPct val="115000"/>
                        </a:lnSpc>
                        <a:spcAft>
                          <a:spcPts val="0"/>
                        </a:spcAft>
                      </a:pPr>
                      <a:r>
                        <a:rPr lang="es-ES" sz="1100">
                          <a:effectLst/>
                        </a:rPr>
                        <a:t>SUBSISTENCIA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a:effectLst/>
                        </a:rPr>
                        <a:t>DOS GRANDES RETOS:</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-CORTO PLAZO:  ADAPTACIÓN CON EL CAMBIO DE  MODO DE VIDA PARA SUBSISTIR DIGNAMENTE CON UNA ALIMENTACIÓN ORGÁNICA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-CORTO PLAZO, MEDIANO Y LARGO PLAZO: ENFRENTAMIENTO CON EL CAMBIO CLIMÁTICO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Nuevas modalidades de producir,, uso racional del agua y de la electricidad, uso del sombrero,  alimentación sana, libre de contaminación para enfrentar la dureza del cambio climático.</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Cambio radical con las  Energías alternativas: uso del sol, del viento, de la propia agua, etc.</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r>
              <a:tr h="771179">
                <a:tc>
                  <a:txBody>
                    <a:bodyPr/>
                    <a:lstStyle/>
                    <a:p>
                      <a:pPr>
                        <a:lnSpc>
                          <a:spcPct val="115000"/>
                        </a:lnSpc>
                        <a:spcAft>
                          <a:spcPts val="0"/>
                        </a:spcAft>
                      </a:pPr>
                      <a:r>
                        <a:rPr lang="es-ES" sz="1100">
                          <a:effectLst/>
                        </a:rPr>
                        <a:t>PROTECCIÓN</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a:effectLst/>
                        </a:rPr>
                        <a:t>Prevención de los desastres</a:t>
                      </a:r>
                      <a:endParaRPr lang="es-MX" sz="1100">
                        <a:effectLst/>
                      </a:endParaRPr>
                    </a:p>
                    <a:p>
                      <a:pPr>
                        <a:lnSpc>
                          <a:spcPct val="115000"/>
                        </a:lnSpc>
                        <a:spcAft>
                          <a:spcPts val="0"/>
                        </a:spcAft>
                      </a:pPr>
                      <a:r>
                        <a:rPr lang="es-ES" sz="1100">
                          <a:effectLst/>
                        </a:rPr>
                        <a:t>para disminuir el impacto de la desglaciación, las inundaciones, huaycos y deslizamientos, sunamis, etc.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a:effectLst/>
                        </a:rPr>
                        <a:t>Tratamiento Urgente de las partes altas de las cuencas andina: Andenes, ampliación de las cochas, zanjas de infiltración, forestación y tratamiento de cárcavas</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r>
              <a:tr h="2120743">
                <a:tc>
                  <a:txBody>
                    <a:bodyPr/>
                    <a:lstStyle/>
                    <a:p>
                      <a:pPr>
                        <a:lnSpc>
                          <a:spcPct val="115000"/>
                        </a:lnSpc>
                        <a:spcAft>
                          <a:spcPts val="0"/>
                        </a:spcAft>
                      </a:pPr>
                      <a:r>
                        <a:rPr lang="es-ES" sz="1100">
                          <a:effectLst/>
                        </a:rPr>
                        <a:t>AFECTO</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endParaRPr>
                    </a:p>
                    <a:p>
                      <a:pPr>
                        <a:lnSpc>
                          <a:spcPct val="115000"/>
                        </a:lnSpc>
                        <a:spcAft>
                          <a:spcPts val="0"/>
                        </a:spcAft>
                      </a:pPr>
                      <a:r>
                        <a:rPr lang="es-ES" sz="1100">
                          <a:effectLst/>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a:effectLst/>
                        </a:rPr>
                        <a:t>Unidad entre los grupos culturales, entre las diferentes generaciones, géneros, razas, niveles de conocimiento, etc. Un país donde la gente se quiera y valore las diferencias como un valor, una ventaja. No podemos  enfrentar solos  las tareas del cambio climático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c>
                  <a:txBody>
                    <a:bodyPr/>
                    <a:lstStyle/>
                    <a:p>
                      <a:pPr>
                        <a:lnSpc>
                          <a:spcPct val="115000"/>
                        </a:lnSpc>
                        <a:spcAft>
                          <a:spcPts val="0"/>
                        </a:spcAft>
                      </a:pPr>
                      <a:r>
                        <a:rPr lang="es-ES" sz="1100" dirty="0">
                          <a:effectLst/>
                        </a:rPr>
                        <a:t>Cambios en nuestras mentalidades,  amplitud, tolerancia frente a la discriminación.  Cambios en la constitución como país </a:t>
                      </a:r>
                      <a:r>
                        <a:rPr lang="es-ES" sz="1100" dirty="0" err="1">
                          <a:effectLst/>
                        </a:rPr>
                        <a:t>multiculural</a:t>
                      </a:r>
                      <a:r>
                        <a:rPr lang="es-ES" sz="1100" dirty="0">
                          <a:effectLst/>
                        </a:rPr>
                        <a:t> hacia la interculturalidad.</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34" marR="52234" marT="0" marB="0"/>
                </a:tc>
              </a:tr>
            </a:tbl>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nvPr>
        </p:nvGraphicFramePr>
        <p:xfrm>
          <a:off x="144463" y="188913"/>
          <a:ext cx="8820150" cy="7466012"/>
        </p:xfrm>
        <a:graphic>
          <a:graphicData uri="http://schemas.openxmlformats.org/drawingml/2006/table">
            <a:tbl>
              <a:tblPr firstRow="1" firstCol="1" bandRow="1">
                <a:tableStyleId>{5C22544A-7EE6-4342-B048-85BDC9FD1C3A}</a:tableStyleId>
              </a:tblPr>
              <a:tblGrid>
                <a:gridCol w="2940050"/>
                <a:gridCol w="2940050"/>
                <a:gridCol w="2940050"/>
              </a:tblGrid>
              <a:tr h="1577326">
                <a:tc>
                  <a:txBody>
                    <a:bodyPr/>
                    <a:lstStyle/>
                    <a:p>
                      <a:pPr>
                        <a:lnSpc>
                          <a:spcPct val="115000"/>
                        </a:lnSpc>
                        <a:spcAft>
                          <a:spcPts val="0"/>
                        </a:spcAft>
                      </a:pPr>
                      <a:r>
                        <a:rPr lang="es-ES" sz="1800" dirty="0">
                          <a:effectLst/>
                        </a:rPr>
                        <a:t>VIDA HUMANA Y ANIMAL: REALIZACIÓN DE NECESIDADES HUMANAS</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800">
                          <a:effectLst/>
                        </a:rPr>
                        <a:t>RETOS DEL CAMBIO CLIMATICO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800">
                          <a:effectLst/>
                        </a:rPr>
                        <a:t>TECNOLOGÍAS Y MEDIDAS A REALIZAR PARA UNA VIDA DIGNA EN EL CAMBIO CLIMÁTICO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r>
              <a:tr h="1472171">
                <a:tc>
                  <a:txBody>
                    <a:bodyPr/>
                    <a:lstStyle/>
                    <a:p>
                      <a:pPr>
                        <a:lnSpc>
                          <a:spcPct val="115000"/>
                        </a:lnSpc>
                        <a:spcAft>
                          <a:spcPts val="0"/>
                        </a:spcAft>
                      </a:pPr>
                      <a:r>
                        <a:rPr lang="es-ES" sz="1400" dirty="0">
                          <a:effectLst/>
                        </a:rPr>
                        <a:t>ENTENDIMIENTO</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a:effectLst/>
                        </a:rPr>
                        <a:t>Gran campaña para entender  la dimensión del cambio climático y los cambios en nuestras vidas para la adaptación.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a:effectLst/>
                        </a:rPr>
                        <a:t>Cambios curriculares en los colegios y universidades, spots, radio y vídeos en la televisión, uso de las redes sociales. El nuevo tipo de vida que requerimos para mejorar nuestro mundo afectado por  el cambio climático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r>
              <a:tr h="2944343">
                <a:tc>
                  <a:txBody>
                    <a:bodyPr/>
                    <a:lstStyle/>
                    <a:p>
                      <a:pPr>
                        <a:lnSpc>
                          <a:spcPct val="115000"/>
                        </a:lnSpc>
                        <a:spcAft>
                          <a:spcPts val="0"/>
                        </a:spcAft>
                      </a:pPr>
                      <a:r>
                        <a:rPr lang="es-ES" sz="1400" dirty="0">
                          <a:effectLst/>
                        </a:rPr>
                        <a:t>PARTICIPACIÓN</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a:effectLst/>
                        </a:rPr>
                        <a:t>Reajuste radical de las organizaciones de base, haciendo alianzas intercomunales por microcuencas y toda la cuenca, entre margen izquierda y derecha de los ríos. Creación de verdaderas autoridades de cuencas con amplia representación de los actores sociales de las cuencas, tanto de la parte alta, media y baja de las cuencas. Reorganización del PRONAMACHS, aprendiendo de sus aciertos, errores y limitaciones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a:effectLst/>
                        </a:rPr>
                        <a:t>Cambios en la ley de agua, potenciando los consejos de cuencas en organismos de poder, se requiere instalar la tercera vía de la descentralización con la representación de todos los actores con equidad.</a:t>
                      </a:r>
                      <a:endParaRPr lang="es-MX" sz="1400">
                        <a:effectLst/>
                      </a:endParaRPr>
                    </a:p>
                    <a:p>
                      <a:pPr>
                        <a:lnSpc>
                          <a:spcPct val="115000"/>
                        </a:lnSpc>
                        <a:spcAft>
                          <a:spcPts val="0"/>
                        </a:spcAft>
                      </a:pPr>
                      <a:r>
                        <a:rPr lang="es-ES" sz="1400">
                          <a:effectLst/>
                        </a:rPr>
                        <a:t> </a:t>
                      </a:r>
                      <a:endParaRPr lang="es-MX" sz="1400">
                        <a:effectLst/>
                      </a:endParaRPr>
                    </a:p>
                    <a:p>
                      <a:pPr>
                        <a:lnSpc>
                          <a:spcPct val="115000"/>
                        </a:lnSpc>
                        <a:spcAft>
                          <a:spcPts val="0"/>
                        </a:spcAft>
                      </a:pPr>
                      <a:r>
                        <a:rPr lang="es-ES" sz="1400">
                          <a:effectLst/>
                        </a:rPr>
                        <a:t>Se requiere reforzar la s gerencias ambientales de los municipios de acuerdo a las diferentes recomendaciones que hace PROCLIM  y  ITDG Soluciones prácticas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r>
              <a:tr h="1472171">
                <a:tc>
                  <a:txBody>
                    <a:bodyPr/>
                    <a:lstStyle/>
                    <a:p>
                      <a:pPr>
                        <a:lnSpc>
                          <a:spcPct val="115000"/>
                        </a:lnSpc>
                        <a:spcAft>
                          <a:spcPts val="0"/>
                        </a:spcAft>
                      </a:pPr>
                      <a:r>
                        <a:rPr lang="es-ES" sz="1400" dirty="0">
                          <a:effectLst/>
                        </a:rPr>
                        <a:t> </a:t>
                      </a:r>
                      <a:endParaRPr lang="es-MX" sz="1400" dirty="0">
                        <a:effectLst/>
                      </a:endParaRPr>
                    </a:p>
                    <a:p>
                      <a:pPr>
                        <a:lnSpc>
                          <a:spcPct val="115000"/>
                        </a:lnSpc>
                        <a:spcAft>
                          <a:spcPts val="0"/>
                        </a:spcAft>
                      </a:pPr>
                      <a:r>
                        <a:rPr lang="es-ES" sz="1400" dirty="0">
                          <a:effectLst/>
                        </a:rPr>
                        <a:t> </a:t>
                      </a:r>
                      <a:endParaRPr lang="es-MX" sz="1400" dirty="0">
                        <a:effectLst/>
                      </a:endParaRPr>
                    </a:p>
                    <a:p>
                      <a:pPr>
                        <a:lnSpc>
                          <a:spcPct val="115000"/>
                        </a:lnSpc>
                        <a:spcAft>
                          <a:spcPts val="0"/>
                        </a:spcAft>
                      </a:pPr>
                      <a:r>
                        <a:rPr lang="es-ES" sz="1400" dirty="0">
                          <a:effectLst/>
                        </a:rPr>
                        <a:t>OCIO</a:t>
                      </a:r>
                      <a:endParaRPr lang="es-MX" sz="1400" dirty="0">
                        <a:effectLst/>
                      </a:endParaRPr>
                    </a:p>
                    <a:p>
                      <a:pPr>
                        <a:lnSpc>
                          <a:spcPct val="115000"/>
                        </a:lnSpc>
                        <a:spcAft>
                          <a:spcPts val="0"/>
                        </a:spcAft>
                      </a:pPr>
                      <a:r>
                        <a:rPr lang="es-ES" sz="1400" dirty="0">
                          <a:effectLst/>
                        </a:rPr>
                        <a:t> </a:t>
                      </a:r>
                      <a:endParaRPr lang="es-MX" sz="1400" dirty="0">
                        <a:effectLst/>
                      </a:endParaRPr>
                    </a:p>
                    <a:p>
                      <a:pPr>
                        <a:lnSpc>
                          <a:spcPct val="115000"/>
                        </a:lnSpc>
                        <a:spcAft>
                          <a:spcPts val="0"/>
                        </a:spcAft>
                      </a:pPr>
                      <a:r>
                        <a:rPr lang="es-ES" sz="1400" dirty="0">
                          <a:effectLst/>
                        </a:rPr>
                        <a:t>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a:effectLst/>
                        </a:rPr>
                        <a:t>Cambios en nuestros estilos de vida, que usaban el agua y los árboles sin racionalizarla como los carnavales, cambios en nuestras mascotas para potenciar el mundo animal en proceso de extinción.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c>
                  <a:txBody>
                    <a:bodyPr/>
                    <a:lstStyle/>
                    <a:p>
                      <a:pPr>
                        <a:lnSpc>
                          <a:spcPct val="115000"/>
                        </a:lnSpc>
                        <a:spcAft>
                          <a:spcPts val="0"/>
                        </a:spcAft>
                      </a:pPr>
                      <a:r>
                        <a:rPr lang="es-ES" sz="1400" dirty="0">
                          <a:effectLst/>
                        </a:rPr>
                        <a:t>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461" marR="24461" marT="0" marB="0"/>
                </a:tc>
              </a:tr>
            </a:tbl>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nvPr>
        </p:nvGraphicFramePr>
        <p:xfrm>
          <a:off x="250825" y="606425"/>
          <a:ext cx="8497888" cy="5468938"/>
        </p:xfrm>
        <a:graphic>
          <a:graphicData uri="http://schemas.openxmlformats.org/drawingml/2006/table">
            <a:tbl>
              <a:tblPr firstRow="1" firstCol="1" bandRow="1">
                <a:tableStyleId>{5C22544A-7EE6-4342-B048-85BDC9FD1C3A}</a:tableStyleId>
              </a:tblPr>
              <a:tblGrid>
                <a:gridCol w="2832629"/>
                <a:gridCol w="2832629"/>
                <a:gridCol w="2832629"/>
              </a:tblGrid>
              <a:tr h="683617">
                <a:tc>
                  <a:txBody>
                    <a:bodyPr/>
                    <a:lstStyle/>
                    <a:p>
                      <a:pPr>
                        <a:lnSpc>
                          <a:spcPct val="115000"/>
                        </a:lnSpc>
                        <a:spcAft>
                          <a:spcPts val="0"/>
                        </a:spcAft>
                      </a:pPr>
                      <a:r>
                        <a:rPr lang="es-ES" sz="1300" dirty="0">
                          <a:effectLst/>
                        </a:rPr>
                        <a:t>VIDA HUMANA Y ANIMAL: REALIZACIÓN DE NECESIDADES HUMANAS</a:t>
                      </a:r>
                      <a:endParaRPr lang="es-MX"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RETOS DEL CAMBIO CLIMATICO</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TECNOLOGÍAS Y MEDIDAS A REALIZAR PARA UNA VIDA DIGNA EN EL CAMBIO CLIMÁTICO</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r>
              <a:tr h="2050852">
                <a:tc>
                  <a:txBody>
                    <a:bodyPr/>
                    <a:lstStyle/>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CREACIÓN </a:t>
                      </a:r>
                      <a:endParaRPr lang="es-MX"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Se requieren más científicos y tecnólogos que propongan nuevas tecnologías alternativas, que recojan las propuesta tecnológica y cultural prehispánicas y post-hispánicas de nuestros pueblos indígenas andinos y amazónicos, recojan las experiencias tecnológicas y culturales. Favorecer la creación cultural y tecnológica de todos </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 </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r>
              <a:tr h="911490">
                <a:tc>
                  <a:txBody>
                    <a:bodyPr/>
                    <a:lstStyle/>
                    <a:p>
                      <a:pPr>
                        <a:lnSpc>
                          <a:spcPct val="115000"/>
                        </a:lnSpc>
                        <a:spcAft>
                          <a:spcPts val="0"/>
                        </a:spcAft>
                      </a:pPr>
                      <a:r>
                        <a:rPr lang="es-ES" sz="1300">
                          <a:effectLst/>
                        </a:rPr>
                        <a:t>IDENTIDAD</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Amplitud de la identidades de la familia a la comunidad, de esta a la microcuenca, al país, a la región andina, sudamericana  y latinaomericana</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Multiplicidad de las identidades</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r>
              <a:tr h="1822979">
                <a:tc>
                  <a:txBody>
                    <a:bodyPr/>
                    <a:lstStyle/>
                    <a:p>
                      <a:pPr>
                        <a:lnSpc>
                          <a:spcPct val="115000"/>
                        </a:lnSpc>
                        <a:spcAft>
                          <a:spcPts val="0"/>
                        </a:spcAft>
                      </a:pPr>
                      <a:r>
                        <a:rPr lang="es-ES" sz="1300">
                          <a:effectLst/>
                        </a:rPr>
                        <a:t>LIBERTAD</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a:effectLst/>
                        </a:rPr>
                        <a:t>Cambios en lo que fue la mentalidad moderna: individualista, consumista  y opuesta a lo colectivo hacia una mentalidad solidaria , recíproca equitativa, con capacidad de indignación ante el enfrentamiento al cambio climáatico: Una nueva liberta que una lo invidivual con lo colectivo y viceversa. </a:t>
                      </a:r>
                      <a:endParaRPr lang="es-MX" sz="130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c>
                  <a:txBody>
                    <a:bodyPr/>
                    <a:lstStyle/>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endParaRPr>
                    </a:p>
                    <a:p>
                      <a:pPr>
                        <a:lnSpc>
                          <a:spcPct val="115000"/>
                        </a:lnSpc>
                        <a:spcAft>
                          <a:spcPts val="0"/>
                        </a:spcAft>
                      </a:pPr>
                      <a:r>
                        <a:rPr lang="es-ES" sz="1300" dirty="0">
                          <a:effectLst/>
                        </a:rPr>
                        <a:t> </a:t>
                      </a:r>
                      <a:endParaRPr lang="es-MX"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2112" marR="22112" marT="0" marB="0"/>
                </a:tc>
              </a:tr>
            </a:tbl>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ChangeArrowheads="1"/>
          </p:cNvSpPr>
          <p:nvPr/>
        </p:nvSpPr>
        <p:spPr bwMode="auto">
          <a:xfrm>
            <a:off x="2819400" y="76200"/>
            <a:ext cx="6096000" cy="557213"/>
          </a:xfrm>
          <a:prstGeom prst="rect">
            <a:avLst/>
          </a:prstGeom>
          <a:noFill/>
          <a:ln w="9525">
            <a:noFill/>
            <a:miter lim="800000"/>
            <a:headEnd/>
            <a:tailEnd/>
          </a:ln>
          <a:effectLst/>
        </p:spPr>
        <p:txBody>
          <a:bodyPr>
            <a:spAutoFit/>
          </a:bodyPr>
          <a:lstStyle/>
          <a:p>
            <a:pPr algn="ctr">
              <a:lnSpc>
                <a:spcPct val="90000"/>
              </a:lnSpc>
              <a:defRPr/>
            </a:pPr>
            <a:r>
              <a:rPr lang="es-ES_tradnl" sz="3400" b="1">
                <a:effectLst>
                  <a:outerShdw blurRad="38100" dist="38100" dir="2700000" algn="tl">
                    <a:srgbClr val="C0C0C0"/>
                  </a:outerShdw>
                </a:effectLst>
              </a:rPr>
              <a:t>Definiendo el Problema</a:t>
            </a:r>
            <a:r>
              <a:rPr lang="es-ES_tradnl" sz="3400">
                <a:effectLst>
                  <a:outerShdw blurRad="38100" dist="38100" dir="2700000" algn="tl">
                    <a:srgbClr val="C0C0C0"/>
                  </a:outerShdw>
                </a:effectLst>
              </a:rPr>
              <a:t>       </a:t>
            </a:r>
          </a:p>
        </p:txBody>
      </p:sp>
      <p:sp>
        <p:nvSpPr>
          <p:cNvPr id="21507" name="Rectangle 3"/>
          <p:cNvSpPr>
            <a:spLocks noChangeArrowheads="1"/>
          </p:cNvSpPr>
          <p:nvPr/>
        </p:nvSpPr>
        <p:spPr bwMode="auto">
          <a:xfrm>
            <a:off x="2895600" y="990600"/>
            <a:ext cx="5943600" cy="531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4650" indent="-374650">
              <a:spcBef>
                <a:spcPct val="20000"/>
              </a:spcBef>
              <a:buChar char="•"/>
              <a:defRPr sz="3200">
                <a:solidFill>
                  <a:schemeClr val="tx1"/>
                </a:solidFill>
                <a:latin typeface="Times New Roman" panose="02020603050405020304" pitchFamily="18" charset="0"/>
              </a:defRPr>
            </a:lvl1pPr>
            <a:lvl2pPr marL="681038" indent="255588">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30000"/>
              </a:lnSpc>
              <a:spcBef>
                <a:spcPct val="0"/>
              </a:spcBef>
              <a:buFont typeface="Wingdings" panose="05000000000000000000" pitchFamily="2" charset="2"/>
              <a:buNone/>
            </a:pPr>
            <a:r>
              <a:rPr lang="es-ES_tradnl" altLang="es-MX" sz="2200">
                <a:solidFill>
                  <a:srgbClr val="3333CC"/>
                </a:solidFill>
              </a:rPr>
              <a:t>	2000 científicos : influencia humana en el clima por gases de efecto invernadero (GEI) acumulados desde la  industrialización (1867) por la quema de combustibles fósiles y la deforestación. </a:t>
            </a:r>
          </a:p>
          <a:p>
            <a:pPr>
              <a:lnSpc>
                <a:spcPct val="130000"/>
              </a:lnSpc>
              <a:spcBef>
                <a:spcPct val="0"/>
              </a:spcBef>
              <a:buFont typeface="Wingdings" panose="05000000000000000000" pitchFamily="2" charset="2"/>
              <a:buNone/>
            </a:pPr>
            <a:r>
              <a:rPr lang="es-ES_tradnl" altLang="es-MX" sz="2200">
                <a:solidFill>
                  <a:srgbClr val="3333CC"/>
                </a:solidFill>
              </a:rPr>
              <a:t>	Se pronostica:</a:t>
            </a:r>
          </a:p>
          <a:p>
            <a:pPr>
              <a:lnSpc>
                <a:spcPct val="130000"/>
              </a:lnSpc>
              <a:spcBef>
                <a:spcPct val="0"/>
              </a:spcBef>
              <a:buFont typeface="Wingdings" panose="05000000000000000000" pitchFamily="2" charset="2"/>
              <a:buNone/>
            </a:pPr>
            <a:endParaRPr lang="es-ES_tradnl" altLang="es-MX" sz="2200">
              <a:solidFill>
                <a:srgbClr val="3333CC"/>
              </a:solidFill>
            </a:endParaRPr>
          </a:p>
          <a:p>
            <a:pPr lvl="1">
              <a:lnSpc>
                <a:spcPct val="130000"/>
              </a:lnSpc>
              <a:spcBef>
                <a:spcPct val="0"/>
              </a:spcBef>
              <a:buFontTx/>
              <a:buChar char="•"/>
            </a:pPr>
            <a:r>
              <a:rPr lang="es-ES_tradnl" altLang="es-MX" sz="2200">
                <a:solidFill>
                  <a:srgbClr val="3333CC"/>
                </a:solidFill>
              </a:rPr>
              <a:t>Elevación de Tº promedio hasta en 5.8ºC</a:t>
            </a:r>
          </a:p>
          <a:p>
            <a:pPr lvl="1">
              <a:lnSpc>
                <a:spcPct val="130000"/>
              </a:lnSpc>
              <a:spcBef>
                <a:spcPct val="0"/>
              </a:spcBef>
              <a:buFontTx/>
              <a:buChar char="•"/>
            </a:pPr>
            <a:r>
              <a:rPr lang="es-ES_tradnl" altLang="es-MX" sz="2200">
                <a:solidFill>
                  <a:srgbClr val="3333CC"/>
                </a:solidFill>
              </a:rPr>
              <a:t>Elevación del nivel del mar de 50 a 95 cm.</a:t>
            </a:r>
          </a:p>
          <a:p>
            <a:pPr lvl="1">
              <a:lnSpc>
                <a:spcPct val="130000"/>
              </a:lnSpc>
              <a:spcBef>
                <a:spcPct val="0"/>
              </a:spcBef>
              <a:buFontTx/>
              <a:buChar char="•"/>
            </a:pPr>
            <a:r>
              <a:rPr lang="es-ES_tradnl" altLang="es-MX" sz="2200">
                <a:solidFill>
                  <a:srgbClr val="3333CC"/>
                </a:solidFill>
              </a:rPr>
              <a:t>F. El Niño más frecuente e intenso</a:t>
            </a:r>
          </a:p>
          <a:p>
            <a:pPr lvl="1">
              <a:lnSpc>
                <a:spcPct val="130000"/>
              </a:lnSpc>
              <a:spcBef>
                <a:spcPct val="0"/>
              </a:spcBef>
              <a:buFontTx/>
              <a:buChar char="•"/>
            </a:pPr>
            <a:r>
              <a:rPr lang="es-ES_tradnl" altLang="es-MX" sz="2200">
                <a:solidFill>
                  <a:srgbClr val="3333CC"/>
                </a:solidFill>
              </a:rPr>
              <a:t>Desertificación </a:t>
            </a:r>
          </a:p>
          <a:p>
            <a:pPr lvl="1">
              <a:lnSpc>
                <a:spcPct val="130000"/>
              </a:lnSpc>
              <a:spcBef>
                <a:spcPct val="0"/>
              </a:spcBef>
              <a:buFontTx/>
              <a:buChar char="•"/>
            </a:pPr>
            <a:r>
              <a:rPr lang="es-ES_tradnl" altLang="es-MX" sz="2200">
                <a:solidFill>
                  <a:srgbClr val="3333CC"/>
                </a:solidFill>
              </a:rPr>
              <a:t>Período más cálido en últimos 10,000 años</a:t>
            </a:r>
            <a:endParaRPr lang="es-ES_tradnl" altLang="es-MX" sz="2200" u="sng">
              <a:solidFill>
                <a:srgbClr val="3333CC"/>
              </a:solidFill>
            </a:endParaRPr>
          </a:p>
        </p:txBody>
      </p:sp>
      <p:sp>
        <p:nvSpPr>
          <p:cNvPr id="21508" name="Line 4"/>
          <p:cNvSpPr>
            <a:spLocks noChangeShapeType="1"/>
          </p:cNvSpPr>
          <p:nvPr/>
        </p:nvSpPr>
        <p:spPr bwMode="auto">
          <a:xfrm>
            <a:off x="2209800" y="254000"/>
            <a:ext cx="0" cy="63246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s-PE"/>
          </a:p>
        </p:txBody>
      </p:sp>
      <p:pic>
        <p:nvPicPr>
          <p:cNvPr id="21509" name="Picture 5" descr="jg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04813"/>
            <a:ext cx="16160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jg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420938"/>
            <a:ext cx="1625600"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jg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652963"/>
            <a:ext cx="1692275"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ctrTitle"/>
          </p:nvPr>
        </p:nvSpPr>
        <p:spPr>
          <a:xfrm>
            <a:off x="684213" y="0"/>
            <a:ext cx="7772400" cy="1557338"/>
          </a:xfrm>
        </p:spPr>
        <p:txBody>
          <a:bodyPr/>
          <a:lstStyle/>
          <a:p>
            <a:r>
              <a:rPr lang="es-ES" altLang="es-MX" sz="3600" smtClean="0"/>
              <a:t>675, 000 personas del mundo hacen un gran marcha en todo el mundo contra el cambio climático</a:t>
            </a:r>
            <a:endParaRPr lang="es-PE" altLang="es-MX" sz="3600" smtClean="0"/>
          </a:p>
        </p:txBody>
      </p:sp>
      <p:sp>
        <p:nvSpPr>
          <p:cNvPr id="23555" name="2 Subtítulo"/>
          <p:cNvSpPr>
            <a:spLocks noGrp="1"/>
          </p:cNvSpPr>
          <p:nvPr>
            <p:ph type="subTitle" idx="1"/>
          </p:nvPr>
        </p:nvSpPr>
        <p:spPr>
          <a:xfrm>
            <a:off x="1476375" y="1557338"/>
            <a:ext cx="6400800" cy="5300662"/>
          </a:xfrm>
        </p:spPr>
        <p:txBody>
          <a:bodyPr/>
          <a:lstStyle/>
          <a:p>
            <a:endParaRPr lang="es-ES" altLang="es-MX" sz="2800" smtClean="0"/>
          </a:p>
          <a:p>
            <a:r>
              <a:rPr lang="es-ES" altLang="es-MX" sz="2800" smtClean="0"/>
              <a:t>El inolvidable día del 21 de Septiembre del 2014, hicieron una gran marcha en diversos países del mundo en contra del cambio climático y la inacción de los gobiernos del mundo.</a:t>
            </a:r>
            <a:endParaRPr lang="es-PE" altLang="es-MX" sz="2800" smtClean="0"/>
          </a:p>
          <a:p>
            <a:r>
              <a:rPr lang="es-ES" altLang="es-MX" sz="2800" smtClean="0"/>
              <a:t>Solo en Nueva York se reunieron 310,000 personas ocupando 80 manzanas, como se ve en la próxima diapositiva, esto se repitió en diversos países del mundo, como se ve en la otra diapositiva.</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avaazimages.s3.amazonaws.com/NYC-PC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913"/>
            <a:ext cx="9144000" cy="762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avaazimages.s3.amazonaws.com/collage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12875"/>
            <a:ext cx="8572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2195513" y="188913"/>
            <a:ext cx="4343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s-MX"/>
              <a:t>Global Air Temperature Change 1856-2004</a:t>
            </a:r>
          </a:p>
        </p:txBody>
      </p:sp>
      <p:pic>
        <p:nvPicPr>
          <p:cNvPr id="26627" name="Picture 15"/>
          <p:cNvPicPr>
            <a:picLocks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468313" y="1484313"/>
            <a:ext cx="8135937" cy="4494212"/>
          </a:xfrm>
          <a:noFill/>
        </p:spPr>
      </p:pic>
      <p:sp>
        <p:nvSpPr>
          <p:cNvPr id="26628" name="Text Box 17"/>
          <p:cNvSpPr txBox="1">
            <a:spLocks noChangeArrowheads="1"/>
          </p:cNvSpPr>
          <p:nvPr/>
        </p:nvSpPr>
        <p:spPr bwMode="auto">
          <a:xfrm>
            <a:off x="611188" y="6381750"/>
            <a:ext cx="45370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s-ES" altLang="es-MX" sz="1400"/>
              <a:t>Fuente: Universidad  de East Anglia/IPCC</a:t>
            </a:r>
          </a:p>
        </p:txBody>
      </p:sp>
    </p:spTree>
  </p:cSld>
  <p:clrMapOvr>
    <a:masterClrMapping/>
  </p:clrMapOvr>
  <p:transition>
    <p:push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990600" y="9144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pic>
        <p:nvPicPr>
          <p:cNvPr id="28675" name="Picture 3" descr="fig10"/>
          <p:cNvPicPr>
            <a:picLocks noChangeAspect="1" noChangeArrowheads="1"/>
          </p:cNvPicPr>
          <p:nvPr/>
        </p:nvPicPr>
        <p:blipFill>
          <a:blip r:embed="rId3">
            <a:lum bright="-24000" contrast="48000"/>
            <a:extLst>
              <a:ext uri="{28A0092B-C50C-407E-A947-70E740481C1C}">
                <a14:useLocalDpi xmlns:a14="http://schemas.microsoft.com/office/drawing/2010/main" val="0"/>
              </a:ext>
            </a:extLst>
          </a:blip>
          <a:srcRect l="50000" t="53847" r="7658"/>
          <a:stretch>
            <a:fillRect/>
          </a:stretch>
        </p:blipFill>
        <p:spPr bwMode="auto">
          <a:xfrm>
            <a:off x="1143000" y="1143000"/>
            <a:ext cx="5791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6" name="Group 4"/>
          <p:cNvGrpSpPr>
            <a:grpSpLocks/>
          </p:cNvGrpSpPr>
          <p:nvPr/>
        </p:nvGrpSpPr>
        <p:grpSpPr bwMode="auto">
          <a:xfrm>
            <a:off x="6858000" y="4343400"/>
            <a:ext cx="1447800" cy="457200"/>
            <a:chOff x="4224" y="2736"/>
            <a:chExt cx="1296" cy="288"/>
          </a:xfrm>
        </p:grpSpPr>
        <p:sp>
          <p:nvSpPr>
            <p:cNvPr id="28687" name="Text Box 5"/>
            <p:cNvSpPr txBox="1">
              <a:spLocks noChangeArrowheads="1"/>
            </p:cNvSpPr>
            <p:nvPr/>
          </p:nvSpPr>
          <p:spPr bwMode="auto">
            <a:xfrm>
              <a:off x="4416" y="2736"/>
              <a:ext cx="11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s-MX" sz="2400" b="1">
                  <a:solidFill>
                    <a:srgbClr val="FF9900"/>
                  </a:solidFill>
                </a:rPr>
                <a:t>8 cm</a:t>
              </a:r>
              <a:endParaRPr lang="en-US" altLang="es-MX" sz="2400">
                <a:solidFill>
                  <a:srgbClr val="FF9900"/>
                </a:solidFill>
              </a:endParaRPr>
            </a:p>
          </p:txBody>
        </p:sp>
        <p:sp>
          <p:nvSpPr>
            <p:cNvPr id="28688" name="Line 6"/>
            <p:cNvSpPr>
              <a:spLocks noChangeShapeType="1"/>
            </p:cNvSpPr>
            <p:nvPr/>
          </p:nvSpPr>
          <p:spPr bwMode="auto">
            <a:xfrm flipH="1">
              <a:off x="4224" y="2880"/>
              <a:ext cx="19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PE"/>
            </a:p>
          </p:txBody>
        </p:sp>
      </p:grpSp>
      <p:grpSp>
        <p:nvGrpSpPr>
          <p:cNvPr id="28677" name="Group 7"/>
          <p:cNvGrpSpPr>
            <a:grpSpLocks/>
          </p:cNvGrpSpPr>
          <p:nvPr/>
        </p:nvGrpSpPr>
        <p:grpSpPr bwMode="auto">
          <a:xfrm>
            <a:off x="6781800" y="1524000"/>
            <a:ext cx="1447800" cy="457200"/>
            <a:chOff x="4224" y="960"/>
            <a:chExt cx="1296" cy="288"/>
          </a:xfrm>
        </p:grpSpPr>
        <p:sp>
          <p:nvSpPr>
            <p:cNvPr id="28685" name="Text Box 8"/>
            <p:cNvSpPr txBox="1">
              <a:spLocks noChangeArrowheads="1"/>
            </p:cNvSpPr>
            <p:nvPr/>
          </p:nvSpPr>
          <p:spPr bwMode="auto">
            <a:xfrm>
              <a:off x="4416" y="960"/>
              <a:ext cx="11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s-MX" sz="2400" b="1">
                  <a:solidFill>
                    <a:srgbClr val="FF9900"/>
                  </a:solidFill>
                </a:rPr>
                <a:t>88 cm</a:t>
              </a:r>
              <a:endParaRPr lang="en-US" altLang="es-MX" sz="2400">
                <a:solidFill>
                  <a:srgbClr val="FF9900"/>
                </a:solidFill>
              </a:endParaRPr>
            </a:p>
          </p:txBody>
        </p:sp>
        <p:sp>
          <p:nvSpPr>
            <p:cNvPr id="28686" name="Line 9"/>
            <p:cNvSpPr>
              <a:spLocks noChangeShapeType="1"/>
            </p:cNvSpPr>
            <p:nvPr/>
          </p:nvSpPr>
          <p:spPr bwMode="auto">
            <a:xfrm flipH="1">
              <a:off x="4224" y="1104"/>
              <a:ext cx="19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PE"/>
            </a:p>
          </p:txBody>
        </p:sp>
      </p:grpSp>
      <p:sp>
        <p:nvSpPr>
          <p:cNvPr id="28678" name="Text Box 10"/>
          <p:cNvSpPr txBox="1">
            <a:spLocks noChangeArrowheads="1"/>
          </p:cNvSpPr>
          <p:nvPr/>
        </p:nvSpPr>
        <p:spPr bwMode="auto">
          <a:xfrm>
            <a:off x="914400" y="76200"/>
            <a:ext cx="716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s-MX" sz="3400" b="1">
                <a:solidFill>
                  <a:srgbClr val="3333CC"/>
                </a:solidFill>
              </a:rPr>
              <a:t>Incremento del nivel del mar</a:t>
            </a:r>
          </a:p>
        </p:txBody>
      </p:sp>
      <p:sp>
        <p:nvSpPr>
          <p:cNvPr id="28679" name="Text Box 11"/>
          <p:cNvSpPr txBox="1">
            <a:spLocks noChangeArrowheads="1"/>
          </p:cNvSpPr>
          <p:nvPr/>
        </p:nvSpPr>
        <p:spPr bwMode="auto">
          <a:xfrm>
            <a:off x="1371600" y="601980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s-MX" sz="1400"/>
              <a:t>(IPCC, 2001)</a:t>
            </a:r>
          </a:p>
        </p:txBody>
      </p:sp>
      <p:sp>
        <p:nvSpPr>
          <p:cNvPr id="28680" name="Rectangle 12"/>
          <p:cNvSpPr>
            <a:spLocks noChangeArrowheads="1"/>
          </p:cNvSpPr>
          <p:nvPr/>
        </p:nvSpPr>
        <p:spPr bwMode="auto">
          <a:xfrm>
            <a:off x="2133600" y="1447800"/>
            <a:ext cx="685800" cy="11430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s-PE" altLang="es-MX" sz="2400"/>
          </a:p>
        </p:txBody>
      </p:sp>
      <p:sp>
        <p:nvSpPr>
          <p:cNvPr id="28681" name="Text Box 13"/>
          <p:cNvSpPr txBox="1">
            <a:spLocks noChangeArrowheads="1"/>
          </p:cNvSpPr>
          <p:nvPr/>
        </p:nvSpPr>
        <p:spPr bwMode="auto">
          <a:xfrm>
            <a:off x="2819400" y="3048000"/>
            <a:ext cx="1828800" cy="549275"/>
          </a:xfrm>
          <a:prstGeom prst="rect">
            <a:avLst/>
          </a:prstGeom>
          <a:solidFill>
            <a:srgbClr val="FFFFFF"/>
          </a:solidFill>
          <a:ln w="31750">
            <a:solidFill>
              <a:srgbClr val="993366"/>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s-MX" sz="1400">
                <a:solidFill>
                  <a:srgbClr val="000000"/>
                </a:solidFill>
              </a:rPr>
              <a:t>Average of models,  All emission scenarios</a:t>
            </a:r>
          </a:p>
        </p:txBody>
      </p:sp>
      <p:sp>
        <p:nvSpPr>
          <p:cNvPr id="28682" name="Text Box 14"/>
          <p:cNvSpPr txBox="1">
            <a:spLocks noChangeArrowheads="1"/>
          </p:cNvSpPr>
          <p:nvPr/>
        </p:nvSpPr>
        <p:spPr bwMode="auto">
          <a:xfrm>
            <a:off x="3581400" y="2362200"/>
            <a:ext cx="1828800" cy="546100"/>
          </a:xfrm>
          <a:prstGeom prst="rect">
            <a:avLst/>
          </a:prstGeom>
          <a:solidFill>
            <a:srgbClr val="FFFFFF"/>
          </a:solidFill>
          <a:ln w="28575">
            <a:solidFill>
              <a:srgbClr val="99FF99"/>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s-MX" sz="1400">
                <a:solidFill>
                  <a:srgbClr val="000000"/>
                </a:solidFill>
              </a:rPr>
              <a:t>All models,                All emission scenarios</a:t>
            </a:r>
          </a:p>
        </p:txBody>
      </p:sp>
      <p:sp>
        <p:nvSpPr>
          <p:cNvPr id="28683" name="Text Box 15"/>
          <p:cNvSpPr txBox="1">
            <a:spLocks noChangeArrowheads="1"/>
          </p:cNvSpPr>
          <p:nvPr/>
        </p:nvSpPr>
        <p:spPr bwMode="auto">
          <a:xfrm rot="-5400000">
            <a:off x="244475" y="3032125"/>
            <a:ext cx="2286000" cy="336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s-MX" sz="1600"/>
              <a:t>Sea-level Rise (meters)</a:t>
            </a:r>
          </a:p>
        </p:txBody>
      </p:sp>
      <p:sp>
        <p:nvSpPr>
          <p:cNvPr id="28684" name="Text Box 16"/>
          <p:cNvSpPr txBox="1">
            <a:spLocks noChangeArrowheads="1"/>
          </p:cNvSpPr>
          <p:nvPr/>
        </p:nvSpPr>
        <p:spPr bwMode="auto">
          <a:xfrm>
            <a:off x="3962400" y="1447800"/>
            <a:ext cx="2133600" cy="758825"/>
          </a:xfrm>
          <a:prstGeom prst="rect">
            <a:avLst/>
          </a:prstGeom>
          <a:solidFill>
            <a:srgbClr val="FFFFFF"/>
          </a:solidFill>
          <a:ln w="28575">
            <a:solidFill>
              <a:schemeClr val="tx1"/>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s-MX" sz="1400"/>
              <a:t>All models,                    All emission scenarios, Land-ice uncertainty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762000" y="2286000"/>
            <a:ext cx="7772400" cy="1143000"/>
          </a:xfrm>
        </p:spPr>
        <p:txBody>
          <a:bodyPr/>
          <a:lstStyle/>
          <a:p>
            <a:pPr eaLnBrk="1" hangingPunct="1">
              <a:defRPr/>
            </a:pPr>
            <a:r>
              <a:rPr lang="es-ES_tradnl" b="1" smtClean="0">
                <a:solidFill>
                  <a:srgbClr val="0000FF"/>
                </a:solidFill>
                <a:effectLst>
                  <a:outerShdw blurRad="38100" dist="38100" dir="2700000" algn="tl">
                    <a:srgbClr val="C0C0C0"/>
                  </a:outerShdw>
                </a:effectLst>
              </a:rPr>
              <a:t>El cambio climático en el Perú</a:t>
            </a:r>
            <a:endParaRPr lang="en-US" b="1" smtClean="0">
              <a:solidFill>
                <a:srgbClr val="0000FF"/>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a 1&quot;/&gt;&lt;property id=&quot;20307&quot; value=&quot;499&quot;/&gt;&lt;/object&gt;&lt;object type=&quot;3&quot; unique_id=&quot;10005&quot;&gt;&lt;property id=&quot;20148&quot; value=&quot;5&quot;/&gt;&lt;property id=&quot;20300&quot; value=&quot;Diapositiva 2&quot;/&gt;&lt;property id=&quot;20307&quot; value=&quot;535&quot;/&gt;&lt;/object&gt;&lt;object type=&quot;3&quot; unique_id=&quot;10006&quot;&gt;&lt;property id=&quot;20148&quot; value=&quot;5&quot;/&gt;&lt;property id=&quot;20300&quot; value=&quot;Diapositiva 3&quot;/&gt;&lt;property id=&quot;20307&quot; value=&quot;502&quot;/&gt;&lt;/object&gt;&lt;object type=&quot;3&quot; unique_id=&quot;10007&quot;&gt;&lt;property id=&quot;20148&quot; value=&quot;5&quot;/&gt;&lt;property id=&quot;20300&quot; value=&quot;Diapositiva 7&quot;/&gt;&lt;property id=&quot;20307&quot; value=&quot;503&quot;/&gt;&lt;/object&gt;&lt;object type=&quot;3&quot; unique_id=&quot;10008&quot;&gt;&lt;property id=&quot;20148&quot; value=&quot;5&quot;/&gt;&lt;property id=&quot;20300&quot; value=&quot;Diapositiva 8&quot;/&gt;&lt;property id=&quot;20307&quot; value=&quot;505&quot;/&gt;&lt;/object&gt;&lt;object type=&quot;3&quot; unique_id=&quot;10009&quot;&gt;&lt;property id=&quot;20148&quot; value=&quot;5&quot;/&gt;&lt;property id=&quot;20300&quot; value=&quot;Diapositiva 9 - &amp;quot;El cambio climático en el Perú&amp;quot;&quot;/&gt;&lt;property id=&quot;20307&quot; value=&quot;508&quot;/&gt;&lt;/object&gt;&lt;object type=&quot;3&quot; unique_id=&quot;10010&quot;&gt;&lt;property id=&quot;20148&quot; value=&quot;5&quot;/&gt;&lt;property id=&quot;20300&quot; value=&quot;Diapositiva 10 - &amp;quot;Los Países en Desarrollo como el Perú son los más Vulnerables al Cambio Climático&amp;quot;&quot;/&gt;&lt;property id=&quot;20307&quot; value=&quot;509&quot;/&gt;&lt;/object&gt;&lt;object type=&quot;3&quot; unique_id=&quot;10011&quot;&gt;&lt;property id=&quot;20148&quot; value=&quot;5&quot;/&gt;&lt;property id=&quot;20300&quot; value=&quot;Diapositiva 11&quot;/&gt;&lt;property id=&quot;20307&quot; value=&quot;516&quot;/&gt;&lt;/object&gt;&lt;object type=&quot;3&quot; unique_id=&quot;10012&quot;&gt;&lt;property id=&quot;20148&quot; value=&quot;5&quot;/&gt;&lt;property id=&quot;20300&quot; value=&quot;Diapositiva 12&quot;/&gt;&lt;property id=&quot;20307&quot; value=&quot;510&quot;/&gt;&lt;/object&gt;&lt;object type=&quot;3&quot; unique_id=&quot;10013&quot;&gt;&lt;property id=&quot;20148&quot; value=&quot;5&quot;/&gt;&lt;property id=&quot;20300&quot; value=&quot;Diapositiva 13 - &amp;quot;Países con Tensión de Agua en 2025&amp;quot;&quot;/&gt;&lt;property id=&quot;20307&quot; value=&quot;511&quot;/&gt;&lt;/object&gt;&lt;object type=&quot;3&quot; unique_id=&quot;10014&quot;&gt;&lt;property id=&quot;20148&quot; value=&quot;5&quot;/&gt;&lt;property id=&quot;20300&quot; value=&quot;Diapositiva 17&quot;/&gt;&lt;property id=&quot;20307&quot; value=&quot;513&quot;/&gt;&lt;/object&gt;&lt;object type=&quot;3&quot; unique_id=&quot;10533&quot;&gt;&lt;property id=&quot;20148&quot; value=&quot;5&quot;/&gt;&lt;property id=&quot;20300&quot; value=&quot;Diapositiva 15 - &amp;quot;ALTERMATIVAS FRENTA A LA FALTA DE AGUA&amp;quot;&quot;/&gt;&lt;property id=&quot;20307&quot; value=&quot;550&quot;/&gt;&lt;/object&gt;&lt;object type=&quot;3&quot; unique_id=&quot;10714&quot;&gt;&lt;property id=&quot;20148&quot; value=&quot;5&quot;/&gt;&lt;property id=&quot;20300&quot; value=&quot;Diapositiva 16 - &amp;quot;MIENTRAS TANTO EL CAMBIO CLIMÁTICO SE AGUDIZA CON MÚLTIPLES MANIFESTACIONES NEGATIVAS&amp;quot;&quot;/&gt;&lt;property id=&quot;20307&quot; value=&quot;551&quot;/&gt;&lt;/object&gt;&lt;object type=&quot;3&quot; unique_id=&quot;10776&quot;&gt;&lt;property id=&quot;20148&quot; value=&quot;5&quot;/&gt;&lt;property id=&quot;20300&quot; value=&quot;Diapositiva 5&quot;/&gt;&lt;property id=&quot;20307&quot; value=&quot;552&quot;/&gt;&lt;/object&gt;&lt;object type=&quot;3&quot; unique_id=&quot;11025&quot;&gt;&lt;property id=&quot;20148&quot; value=&quot;5&quot;/&gt;&lt;property id=&quot;20300&quot; value=&quot;Diapositiva 6&quot;/&gt;&lt;property id=&quot;20307&quot; value=&quot;553&quot;/&gt;&lt;/object&gt;&lt;object type=&quot;3&quot; unique_id=&quot;11089&quot;&gt;&lt;property id=&quot;20148&quot; value=&quot;5&quot;/&gt;&lt;property id=&quot;20300&quot; value=&quot;Diapositiva 4 - &amp;quot;675, 000 personas del mundo hacen un gran marcha en todo el mundo contra el cambio climático&amp;quot;&quot;/&gt;&lt;property id=&quot;20307&quot; value=&quot;554&quot;/&gt;&lt;/object&gt;&lt;object type=&quot;3&quot; unique_id=&quot;11173&quot;&gt;&lt;property id=&quot;20148&quot; value=&quot;5&quot;/&gt;&lt;property id=&quot;20300&quot; value=&quot;Diapositiva 14 - &amp;quot;IMPACTO DEL CAMBIO CLIMÁTICO EN LA ESCASEZ DEL AGUA&amp;quot;&quot;/&gt;&lt;property id=&quot;20307&quot; value=&quot;555&quot;/&gt;&lt;/object&gt;&lt;/object&gt;&lt;/object&gt;&lt;/database&gt;"/>
  <p:tag name="SECTOMILLISECCONVERTED" val="1"/>
</p:tagLst>
</file>

<file path=ppt/theme/theme1.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3291</TotalTime>
  <Words>1232</Words>
  <Application>Microsoft Office PowerPoint</Application>
  <PresentationFormat>Presentación en pantalla (4:3)</PresentationFormat>
  <Paragraphs>174</Paragraphs>
  <Slides>23</Slides>
  <Notes>11</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23</vt:i4>
      </vt:variant>
    </vt:vector>
  </HeadingPairs>
  <TitlesOfParts>
    <vt:vector size="33" baseType="lpstr">
      <vt:lpstr>Times New Roman</vt:lpstr>
      <vt:lpstr>Arial</vt:lpstr>
      <vt:lpstr>Arial Narrow</vt:lpstr>
      <vt:lpstr>Wingdings</vt:lpstr>
      <vt:lpstr>Algerian</vt:lpstr>
      <vt:lpstr>Franklin Gothic Book</vt:lpstr>
      <vt:lpstr>Calibri</vt:lpstr>
      <vt:lpstr>Diseño predeterminado</vt:lpstr>
      <vt:lpstr>Gráfico de Microsoft Office Excel</vt:lpstr>
      <vt:lpstr>Imagen de mapa de bits</vt:lpstr>
      <vt:lpstr>Presentación de PowerPoint</vt:lpstr>
      <vt:lpstr>Presentación de PowerPoint</vt:lpstr>
      <vt:lpstr>Presentación de PowerPoint</vt:lpstr>
      <vt:lpstr>675, 000 personas del mundo hacen un gran marcha en todo el mundo contra el cambio climático</vt:lpstr>
      <vt:lpstr>Presentación de PowerPoint</vt:lpstr>
      <vt:lpstr>Presentación de PowerPoint</vt:lpstr>
      <vt:lpstr>Presentación de PowerPoint</vt:lpstr>
      <vt:lpstr>Presentación de PowerPoint</vt:lpstr>
      <vt:lpstr>El cambio climático en el Perú</vt:lpstr>
      <vt:lpstr>Los Países en Desarrollo como el Perú son los más Vulnerables al Cambio Climático</vt:lpstr>
      <vt:lpstr>Presentación de PowerPoint</vt:lpstr>
      <vt:lpstr>Presentación de PowerPoint</vt:lpstr>
      <vt:lpstr>Países con Tensión de Agua en 2025</vt:lpstr>
      <vt:lpstr>IMPACTO DEL CAMBIO CLIMÁTICO EN LA ESCASEZ DEL AGUA</vt:lpstr>
      <vt:lpstr>ALTERMATIVAS FRENTA A LA FALTA DE AGUA</vt:lpstr>
      <vt:lpstr>MIENTRAS TANTO EL CAMBIO CLIMÁTICO SE AGUDIZA CON MÚLTIPLES MANIFESTACIONES NEGATIVAS</vt:lpstr>
      <vt:lpstr>Presentación de PowerPoint</vt:lpstr>
      <vt:lpstr>FACTORES HUMANOS DEL CAMBIO CLIMÁTICO</vt:lpstr>
      <vt:lpstr>FACTORES MEDIATOS DEL CAMBIO CLIMÁTICO</vt:lpstr>
      <vt:lpstr>FACTORES HUMANOS MEDIATOS DEL CAMBIO CLIMÁTICO</vt:lpstr>
      <vt:lpstr>Presentación de PowerPoint</vt:lpstr>
      <vt:lpstr>Presentación de PowerPoint</vt:lpstr>
      <vt:lpstr>Presentación de PowerPoint</vt:lpstr>
    </vt:vector>
  </TitlesOfParts>
  <Company>CONAM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CONAM</dc:creator>
  <cp:lastModifiedBy>USER</cp:lastModifiedBy>
  <cp:revision>276</cp:revision>
  <dcterms:created xsi:type="dcterms:W3CDTF">2005-05-13T17:35:19Z</dcterms:created>
  <dcterms:modified xsi:type="dcterms:W3CDTF">2017-03-03T23:37:05Z</dcterms:modified>
</cp:coreProperties>
</file>