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25" r:id="rId3"/>
    <p:sldId id="326" r:id="rId4"/>
    <p:sldId id="287" r:id="rId5"/>
    <p:sldId id="288" r:id="rId6"/>
    <p:sldId id="318" r:id="rId7"/>
    <p:sldId id="289" r:id="rId8"/>
    <p:sldId id="319" r:id="rId9"/>
    <p:sldId id="290" r:id="rId10"/>
    <p:sldId id="320" r:id="rId11"/>
    <p:sldId id="291" r:id="rId12"/>
    <p:sldId id="292" r:id="rId13"/>
    <p:sldId id="274" r:id="rId14"/>
    <p:sldId id="296" r:id="rId15"/>
    <p:sldId id="298" r:id="rId16"/>
    <p:sldId id="299" r:id="rId17"/>
    <p:sldId id="302" r:id="rId18"/>
    <p:sldId id="300" r:id="rId19"/>
    <p:sldId id="321" r:id="rId20"/>
    <p:sldId id="303" r:id="rId21"/>
    <p:sldId id="322" r:id="rId22"/>
    <p:sldId id="324" r:id="rId23"/>
    <p:sldId id="323" r:id="rId24"/>
  </p:sldIdLst>
  <p:sldSz cx="9144000" cy="6858000" type="screen4x3"/>
  <p:notesSz cx="9928225" cy="67976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BB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3" autoAdjust="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05EE8-E6EB-4BA4-B421-2D5F07B0616A}" type="datetimeFigureOut">
              <a:rPr lang="es-PE" smtClean="0"/>
              <a:pPr/>
              <a:t>3/05/2017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0C354-5E62-4DA2-850A-E7FF8288A067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708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427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AA845-B730-4771-96CC-2C8CC2061BD9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4271" y="6456218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70FD1-2356-43FB-8645-7D1FDC83C90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480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2 Marcador de notas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smtClean="0">
              <a:latin typeface="Arial" panose="020B0604020202020204" pitchFamily="34" charset="0"/>
            </a:endParaRPr>
          </a:p>
        </p:txBody>
      </p:sp>
      <p:sp>
        <p:nvSpPr>
          <p:cNvPr id="3789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03EFC5-8CA4-4CE2-930B-1277FB8825EE}" type="slidenum">
              <a:rPr lang="es-ES" altLang="es-PE" smtClean="0">
                <a:solidFill>
                  <a:schemeClr val="tx1"/>
                </a:solidFill>
              </a:rPr>
              <a:pPr>
                <a:spcBef>
                  <a:spcPct val="0"/>
                </a:spcBef>
              </a:pPr>
              <a:t>3</a:t>
            </a:fld>
            <a:endParaRPr lang="es-ES" altLang="es-PE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87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2 Marcador de notas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s-PE" smtClean="0">
              <a:latin typeface="Arial" panose="020B0604020202020204" pitchFamily="34" charset="0"/>
            </a:endParaRPr>
          </a:p>
        </p:txBody>
      </p:sp>
      <p:sp>
        <p:nvSpPr>
          <p:cNvPr id="35844" name="3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0" y="-25400"/>
            <a:ext cx="1588" cy="355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2813" algn="l"/>
                <a:tab pos="1825625" algn="l"/>
                <a:tab pos="2740025" algn="l"/>
                <a:tab pos="3652838" algn="l"/>
                <a:tab pos="4567238" algn="l"/>
                <a:tab pos="5480050" algn="l"/>
                <a:tab pos="6394450" algn="l"/>
                <a:tab pos="7307263" algn="l"/>
                <a:tab pos="8221663" algn="l"/>
                <a:tab pos="9134475" algn="l"/>
                <a:tab pos="10048875" algn="l"/>
              </a:tabLst>
              <a:defRPr sz="12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F37CA5-0561-4A21-9FE3-9522030CD468}" type="slidenum">
              <a:rPr lang="en-US" altLang="es-PE" smtClean="0">
                <a:solidFill>
                  <a:schemeClr val="tx1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22</a:t>
            </a:fld>
            <a:endParaRPr lang="en-US" altLang="es-PE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36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200142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24933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823846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328350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864244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206983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614823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928833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318474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942222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372603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812337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820256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096798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826299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21344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03/05/2017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203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</p:sldLayoutIdLst>
  <p:transition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6480720" cy="3810724"/>
          </a:xfrm>
        </p:spPr>
        <p:txBody>
          <a:bodyPr>
            <a:noAutofit/>
          </a:bodyPr>
          <a:lstStyle/>
          <a:p>
            <a:pPr algn="ctr"/>
            <a:r>
              <a:rPr lang="es-ES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LOS CONSEJOS DE RECURSOS HÍDRICOS DE CUENCA  </a:t>
            </a:r>
            <a:br>
              <a:rPr lang="es-ES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es-ES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es-ES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es-ES" sz="4000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Lecciones aprendidas y Retos </a:t>
            </a:r>
            <a:endParaRPr lang="en-US" sz="4000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572000" y="5572140"/>
            <a:ext cx="3500462" cy="720080"/>
          </a:xfrm>
        </p:spPr>
        <p:txBody>
          <a:bodyPr>
            <a:normAutofit/>
          </a:bodyPr>
          <a:lstStyle/>
          <a:p>
            <a:r>
              <a:rPr lang="es-ES" sz="2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Mg. Luis Chinchay Alza </a:t>
            </a:r>
          </a:p>
          <a:p>
            <a:endParaRPr lang="es-ES" sz="30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4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0726"/>
            <a:ext cx="1602824" cy="65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667550"/>
              </p:ext>
            </p:extLst>
          </p:nvPr>
        </p:nvGraphicFramePr>
        <p:xfrm>
          <a:off x="0" y="0"/>
          <a:ext cx="9108503" cy="7789355"/>
        </p:xfrm>
        <a:graphic>
          <a:graphicData uri="http://schemas.openxmlformats.org/drawingml/2006/table">
            <a:tbl>
              <a:tblPr firstRow="1"/>
              <a:tblGrid>
                <a:gridCol w="3291500"/>
                <a:gridCol w="1035444"/>
                <a:gridCol w="4781559"/>
              </a:tblGrid>
              <a:tr h="216024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Personal  de apoyo técnico a la </a:t>
                      </a:r>
                      <a:r>
                        <a:rPr lang="es-CL" sz="2400" b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organización</a:t>
                      </a:r>
                      <a:r>
                        <a:rPr lang="es-PE" sz="24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PE" sz="24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24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5616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 organización dispone de un organismo (secretaría técnica) de apoyo que esta debida y legalmente conformado?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 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Este es el punto fuerte de los Consejos y debe mantenerse.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riesgo actual es que los recursos de la ANA no sean suficientes para conservar los equipos y equipamiento logrado.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448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¿Los profesionales y técnicos que la conforman son de alto nivel, con ingresos competitivos?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Sujetos a los salarios que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establecen por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parte del Estado y la competencia.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792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¿El personal de apoyo está sujeto a cambios por variaciones en la política del país y son seleccionados en sus puestos de acuerdo a sus competencias profesionales?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personal ha sido seleccionado por sus competencias. Es de esperar que siga de igual manera.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Sin embargo la posibilidad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cambios por variaciones en la política son altos.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620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¿El organismo de la cuenca cuenta con infraestructura adecuada y equipo necesario para el cumplimiento de sus tareas?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 CRHC y sus Secretarías Técnicas cuentan con locales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equipamiento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adecuado.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176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190313"/>
              </p:ext>
            </p:extLst>
          </p:nvPr>
        </p:nvGraphicFramePr>
        <p:xfrm>
          <a:off x="2" y="0"/>
          <a:ext cx="9108503" cy="7419277"/>
        </p:xfrm>
        <a:graphic>
          <a:graphicData uri="http://schemas.openxmlformats.org/drawingml/2006/table">
            <a:tbl>
              <a:tblPr firstRow="1"/>
              <a:tblGrid>
                <a:gridCol w="3291500"/>
                <a:gridCol w="1035444"/>
                <a:gridCol w="4781559"/>
              </a:tblGrid>
              <a:tr h="1886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Información y </a:t>
                      </a:r>
                      <a:r>
                        <a:rPr lang="es-CL" sz="2400" b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monitoreo</a:t>
                      </a:r>
                      <a:endParaRPr lang="es-PE" sz="24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371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¿El organismo de la cuenca tiene acceso a toda la red o redes de monitoreo de los recursos hídricos y clima disponibles (propias y ajenas)?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CRHC ha adoptado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acuerdos con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diferentes dependencias de la cuenca,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para un monitoreo de las aguas superficiales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Cuenta con una sala de monitoreo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articulada a la red.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022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i="0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</a:t>
                      </a:r>
                      <a:r>
                        <a:rPr lang="es-CL" sz="1800" b="0" i="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organismo de la cuenca es garante de la confiabilidad  y calidad de la información que se capte  de las redes así como de su continuidad y actualización?</a:t>
                      </a:r>
                      <a:endParaRPr lang="es-PE" sz="1800" b="0" i="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b="0" dirty="0" smtClean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CRHC se nutre de información que capta de ANA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SENAMHI y de otros actores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que contribuyen 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 datos confiables y de calidad.  </a:t>
                      </a:r>
                      <a:endParaRPr lang="es-CL" sz="1800" b="0" dirty="0" smtClean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 varios CRHC 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viene desarrollando observatorios que</a:t>
                      </a:r>
                      <a:r>
                        <a:rPr lang="es-CL" sz="18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contribuye a la generación de información </a:t>
                      </a:r>
                      <a:r>
                        <a:rPr lang="es-CL" sz="1800" b="0" baseline="0" dirty="0" err="1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interoperando</a:t>
                      </a:r>
                      <a:r>
                        <a:rPr lang="es-CL" sz="18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diferentes fuentes  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71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¿El organismo de la cuenca procesa la información, selecciona y opera modelos que permitan interpretar y mejorar el conocimiento de la cuenca?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Avance notable en la aplicación del modelo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WEAP, </a:t>
                      </a:r>
                      <a:r>
                        <a:rPr lang="es-CL" sz="1800" dirty="0" err="1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hidro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BID, entre otros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 modelos han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sido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empleados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formulación del plan y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elaboración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 Plan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 Aprovechamiento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 Disponibilidad Hídrica. 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Existe Grupos de Trabajo.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717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¿El monitoreo,  sirve para mantener informados a los miembros del Consejos de RH de la cuenca?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 b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Existe un programa de monitoreo en el Plan de Gestión para evaluar cuanto de la brecha definida en el diagnóstico se ha cubierto. 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2176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934404"/>
              </p:ext>
            </p:extLst>
          </p:nvPr>
        </p:nvGraphicFramePr>
        <p:xfrm>
          <a:off x="-1" y="-1"/>
          <a:ext cx="9144000" cy="6918257"/>
        </p:xfrm>
        <a:graphic>
          <a:graphicData uri="http://schemas.openxmlformats.org/drawingml/2006/table">
            <a:tbl>
              <a:tblPr firstRow="1"/>
              <a:tblGrid>
                <a:gridCol w="3302234"/>
                <a:gridCol w="1038821"/>
                <a:gridCol w="4802945"/>
              </a:tblGrid>
              <a:tr h="357167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i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Creación de  capacidades de coordinación entre los </a:t>
                      </a:r>
                      <a:r>
                        <a:rPr lang="es-CL" sz="2400" b="1" i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actores</a:t>
                      </a:r>
                      <a:endParaRPr lang="es-PE" sz="24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4928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 organización de la cuenca ha logrado involucrar y comprometer la participación de los principales actores que intervienen en la cuenca?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Existen Grupos Técnicos de Trabajo que permiten involucrar a los principales actores en la cuenca.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Camino aún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 largo camino para involucrar y comprometer a todos los actores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631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¿Los actores de la cuenca que participan en forma directa o indirecta con el Consejo de RH comprenden sus fines así como los roles que les compete</a:t>
                      </a: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 miembros que son elegidos para formar parte del consejo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reciben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capacitaciones para ejercer sus roles.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sugiere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que sean elegidos por períodos mayores a los dos años. 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28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¿Los actores comprenden que solo una acción coordinada es la que minimiza los conflictos potenciales entre ellos y con el medio ambiente?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Representantes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 los actores entienden que se requiere de una acción coordinada y ordenada para minimizar conflictos e impactos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negativos.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recomienda mayor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difusión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28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¿Existe un sistema de gestión de conflictos que es aceptado, respetado y utilizado por los actores de la cuenca?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Conflictos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 el agua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corresponde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 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Tribunal Nacional de Controversias Hídricas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Consejo contribuye en forma importante a prevenirlas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440" marR="284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6946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500306"/>
            <a:ext cx="5040560" cy="1320800"/>
          </a:xfrm>
        </p:spPr>
        <p:txBody>
          <a:bodyPr>
            <a:normAutofit/>
          </a:bodyPr>
          <a:lstStyle/>
          <a:p>
            <a:r>
              <a:rPr lang="es-ES" sz="4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Algunas Lecciones</a:t>
            </a:r>
            <a:endParaRPr lang="en-US" sz="4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número de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BB34D10-A614-4A9B-88F8-A0FC3B31F360}" type="slidenum">
              <a:rPr lang="en-GB" altLang="es-PE" sz="1200">
                <a:solidFill>
                  <a:srgbClr val="D38E27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GB" altLang="es-PE" sz="1200">
              <a:solidFill>
                <a:srgbClr val="D38E27"/>
              </a:solidFill>
              <a:latin typeface="Arial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 rot="10800000" flipH="1" flipV="1">
            <a:off x="19050" y="0"/>
            <a:ext cx="9124950" cy="9910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 smtClean="0">
                <a:latin typeface="Comic Sans MS" panose="030F0702030302020204" pitchFamily="66" charset="0"/>
              </a:rPr>
              <a:t>Desarrollar </a:t>
            </a:r>
            <a:r>
              <a:rPr lang="es-PE" altLang="es-PE" sz="2200" dirty="0">
                <a:latin typeface="Comic Sans MS" panose="030F0702030302020204" pitchFamily="66" charset="0"/>
              </a:rPr>
              <a:t>capacidades de los integrantes del Consejo para el cumplimiento de sus funciones</a:t>
            </a:r>
            <a:r>
              <a:rPr lang="es-PE" altLang="es-PE" sz="2200" dirty="0" smtClean="0">
                <a:latin typeface="Comic Sans MS" panose="030F0702030302020204" pitchFamily="66" charset="0"/>
              </a:rPr>
              <a:t>.</a:t>
            </a:r>
            <a:r>
              <a:rPr lang="es-CL" sz="2200" i="1" dirty="0"/>
              <a:t> </a:t>
            </a:r>
            <a:endParaRPr lang="es-PE" altLang="es-PE" sz="2200" dirty="0">
              <a:latin typeface="Comic Sans MS" panose="030F0702030302020204" pitchFamily="66" charset="0"/>
            </a:endParaRPr>
          </a:p>
          <a:p>
            <a:pPr marL="342900" indent="-342900" algn="just" eaLnBrk="1" hangingPunct="1">
              <a:buFont typeface="Wingdings" panose="05000000000000000000" pitchFamily="2" charset="2"/>
              <a:buChar char="v"/>
              <a:defRPr/>
            </a:pPr>
            <a:endParaRPr lang="es-PE" altLang="es-PE" sz="2200" dirty="0">
              <a:latin typeface="Comic Sans MS" panose="030F0702030302020204" pitchFamily="66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>
                <a:latin typeface="Comic Sans MS" panose="030F0702030302020204" pitchFamily="66" charset="0"/>
              </a:rPr>
              <a:t>Integración entre representante y representados</a:t>
            </a:r>
            <a:r>
              <a:rPr lang="es-PE" altLang="es-PE" sz="2200" dirty="0" smtClean="0">
                <a:latin typeface="Comic Sans MS" panose="030F0702030302020204" pitchFamily="66" charset="0"/>
              </a:rPr>
              <a:t>.</a:t>
            </a:r>
            <a:r>
              <a:rPr lang="es-CL" sz="2200" i="1" dirty="0">
                <a:latin typeface="Comic Sans MS" panose="030F0702030302020204" pitchFamily="66" charset="0"/>
              </a:rPr>
              <a:t> </a:t>
            </a:r>
            <a:endParaRPr lang="es-CL" sz="2200" i="1" dirty="0" smtClean="0">
              <a:latin typeface="Comic Sans MS" panose="030F0702030302020204" pitchFamily="66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200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CL" sz="2200" dirty="0" smtClean="0">
                <a:latin typeface="Comic Sans MS" panose="030F0702030302020204" pitchFamily="66" charset="0"/>
              </a:rPr>
              <a:t>Delimitación </a:t>
            </a:r>
            <a:r>
              <a:rPr lang="es-CL" sz="2200" dirty="0">
                <a:latin typeface="Comic Sans MS" panose="030F0702030302020204" pitchFamily="66" charset="0"/>
              </a:rPr>
              <a:t>del ámbito del </a:t>
            </a:r>
            <a:r>
              <a:rPr lang="es-CL" sz="2200" dirty="0" smtClean="0">
                <a:latin typeface="Comic Sans MS" panose="030F0702030302020204" pitchFamily="66" charset="0"/>
              </a:rPr>
              <a:t>Consejo.</a:t>
            </a:r>
            <a:r>
              <a:rPr lang="es-CL" sz="2200" i="1" dirty="0">
                <a:latin typeface="Comic Sans MS" panose="030F0702030302020204" pitchFamily="66" charset="0"/>
              </a:rPr>
              <a:t> </a:t>
            </a:r>
            <a:endParaRPr lang="es-CL" sz="2200" i="1" dirty="0" smtClean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CL" altLang="es-PE" sz="2200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CL" sz="2200" dirty="0">
                <a:latin typeface="Comic Sans MS" panose="030F0702030302020204" pitchFamily="66" charset="0"/>
              </a:rPr>
              <a:t>Rol de la Autoridad Nacional del Agua.  </a:t>
            </a:r>
            <a:endParaRPr lang="es-CL" sz="2200" dirty="0" smtClean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PE" altLang="es-PE" sz="2200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 smtClean="0">
                <a:latin typeface="Comic Sans MS" panose="030F0702030302020204" pitchFamily="66" charset="0"/>
              </a:rPr>
              <a:t>Mayor </a:t>
            </a:r>
            <a:r>
              <a:rPr lang="es-PE" altLang="es-PE" sz="2200" dirty="0">
                <a:latin typeface="Comic Sans MS" panose="030F0702030302020204" pitchFamily="66" charset="0"/>
              </a:rPr>
              <a:t>articulación entre Secretaría Técnica y Consejo de Recursos Hídricos de </a:t>
            </a:r>
            <a:r>
              <a:rPr lang="es-PE" altLang="es-PE" sz="2200" dirty="0" smtClean="0">
                <a:latin typeface="Comic Sans MS" panose="030F0702030302020204" pitchFamily="66" charset="0"/>
              </a:rPr>
              <a:t>Cuenca</a:t>
            </a: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200" dirty="0" smtClean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>
                <a:latin typeface="Comic Sans MS" panose="030F0702030302020204" pitchFamily="66" charset="0"/>
              </a:rPr>
              <a:t>Consolidación del CRHC  como un espacio para la toma de decisiones.</a:t>
            </a:r>
            <a:r>
              <a:rPr lang="es-ES" sz="2200" dirty="0">
                <a:latin typeface="Comic Sans MS" panose="030F0702030302020204" pitchFamily="66" charset="0"/>
              </a:rPr>
              <a:t> </a:t>
            </a:r>
            <a:endParaRPr lang="es-PE" altLang="es-PE" sz="2200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PE" altLang="es-PE" sz="2200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>
                <a:latin typeface="Comic Sans MS" panose="030F0702030302020204" pitchFamily="66" charset="0"/>
              </a:rPr>
              <a:t>Creación  de  sistemas de financiamiento continuo. </a:t>
            </a: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200" dirty="0" smtClean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 smtClean="0">
                <a:latin typeface="Comic Sans MS" panose="030F0702030302020204" pitchFamily="66" charset="0"/>
              </a:rPr>
              <a:t>Desarrollar </a:t>
            </a:r>
            <a:r>
              <a:rPr lang="es-PE" altLang="es-PE" sz="2200" dirty="0">
                <a:latin typeface="Comic Sans MS" panose="030F0702030302020204" pitchFamily="66" charset="0"/>
              </a:rPr>
              <a:t>sesiones  en forma eficiente y con mecanismos de seguimiento de acuerdos y valoración de resultados</a:t>
            </a: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latin typeface="Comic Sans MS" panose="030F0702030302020204" pitchFamily="66" charset="0"/>
            </a:endParaRPr>
          </a:p>
          <a:p>
            <a:pPr marL="342900" indent="-342900" algn="ctr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defRPr/>
            </a:pPr>
            <a:endParaRPr lang="es-PE" altLang="es-PE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8477250" y="0"/>
            <a:ext cx="647700" cy="42068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PE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05121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s-PE" altLang="es-PE" dirty="0" smtClean="0"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Adecuar </a:t>
            </a:r>
            <a:r>
              <a:rPr lang="es-PE" altLang="es-PE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el marco legal.  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s-PE" altLang="es-PE" sz="2200" dirty="0" smtClean="0"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 smtClean="0">
                <a:latin typeface="Comic Sans MS" panose="030F0702030302020204" pitchFamily="66" charset="0"/>
              </a:rPr>
              <a:t>Que </a:t>
            </a:r>
            <a:r>
              <a:rPr lang="es-PE" altLang="es-PE" sz="2200" dirty="0">
                <a:latin typeface="Comic Sans MS" panose="030F0702030302020204" pitchFamily="66" charset="0"/>
              </a:rPr>
              <a:t>las Entidades de nivel local, regional y nacional reconozcan el carácter vinculante del Plan de Gestión de Recursos Hídricos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s-PE" altLang="es-PE" sz="22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Que </a:t>
            </a:r>
            <a:r>
              <a:rPr lang="es-PE" altLang="es-PE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se entienda que el Plan de Gestión de los Recursos Hídricos es un documento “vivo</a:t>
            </a:r>
            <a:r>
              <a:rPr lang="es-PE" altLang="es-PE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”. 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s-PE" altLang="es-PE" sz="22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 </a:t>
            </a:r>
            <a:r>
              <a:rPr lang="es-PE" altLang="es-PE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partir de los resultados de los Grupos </a:t>
            </a:r>
            <a:r>
              <a:rPr lang="es-PE" altLang="es-PE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Técnicos de  trabajo  </a:t>
            </a:r>
            <a:r>
              <a:rPr lang="es-PE" altLang="es-PE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generar debates, pronunciamientos y planteamiento de soluciones en torno a los problemas relevantes en la gestión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s-PE" altLang="es-PE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es-PE" altLang="es-PE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Analizar la Composición de los Consejos de Recursos Hídricos de </a:t>
            </a:r>
            <a:r>
              <a:rPr lang="es-PE" altLang="es-PE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Cuenca</a:t>
            </a:r>
            <a:r>
              <a:rPr lang="es-PE" altLang="es-PE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PE" altLang="es-PE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y sus relación con el Reglamento Interno. </a:t>
            </a:r>
            <a:endParaRPr lang="es-PE" altLang="es-PE" sz="2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28019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19672" y="2708920"/>
            <a:ext cx="4752528" cy="1320800"/>
          </a:xfrm>
        </p:spPr>
        <p:txBody>
          <a:bodyPr>
            <a:normAutofit/>
          </a:bodyPr>
          <a:lstStyle/>
          <a:p>
            <a:pPr algn="ctr"/>
            <a:r>
              <a:rPr lang="es-ES" sz="44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Retos  </a:t>
            </a:r>
            <a:endParaRPr lang="en-US" sz="4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78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9164026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PE" sz="2000" dirty="0" smtClean="0">
                <a:solidFill>
                  <a:srgbClr val="C00000"/>
                </a:solidFill>
              </a:rPr>
              <a:t> </a:t>
            </a:r>
          </a:p>
          <a:p>
            <a:pPr>
              <a:buNone/>
            </a:pPr>
            <a:r>
              <a:rPr lang="es-PE" sz="2000" dirty="0" smtClean="0">
                <a:solidFill>
                  <a:srgbClr val="C00000"/>
                </a:solidFill>
              </a:rPr>
              <a:t>Los miembros del CRHC, asuman su responsabilidad</a:t>
            </a:r>
          </a:p>
          <a:p>
            <a:pPr>
              <a:buNone/>
            </a:pPr>
            <a:endParaRPr lang="es-PE" sz="1000" dirty="0" smtClean="0">
              <a:solidFill>
                <a:srgbClr val="C00000"/>
              </a:solidFill>
            </a:endParaRPr>
          </a:p>
          <a:p>
            <a:pPr indent="12700"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 smtClean="0"/>
              <a:t>	</a:t>
            </a:r>
            <a:r>
              <a:rPr lang="es-ES" b="1" dirty="0" smtClean="0"/>
              <a:t>Participación </a:t>
            </a:r>
            <a:r>
              <a:rPr lang="es-ES" b="1" dirty="0"/>
              <a:t>dedicada y activa; </a:t>
            </a:r>
            <a:endParaRPr lang="es-ES" b="1" dirty="0" smtClean="0"/>
          </a:p>
          <a:p>
            <a:pPr indent="12700">
              <a:buFont typeface="Wingdings" panose="05000000000000000000" pitchFamily="2" charset="2"/>
              <a:buChar char="v"/>
            </a:pPr>
            <a:r>
              <a:rPr lang="es-ES" b="1" dirty="0"/>
              <a:t> </a:t>
            </a:r>
            <a:r>
              <a:rPr lang="es-ES" b="1" dirty="0" smtClean="0"/>
              <a:t>	Traer </a:t>
            </a:r>
            <a:r>
              <a:rPr lang="es-ES" b="1" dirty="0"/>
              <a:t>al Consejo temas de alta relevancia; </a:t>
            </a:r>
            <a:endParaRPr lang="es-ES" b="1" dirty="0" smtClean="0"/>
          </a:p>
          <a:p>
            <a:pPr marL="896938" lvl="1" indent="-541338">
              <a:buFont typeface="Wingdings" panose="05000000000000000000" pitchFamily="2" charset="2"/>
              <a:buChar char="v"/>
            </a:pPr>
            <a:r>
              <a:rPr lang="es-ES" sz="1800" b="1" dirty="0" smtClean="0"/>
              <a:t>Contribuir </a:t>
            </a:r>
            <a:r>
              <a:rPr lang="es-ES" sz="1800" b="1" dirty="0"/>
              <a:t>al debate y logro de </a:t>
            </a:r>
            <a:r>
              <a:rPr lang="es-ES" sz="1800" b="1" dirty="0" smtClean="0"/>
              <a:t>pronunciamientos</a:t>
            </a:r>
          </a:p>
          <a:p>
            <a:pPr marL="896938" lvl="1" indent="-541338">
              <a:buFont typeface="Wingdings" panose="05000000000000000000" pitchFamily="2" charset="2"/>
              <a:buChar char="v"/>
            </a:pPr>
            <a:r>
              <a:rPr lang="es-ES" sz="1800" b="1" dirty="0" smtClean="0"/>
              <a:t>Llevar </a:t>
            </a:r>
            <a:r>
              <a:rPr lang="es-ES" sz="1800" b="1" dirty="0"/>
              <a:t>información a los representados sobre las actividades y productos logrados por el CRHC; </a:t>
            </a:r>
            <a:r>
              <a:rPr lang="es-ES" sz="1800" b="1" dirty="0" smtClean="0"/>
              <a:t>etc.</a:t>
            </a:r>
          </a:p>
          <a:p>
            <a:pPr marL="627063" indent="-271463">
              <a:buFont typeface="Wingdings" panose="05000000000000000000" pitchFamily="2" charset="2"/>
              <a:buChar char="v"/>
            </a:pPr>
            <a:endParaRPr lang="es-ES" sz="1000" dirty="0" smtClean="0"/>
          </a:p>
          <a:p>
            <a:pPr marL="627063" indent="-271463">
              <a:buFont typeface="Wingdings" panose="05000000000000000000" pitchFamily="2" charset="2"/>
              <a:buChar char="v"/>
            </a:pPr>
            <a:endParaRPr lang="es-ES" sz="1000" dirty="0" smtClean="0"/>
          </a:p>
          <a:p>
            <a:pPr marL="92075" indent="0">
              <a:buNone/>
            </a:pPr>
            <a:r>
              <a:rPr lang="es-PE" sz="2000" dirty="0" smtClean="0">
                <a:solidFill>
                  <a:srgbClr val="C00000"/>
                </a:solidFill>
              </a:rPr>
              <a:t>Consejo Recursos Hídricos de la Cuenca, proyecte sus funciones   esenciales .</a:t>
            </a:r>
          </a:p>
          <a:p>
            <a:pPr marL="92075" indent="0">
              <a:buNone/>
            </a:pPr>
            <a:endParaRPr lang="es-PE" sz="1000" dirty="0" smtClean="0">
              <a:solidFill>
                <a:srgbClr val="C00000"/>
              </a:solidFill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1800" b="1" dirty="0" smtClean="0"/>
              <a:t>Proyectar </a:t>
            </a:r>
            <a:r>
              <a:rPr lang="es-ES" sz="1800" b="1" dirty="0"/>
              <a:t>la visión prospectiva de la cuenca </a:t>
            </a:r>
            <a:r>
              <a:rPr lang="es-ES" sz="1800" b="1" dirty="0" smtClean="0"/>
              <a:t>l</a:t>
            </a:r>
            <a:r>
              <a:rPr lang="es-ES" sz="1800" b="1" dirty="0"/>
              <a:t>; </a:t>
            </a:r>
            <a:endParaRPr lang="es-ES" sz="1800" b="1" dirty="0" smtClean="0"/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1800" b="1" dirty="0" smtClean="0"/>
              <a:t>Fomentar </a:t>
            </a:r>
            <a:r>
              <a:rPr lang="es-ES" sz="1800" b="1" dirty="0"/>
              <a:t>las inversiones estratégicas que contribuyan a materializar el desarrollo de la </a:t>
            </a:r>
            <a:r>
              <a:rPr lang="es-ES" sz="1800" b="1" dirty="0" smtClean="0"/>
              <a:t>cuenca;  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1800" b="1" dirty="0" smtClean="0"/>
              <a:t>velar </a:t>
            </a:r>
            <a:r>
              <a:rPr lang="es-ES" sz="1800" b="1" dirty="0"/>
              <a:t>por el cumplimiento de las funciones y responsabilidades de las entidades </a:t>
            </a:r>
            <a:r>
              <a:rPr lang="es-ES" sz="1800" b="1" dirty="0" smtClean="0"/>
              <a:t>en </a:t>
            </a:r>
            <a:r>
              <a:rPr lang="es-ES" sz="1800" b="1" dirty="0"/>
              <a:t>el marco de la Ley y los acuerdos tomados en el seno del CRHC. </a:t>
            </a:r>
            <a:endParaRPr lang="es-ES" sz="1800" b="1" dirty="0" smtClean="0"/>
          </a:p>
          <a:p>
            <a:pPr>
              <a:buFont typeface="Wingdings" panose="05000000000000000000" pitchFamily="2" charset="2"/>
              <a:buChar char="v"/>
            </a:pPr>
            <a:endParaRPr lang="es-PE" dirty="0">
              <a:solidFill>
                <a:srgbClr val="C00000"/>
              </a:solidFill>
            </a:endParaRPr>
          </a:p>
          <a:p>
            <a:endParaRPr lang="es-PE" dirty="0" smtClean="0">
              <a:solidFill>
                <a:srgbClr val="C00000"/>
              </a:solidFill>
            </a:endParaRPr>
          </a:p>
          <a:p>
            <a:endParaRPr lang="es-PE" dirty="0">
              <a:solidFill>
                <a:srgbClr val="C00000"/>
              </a:solidFill>
            </a:endParaRPr>
          </a:p>
          <a:p>
            <a:pPr marL="355600" indent="0">
              <a:buNone/>
            </a:pPr>
            <a:endParaRPr lang="es-PE" dirty="0"/>
          </a:p>
          <a:p>
            <a:pPr>
              <a:buFont typeface="Wingdings" panose="05000000000000000000" pitchFamily="2" charset="2"/>
              <a:buChar char="v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54006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9512" y="188640"/>
            <a:ext cx="7776864" cy="655272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s-PE" sz="7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es-PE" sz="7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s-PE" sz="6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Secretaría Técnica cumpla estas funciones: </a:t>
            </a:r>
          </a:p>
          <a:p>
            <a:pPr>
              <a:buNone/>
            </a:pPr>
            <a:endParaRPr lang="es-PE" sz="62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742950" indent="-387350" defTabSz="360363">
              <a:buFont typeface="Wingdings" panose="05000000000000000000" pitchFamily="2" charset="2"/>
              <a:buChar char="v"/>
            </a:pPr>
            <a:r>
              <a:rPr lang="es-ES" sz="6200" dirty="0" smtClean="0">
                <a:latin typeface="Comic Sans MS" panose="030F0702030302020204" pitchFamily="66" charset="0"/>
              </a:rPr>
              <a:t>Presentar </a:t>
            </a:r>
            <a:r>
              <a:rPr lang="es-ES" sz="6200" dirty="0">
                <a:latin typeface="Comic Sans MS" panose="030F0702030302020204" pitchFamily="66" charset="0"/>
              </a:rPr>
              <a:t>al CRHC </a:t>
            </a:r>
            <a:r>
              <a:rPr lang="es-ES" sz="6200" dirty="0" smtClean="0">
                <a:latin typeface="Comic Sans MS" panose="030F0702030302020204" pitchFamily="66" charset="0"/>
              </a:rPr>
              <a:t>los </a:t>
            </a:r>
            <a:r>
              <a:rPr lang="es-ES" sz="6200" dirty="0">
                <a:latin typeface="Comic Sans MS" panose="030F0702030302020204" pitchFamily="66" charset="0"/>
              </a:rPr>
              <a:t>planteamientos de los consejeros, </a:t>
            </a:r>
            <a:r>
              <a:rPr lang="es-ES" sz="6200" dirty="0" smtClean="0">
                <a:latin typeface="Comic Sans MS" panose="030F0702030302020204" pitchFamily="66" charset="0"/>
              </a:rPr>
              <a:t>debidamente sustentado. 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endParaRPr lang="es-ES" sz="6200" dirty="0" smtClean="0"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6200" dirty="0" smtClean="0">
                <a:latin typeface="Comic Sans MS" panose="030F0702030302020204" pitchFamily="66" charset="0"/>
              </a:rPr>
              <a:t>Dar </a:t>
            </a:r>
            <a:r>
              <a:rPr lang="es-ES" sz="6200" dirty="0">
                <a:latin typeface="Comic Sans MS" panose="030F0702030302020204" pitchFamily="66" charset="0"/>
              </a:rPr>
              <a:t>seguimiento a  los acuerdos del </a:t>
            </a:r>
            <a:r>
              <a:rPr lang="es-ES" sz="6200" dirty="0" smtClean="0">
                <a:latin typeface="Comic Sans MS" panose="030F0702030302020204" pitchFamily="66" charset="0"/>
              </a:rPr>
              <a:t>CRHC. 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endParaRPr lang="es-ES" sz="6200" dirty="0" smtClean="0"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6200" dirty="0" smtClean="0">
                <a:latin typeface="Comic Sans MS" panose="030F0702030302020204" pitchFamily="66" charset="0"/>
              </a:rPr>
              <a:t>Informar al CRHC sobre </a:t>
            </a:r>
            <a:r>
              <a:rPr lang="es-ES" sz="6200" dirty="0">
                <a:latin typeface="Comic Sans MS" panose="030F0702030302020204" pitchFamily="66" charset="0"/>
              </a:rPr>
              <a:t>eventos en la cuenca, </a:t>
            </a:r>
            <a:r>
              <a:rPr lang="es-ES" sz="6200" dirty="0" smtClean="0">
                <a:latin typeface="Comic Sans MS" panose="030F0702030302020204" pitchFamily="66" charset="0"/>
              </a:rPr>
              <a:t>relacionados a la GIRH. 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endParaRPr lang="es-ES" sz="6200" dirty="0" smtClean="0"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6200" dirty="0" smtClean="0">
                <a:latin typeface="Comic Sans MS" panose="030F0702030302020204" pitchFamily="66" charset="0"/>
              </a:rPr>
              <a:t>Orientar </a:t>
            </a:r>
            <a:r>
              <a:rPr lang="es-ES" sz="6200" dirty="0">
                <a:latin typeface="Comic Sans MS" panose="030F0702030302020204" pitchFamily="66" charset="0"/>
              </a:rPr>
              <a:t>y apoyar a los Grupos </a:t>
            </a:r>
            <a:r>
              <a:rPr lang="es-ES" sz="6200" dirty="0" smtClean="0">
                <a:latin typeface="Comic Sans MS" panose="030F0702030302020204" pitchFamily="66" charset="0"/>
              </a:rPr>
              <a:t>Técnicos, 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endParaRPr lang="es-ES" sz="6200" dirty="0" smtClean="0"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6200" dirty="0" smtClean="0">
                <a:latin typeface="Comic Sans MS" panose="030F0702030302020204" pitchFamily="66" charset="0"/>
              </a:rPr>
              <a:t>Dar seguimiento </a:t>
            </a:r>
            <a:r>
              <a:rPr lang="es-ES" sz="6200" dirty="0">
                <a:latin typeface="Comic Sans MS" panose="030F0702030302020204" pitchFamily="66" charset="0"/>
              </a:rPr>
              <a:t>a la implementación del </a:t>
            </a:r>
            <a:r>
              <a:rPr lang="es-ES" sz="6200" dirty="0" smtClean="0">
                <a:latin typeface="Comic Sans MS" panose="030F0702030302020204" pitchFamily="66" charset="0"/>
              </a:rPr>
              <a:t>Plan de Gestión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endParaRPr lang="es-ES" sz="6200" dirty="0" smtClean="0"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6200" dirty="0" smtClean="0">
                <a:latin typeface="Comic Sans MS" panose="030F0702030302020204" pitchFamily="66" charset="0"/>
              </a:rPr>
              <a:t>Gestionar </a:t>
            </a:r>
            <a:r>
              <a:rPr lang="es-ES" sz="6200" dirty="0">
                <a:latin typeface="Comic Sans MS" panose="030F0702030302020204" pitchFamily="66" charset="0"/>
              </a:rPr>
              <a:t>recursos </a:t>
            </a:r>
            <a:r>
              <a:rPr lang="es-ES" sz="6200" dirty="0" smtClean="0">
                <a:latin typeface="Comic Sans MS" panose="030F0702030302020204" pitchFamily="66" charset="0"/>
              </a:rPr>
              <a:t>a </a:t>
            </a:r>
            <a:r>
              <a:rPr lang="es-ES" sz="6200" dirty="0">
                <a:latin typeface="Comic Sans MS" panose="030F0702030302020204" pitchFamily="66" charset="0"/>
              </a:rPr>
              <a:t>las entidades con responsabilidad en la elaboración y manejo de </a:t>
            </a:r>
            <a:r>
              <a:rPr lang="es-ES" sz="6200" dirty="0" smtClean="0">
                <a:latin typeface="Comic Sans MS" panose="030F0702030302020204" pitchFamily="66" charset="0"/>
              </a:rPr>
              <a:t>proyectos</a:t>
            </a:r>
            <a:endParaRPr lang="es-PE" sz="6200" dirty="0">
              <a:latin typeface="Comic Sans MS" panose="030F0702030302020204" pitchFamily="66" charset="0"/>
            </a:endParaRPr>
          </a:p>
          <a:p>
            <a:pPr marL="355600" lvl="1" indent="0">
              <a:buNone/>
            </a:pPr>
            <a:r>
              <a:rPr lang="es-ES" sz="45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s-PE" dirty="0">
              <a:solidFill>
                <a:srgbClr val="C00000"/>
              </a:solidFill>
            </a:endParaRPr>
          </a:p>
          <a:p>
            <a:endParaRPr lang="es-PE" dirty="0" smtClean="0">
              <a:solidFill>
                <a:srgbClr val="C00000"/>
              </a:solidFill>
            </a:endParaRPr>
          </a:p>
          <a:p>
            <a:endParaRPr lang="es-PE" dirty="0">
              <a:solidFill>
                <a:srgbClr val="C00000"/>
              </a:solidFill>
            </a:endParaRPr>
          </a:p>
          <a:p>
            <a:pPr marL="355600" indent="0">
              <a:buNone/>
            </a:pPr>
            <a:endParaRPr lang="es-PE" dirty="0"/>
          </a:p>
          <a:p>
            <a:pPr>
              <a:buFont typeface="Wingdings" panose="05000000000000000000" pitchFamily="2" charset="2"/>
              <a:buChar char="v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65762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026" y="-30635"/>
            <a:ext cx="9123974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s-PE" sz="22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es-PE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Capacidad de Secretaría Técnica permita: </a:t>
            </a:r>
          </a:p>
          <a:p>
            <a:pPr>
              <a:buNone/>
            </a:pPr>
            <a:endParaRPr lang="es-PE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2400" dirty="0" smtClean="0">
                <a:latin typeface="Comic Sans MS" panose="030F0702030302020204" pitchFamily="66" charset="0"/>
              </a:rPr>
              <a:t>En </a:t>
            </a:r>
            <a:r>
              <a:rPr lang="es-ES" sz="2400" dirty="0">
                <a:latin typeface="Comic Sans MS" panose="030F0702030302020204" pitchFamily="66" charset="0"/>
              </a:rPr>
              <a:t>lo </a:t>
            </a:r>
            <a:r>
              <a:rPr lang="es-ES" sz="2400" dirty="0" smtClean="0">
                <a:latin typeface="Comic Sans MS" panose="030F0702030302020204" pitchFamily="66" charset="0"/>
              </a:rPr>
              <a:t>analítico: hacer </a:t>
            </a:r>
            <a:r>
              <a:rPr lang="es-ES" sz="2400" dirty="0">
                <a:latin typeface="Comic Sans MS" panose="030F0702030302020204" pitchFamily="66" charset="0"/>
              </a:rPr>
              <a:t>prospección y monitorear el avance en el Plan de </a:t>
            </a:r>
            <a:r>
              <a:rPr lang="es-ES" sz="2400" dirty="0" smtClean="0">
                <a:latin typeface="Comic Sans MS" panose="030F0702030302020204" pitchFamily="66" charset="0"/>
              </a:rPr>
              <a:t>Gestión; 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endParaRPr lang="es-ES" sz="2400" dirty="0" smtClean="0"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2400" dirty="0" smtClean="0">
                <a:latin typeface="Comic Sans MS" panose="030F0702030302020204" pitchFamily="66" charset="0"/>
              </a:rPr>
              <a:t>En </a:t>
            </a:r>
            <a:r>
              <a:rPr lang="es-ES" sz="2400" dirty="0">
                <a:latin typeface="Comic Sans MS" panose="030F0702030302020204" pitchFamily="66" charset="0"/>
              </a:rPr>
              <a:t>lo </a:t>
            </a:r>
            <a:r>
              <a:rPr lang="es-ES" sz="2400" dirty="0" smtClean="0">
                <a:latin typeface="Comic Sans MS" panose="030F0702030302020204" pitchFamily="66" charset="0"/>
              </a:rPr>
              <a:t>técnico/económico/financiero: apoyar </a:t>
            </a:r>
            <a:r>
              <a:rPr lang="es-ES" sz="2400" dirty="0">
                <a:latin typeface="Comic Sans MS" panose="030F0702030302020204" pitchFamily="66" charset="0"/>
              </a:rPr>
              <a:t>a </a:t>
            </a:r>
            <a:r>
              <a:rPr lang="es-ES" sz="2400" dirty="0" smtClean="0">
                <a:latin typeface="Comic Sans MS" panose="030F0702030302020204" pitchFamily="66" charset="0"/>
              </a:rPr>
              <a:t>los actores en </a:t>
            </a:r>
            <a:r>
              <a:rPr lang="es-ES" sz="2400" dirty="0">
                <a:latin typeface="Comic Sans MS" panose="030F0702030302020204" pitchFamily="66" charset="0"/>
              </a:rPr>
              <a:t>la elaboración y gestión de buenos proyectos para nutrir el </a:t>
            </a:r>
            <a:r>
              <a:rPr lang="es-ES" sz="2400" dirty="0" smtClean="0">
                <a:latin typeface="Comic Sans MS" panose="030F0702030302020204" pitchFamily="66" charset="0"/>
              </a:rPr>
              <a:t>Plan de Gestión ; y</a:t>
            </a:r>
          </a:p>
          <a:p>
            <a:pPr lvl="1" indent="-387350">
              <a:buFont typeface="Wingdings" panose="05000000000000000000" pitchFamily="2" charset="2"/>
              <a:buChar char="v"/>
            </a:pPr>
            <a:endParaRPr lang="es-ES" sz="2400" dirty="0" smtClean="0">
              <a:latin typeface="Comic Sans MS" panose="030F0702030302020204" pitchFamily="66" charset="0"/>
            </a:endParaRPr>
          </a:p>
          <a:p>
            <a:pPr lvl="1" indent="-387350">
              <a:buFont typeface="Wingdings" panose="05000000000000000000" pitchFamily="2" charset="2"/>
              <a:buChar char="v"/>
            </a:pPr>
            <a:r>
              <a:rPr lang="es-ES" sz="2400" dirty="0" smtClean="0">
                <a:latin typeface="Comic Sans MS" panose="030F0702030302020204" pitchFamily="66" charset="0"/>
              </a:rPr>
              <a:t>En </a:t>
            </a:r>
            <a:r>
              <a:rPr lang="es-ES" sz="2400" dirty="0">
                <a:latin typeface="Comic Sans MS" panose="030F0702030302020204" pitchFamily="66" charset="0"/>
              </a:rPr>
              <a:t>lo </a:t>
            </a:r>
            <a:r>
              <a:rPr lang="es-ES" sz="2400" dirty="0" smtClean="0">
                <a:latin typeface="Comic Sans MS" panose="030F0702030302020204" pitchFamily="66" charset="0"/>
              </a:rPr>
              <a:t>organizativo: Orientar </a:t>
            </a:r>
            <a:r>
              <a:rPr lang="es-ES" sz="2400" dirty="0">
                <a:latin typeface="Comic Sans MS" panose="030F0702030302020204" pitchFamily="66" charset="0"/>
              </a:rPr>
              <a:t>y apoyar  el funcionamiento de los Grupos Técnicos (Grupos de Trabajo).</a:t>
            </a:r>
            <a:endParaRPr lang="es-PE" sz="2400" dirty="0">
              <a:latin typeface="Comic Sans MS" panose="030F0702030302020204" pitchFamily="66" charset="0"/>
            </a:endParaRPr>
          </a:p>
          <a:p>
            <a:pPr marL="355600" lvl="1" indent="0">
              <a:buNone/>
            </a:pPr>
            <a:r>
              <a:rPr lang="es-ES" sz="2400" dirty="0" smtClean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s-PE" dirty="0">
              <a:solidFill>
                <a:srgbClr val="C00000"/>
              </a:solidFill>
            </a:endParaRPr>
          </a:p>
          <a:p>
            <a:endParaRPr lang="es-PE" dirty="0" smtClean="0">
              <a:solidFill>
                <a:srgbClr val="C00000"/>
              </a:solidFill>
            </a:endParaRPr>
          </a:p>
          <a:p>
            <a:endParaRPr lang="es-PE" dirty="0">
              <a:solidFill>
                <a:srgbClr val="C00000"/>
              </a:solidFill>
            </a:endParaRPr>
          </a:p>
          <a:p>
            <a:pPr marL="355600" indent="0">
              <a:buNone/>
            </a:pPr>
            <a:endParaRPr lang="es-PE" dirty="0"/>
          </a:p>
          <a:p>
            <a:pPr>
              <a:buFont typeface="Wingdings" panose="05000000000000000000" pitchFamily="2" charset="2"/>
              <a:buChar char="v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1657623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223963"/>
            <a:ext cx="9144000" cy="3700462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2" name="1 CuadroTexto"/>
          <p:cNvSpPr txBox="1">
            <a:spLocks noChangeArrowheads="1"/>
          </p:cNvSpPr>
          <p:nvPr/>
        </p:nvSpPr>
        <p:spPr bwMode="auto">
          <a:xfrm>
            <a:off x="-28239" y="-3615"/>
            <a:ext cx="9122569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32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Times New Roman" pitchFamily="18" charset="0"/>
              </a:rPr>
              <a:t>CONSEJOS DE RECURSOS HIDRICOS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32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Comic Sans MS" panose="030F0702030302020204" pitchFamily="66" charset="0"/>
                <a:cs typeface="Times New Roman" pitchFamily="18" charset="0"/>
              </a:rPr>
              <a:t>DE CUENCA </a:t>
            </a:r>
          </a:p>
        </p:txBody>
      </p:sp>
      <p:pic>
        <p:nvPicPr>
          <p:cNvPr id="20484" name="1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940300"/>
            <a:ext cx="2484437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0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0300"/>
            <a:ext cx="2627313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CuadroTexto 2"/>
          <p:cNvSpPr txBox="1">
            <a:spLocks noChangeArrowheads="1"/>
          </p:cNvSpPr>
          <p:nvPr/>
        </p:nvSpPr>
        <p:spPr bwMode="auto">
          <a:xfrm>
            <a:off x="107950" y="1341438"/>
            <a:ext cx="8986838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PE" altLang="es-PE" b="1">
                <a:solidFill>
                  <a:schemeClr val="tx1"/>
                </a:solidFill>
              </a:rPr>
              <a:t>ORGANOS DE LA  ANA </a:t>
            </a:r>
          </a:p>
          <a:p>
            <a:endParaRPr lang="es-PE" altLang="es-PE"/>
          </a:p>
          <a:p>
            <a:r>
              <a:rPr lang="es-PE" altLang="es-PE" b="1"/>
              <a:t>FINALIDAD</a:t>
            </a:r>
            <a:r>
              <a:rPr lang="es-PE" altLang="es-PE"/>
              <a:t> : LOGRAR LA PARTICIPACION ACTIVA Y PERMANENTE DE LAS ENTIDADES PUBLICAS, ENTIDADES PRIVADAS, ORGANIZACIONES DE USUARIOS Y DEMAS INTEGRANTES DEL SNGRH, QUE INTERVIENEN EN LA CUENCA  </a:t>
            </a:r>
          </a:p>
          <a:p>
            <a:endParaRPr lang="es-PE" altLang="es-PE"/>
          </a:p>
          <a:p>
            <a:endParaRPr lang="es-PE" altLang="es-PE"/>
          </a:p>
          <a:p>
            <a:r>
              <a:rPr lang="es-PE" altLang="es-PE" b="1"/>
              <a:t>OBJETO</a:t>
            </a:r>
            <a:r>
              <a:rPr lang="es-PE" altLang="es-PE"/>
              <a:t>: PARTICIPAR EN LA PLANIFICACION, CONCERTACION Y COORDINACION DEL APROVECHAMIENTO SOSTENIBLE DEL RECURSO HIDRICO EN LA CUENCA A TRAVÉS DEL PLAN DE GESTION. </a:t>
            </a:r>
          </a:p>
        </p:txBody>
      </p:sp>
      <p:pic>
        <p:nvPicPr>
          <p:cNvPr id="2048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940300"/>
            <a:ext cx="403225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8023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es-PE" sz="1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es-PE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Capacidad del CRHC permita:  </a:t>
            </a:r>
          </a:p>
          <a:p>
            <a:pPr>
              <a:buNone/>
            </a:pPr>
            <a:endParaRPr lang="es-ES" sz="24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2400" dirty="0" smtClean="0">
                <a:latin typeface="Comic Sans MS" panose="030F0702030302020204" pitchFamily="66" charset="0"/>
              </a:rPr>
              <a:t>Demostrar </a:t>
            </a:r>
            <a:r>
              <a:rPr lang="es-ES" sz="2400" dirty="0">
                <a:latin typeface="Comic Sans MS" panose="030F0702030302020204" pitchFamily="66" charset="0"/>
              </a:rPr>
              <a:t>su efectividad en pro de los objetivos y funciones que tiene. </a:t>
            </a:r>
            <a:endParaRPr lang="es-ES" sz="24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es-ES" sz="24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2400" dirty="0" smtClean="0">
                <a:latin typeface="Comic Sans MS" panose="030F0702030302020204" pitchFamily="66" charset="0"/>
              </a:rPr>
              <a:t>Orientar </a:t>
            </a:r>
            <a:r>
              <a:rPr lang="es-ES" sz="2400" dirty="0">
                <a:latin typeface="Comic Sans MS" panose="030F0702030302020204" pitchFamily="66" charset="0"/>
              </a:rPr>
              <a:t>y exigir a la Secretaría Técnica. </a:t>
            </a:r>
            <a:endParaRPr lang="es-ES" sz="24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es-ES" sz="24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2400" dirty="0" smtClean="0">
                <a:latin typeface="Comic Sans MS" panose="030F0702030302020204" pitchFamily="66" charset="0"/>
              </a:rPr>
              <a:t>El Consejo funcione como </a:t>
            </a:r>
            <a:r>
              <a:rPr lang="es-ES" sz="2400" dirty="0">
                <a:latin typeface="Comic Sans MS" panose="030F0702030302020204" pitchFamily="66" charset="0"/>
              </a:rPr>
              <a:t>una Unidad y no como algo disperso. </a:t>
            </a:r>
            <a:endParaRPr lang="es-ES" sz="24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es-ES" sz="2400" dirty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2400" dirty="0" smtClean="0">
                <a:latin typeface="Comic Sans MS" panose="030F0702030302020204" pitchFamily="66" charset="0"/>
              </a:rPr>
              <a:t>Los </a:t>
            </a:r>
            <a:r>
              <a:rPr lang="es-ES" sz="2400" dirty="0">
                <a:latin typeface="Comic Sans MS" panose="030F0702030302020204" pitchFamily="66" charset="0"/>
              </a:rPr>
              <a:t>objetivos comunes deben prevalecer sobre los individuales.</a:t>
            </a:r>
            <a:endParaRPr lang="es-PE" sz="24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s-PE" dirty="0">
              <a:solidFill>
                <a:srgbClr val="C00000"/>
              </a:solidFill>
            </a:endParaRPr>
          </a:p>
          <a:p>
            <a:endParaRPr lang="es-PE" dirty="0" smtClean="0">
              <a:solidFill>
                <a:srgbClr val="C00000"/>
              </a:solidFill>
            </a:endParaRPr>
          </a:p>
          <a:p>
            <a:endParaRPr lang="es-PE" dirty="0">
              <a:solidFill>
                <a:srgbClr val="C00000"/>
              </a:solidFill>
            </a:endParaRPr>
          </a:p>
          <a:p>
            <a:pPr marL="355600" indent="0">
              <a:buNone/>
            </a:pPr>
            <a:endParaRPr lang="es-PE" dirty="0"/>
          </a:p>
          <a:p>
            <a:pPr>
              <a:buFont typeface="Wingdings" panose="05000000000000000000" pitchFamily="2" charset="2"/>
              <a:buChar char="v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66244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PE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Financiamiento de los Planes de Gestión </a:t>
            </a:r>
          </a:p>
          <a:p>
            <a:pPr>
              <a:buNone/>
            </a:pPr>
            <a:endParaRPr lang="es-PE" sz="10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2300" dirty="0" smtClean="0">
                <a:latin typeface="Comic Sans MS" panose="030F0702030302020204" pitchFamily="66" charset="0"/>
              </a:rPr>
              <a:t>Los Planes de Gestión sean considerados por todos los usuarios como el </a:t>
            </a:r>
            <a:r>
              <a:rPr lang="es-ES" sz="2300" dirty="0">
                <a:latin typeface="Comic Sans MS" panose="030F0702030302020204" pitchFamily="66" charset="0"/>
              </a:rPr>
              <a:t>instrumento </a:t>
            </a:r>
            <a:r>
              <a:rPr lang="es-ES" sz="2300" dirty="0" smtClean="0">
                <a:latin typeface="Comic Sans MS" panose="030F0702030302020204" pitchFamily="66" charset="0"/>
              </a:rPr>
              <a:t>orientador </a:t>
            </a:r>
            <a:r>
              <a:rPr lang="es-ES" sz="2300" dirty="0">
                <a:latin typeface="Comic Sans MS" panose="030F0702030302020204" pitchFamily="66" charset="0"/>
              </a:rPr>
              <a:t>la gestión de los recursos hídricos de la cuenca. </a:t>
            </a:r>
            <a:endParaRPr lang="es-ES" sz="2300" dirty="0" smtClean="0">
              <a:latin typeface="Comic Sans MS" panose="030F0702030302020204" pitchFamily="66" charset="0"/>
            </a:endParaRPr>
          </a:p>
          <a:p>
            <a:pPr algn="just">
              <a:buFont typeface="Wingdings" pitchFamily="2" charset="2"/>
              <a:buChar char="q"/>
            </a:pPr>
            <a:endParaRPr lang="es-ES" sz="1000" dirty="0" smtClean="0">
              <a:latin typeface="Comic Sans MS" panose="030F0702030302020204" pitchFamily="66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s-ES" sz="2300" dirty="0" smtClean="0">
                <a:latin typeface="Comic Sans MS" panose="030F0702030302020204" pitchFamily="66" charset="0"/>
              </a:rPr>
              <a:t>Los Planes de Gestión orienten las inversiones que se deben realizar en la cuenca, respecto a la Gestión de los Recursos Hídricos </a:t>
            </a:r>
            <a:endParaRPr lang="es-ES" sz="11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endParaRPr lang="es-ES" sz="2300" dirty="0" smtClean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2300" dirty="0" smtClean="0">
                <a:latin typeface="Comic Sans MS" panose="030F0702030302020204" pitchFamily="66" charset="0"/>
              </a:rPr>
              <a:t>Conocimiento </a:t>
            </a:r>
            <a:r>
              <a:rPr lang="es-ES" sz="2300" dirty="0">
                <a:latin typeface="Comic Sans MS" panose="030F0702030302020204" pitchFamily="66" charset="0"/>
              </a:rPr>
              <a:t>sobre los medios para aprovechar mejor los recursos </a:t>
            </a:r>
            <a:r>
              <a:rPr lang="es-ES" sz="2300" dirty="0" smtClean="0">
                <a:latin typeface="Comic Sans MS" panose="030F0702030302020204" pitchFamily="66" charset="0"/>
              </a:rPr>
              <a:t>disponibles, </a:t>
            </a:r>
          </a:p>
          <a:p>
            <a:pPr>
              <a:buFont typeface="Wingdings" pitchFamily="2" charset="2"/>
              <a:buChar char="q"/>
            </a:pPr>
            <a:endParaRPr lang="es-ES" sz="2300" dirty="0">
              <a:latin typeface="Comic Sans MS" panose="030F0702030302020204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s-ES" sz="2300" dirty="0" smtClean="0">
                <a:latin typeface="Comic Sans MS" panose="030F0702030302020204" pitchFamily="66" charset="0"/>
              </a:rPr>
              <a:t>Atención </a:t>
            </a:r>
            <a:r>
              <a:rPr lang="es-ES" sz="2300" dirty="0">
                <a:latin typeface="Comic Sans MS" panose="030F0702030302020204" pitchFamily="66" charset="0"/>
              </a:rPr>
              <a:t>especial debe tener el trabajo con los Gobiernos Locales para aprovechar mejor los recursos del </a:t>
            </a:r>
            <a:r>
              <a:rPr lang="es-ES" sz="2300" dirty="0" smtClean="0">
                <a:latin typeface="Comic Sans MS" panose="030F0702030302020204" pitchFamily="66" charset="0"/>
              </a:rPr>
              <a:t>Canon. </a:t>
            </a:r>
            <a:endParaRPr lang="es-PE" sz="23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s-PE" dirty="0">
              <a:solidFill>
                <a:srgbClr val="C00000"/>
              </a:solidFill>
            </a:endParaRPr>
          </a:p>
          <a:p>
            <a:endParaRPr lang="es-PE" dirty="0" smtClean="0">
              <a:solidFill>
                <a:srgbClr val="C00000"/>
              </a:solidFill>
            </a:endParaRPr>
          </a:p>
          <a:p>
            <a:endParaRPr lang="es-PE" dirty="0">
              <a:solidFill>
                <a:srgbClr val="C00000"/>
              </a:solidFill>
            </a:endParaRPr>
          </a:p>
          <a:p>
            <a:pPr marL="355600" indent="0">
              <a:buNone/>
            </a:pPr>
            <a:endParaRPr lang="es-PE" dirty="0"/>
          </a:p>
          <a:p>
            <a:pPr>
              <a:buFont typeface="Wingdings" panose="05000000000000000000" pitchFamily="2" charset="2"/>
              <a:buChar char="v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662444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23" name="1 Grupo"/>
          <p:cNvGrpSpPr>
            <a:grpSpLocks/>
          </p:cNvGrpSpPr>
          <p:nvPr/>
        </p:nvGrpSpPr>
        <p:grpSpPr bwMode="auto">
          <a:xfrm>
            <a:off x="1211263" y="1398588"/>
            <a:ext cx="6499225" cy="4602162"/>
            <a:chOff x="628678" y="1421541"/>
            <a:chExt cx="7217891" cy="5438997"/>
          </a:xfrm>
        </p:grpSpPr>
        <p:pic>
          <p:nvPicPr>
            <p:cNvPr id="10" name="Imagen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7539" y="1421541"/>
              <a:ext cx="2413686" cy="1810265"/>
            </a:xfrm>
            <a:prstGeom prst="diamond">
              <a:avLst/>
            </a:prstGeom>
            <a:effectLst>
              <a:outerShdw blurRad="50800" dist="50800" dir="10800000" algn="ctr" rotWithShape="0">
                <a:srgbClr val="000000">
                  <a:alpha val="43137"/>
                </a:srgbClr>
              </a:outerShdw>
            </a:effectLst>
          </p:spPr>
        </p:pic>
        <p:pic>
          <p:nvPicPr>
            <p:cNvPr id="12" name="Imagen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2227" y="2326673"/>
              <a:ext cx="2413687" cy="1810265"/>
            </a:xfrm>
            <a:prstGeom prst="diamond">
              <a:avLst/>
            </a:prstGeom>
          </p:spPr>
        </p:pic>
        <p:pic>
          <p:nvPicPr>
            <p:cNvPr id="13" name="Imagen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2044" y="3231805"/>
              <a:ext cx="2413688" cy="1810266"/>
            </a:xfrm>
            <a:prstGeom prst="diamond">
              <a:avLst/>
            </a:prstGeom>
          </p:spPr>
        </p:pic>
        <p:pic>
          <p:nvPicPr>
            <p:cNvPr id="14" name="Imagen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9960" y="4130273"/>
              <a:ext cx="2413686" cy="1810264"/>
            </a:xfrm>
            <a:prstGeom prst="diamond">
              <a:avLst/>
            </a:prstGeom>
          </p:spPr>
        </p:pic>
        <p:pic>
          <p:nvPicPr>
            <p:cNvPr id="15" name="Imagen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9139" y="2334015"/>
              <a:ext cx="2413187" cy="1810264"/>
            </a:xfrm>
            <a:prstGeom prst="diamond">
              <a:avLst/>
            </a:prstGeom>
          </p:spPr>
        </p:pic>
        <p:pic>
          <p:nvPicPr>
            <p:cNvPr id="16" name="Imagen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7875" y="5050274"/>
              <a:ext cx="2413685" cy="1810264"/>
            </a:xfrm>
            <a:prstGeom prst="diamond">
              <a:avLst/>
            </a:prstGeom>
          </p:spPr>
        </p:pic>
        <p:pic>
          <p:nvPicPr>
            <p:cNvPr id="17" name="Imagen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6287" y="4151807"/>
              <a:ext cx="2413187" cy="1809891"/>
            </a:xfrm>
            <a:prstGeom prst="diamond">
              <a:avLst/>
            </a:prstGeom>
          </p:spPr>
        </p:pic>
        <p:pic>
          <p:nvPicPr>
            <p:cNvPr id="18" name="Imagen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2670" y="3239147"/>
              <a:ext cx="2403899" cy="1802924"/>
            </a:xfrm>
            <a:prstGeom prst="diamond">
              <a:avLst/>
            </a:prstGeom>
          </p:spPr>
        </p:pic>
        <p:pic>
          <p:nvPicPr>
            <p:cNvPr id="19" name="Imagen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678" y="3231805"/>
              <a:ext cx="2404800" cy="1803600"/>
            </a:xfrm>
            <a:prstGeom prst="diamond">
              <a:avLst/>
            </a:prstGeom>
          </p:spPr>
        </p:pic>
      </p:grpSp>
      <p:sp>
        <p:nvSpPr>
          <p:cNvPr id="6" name="5 Rectángulo"/>
          <p:cNvSpPr/>
          <p:nvPr/>
        </p:nvSpPr>
        <p:spPr>
          <a:xfrm>
            <a:off x="1688306" y="3387284"/>
            <a:ext cx="57150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360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haroni" pitchFamily="2" charset="-79"/>
                <a:ea typeface="Arial Unicode MS" pitchFamily="34" charset="-128"/>
                <a:cs typeface="Aharoni" pitchFamily="2" charset="-79"/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8150508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26065" y="262528"/>
            <a:ext cx="5906305" cy="121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PROPUESTA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altLang="es-PE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Tratamiento Integral para la Reducción de la Vulnerabilidad Frente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Inundaciones y Escasez Hídrica en la Cuenca Chira Piura</a:t>
            </a:r>
            <a:endParaRPr kumimoji="0" lang="es-PE" altLang="es-PE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altLang="es-P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Imagen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204" y="1268760"/>
            <a:ext cx="4800600" cy="497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7504" y="623922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altLang="es-P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Consejo de Recursos Hídricos de Cuenca Chira Piura</a:t>
            </a:r>
            <a:endParaRPr kumimoji="0" lang="es-PE" altLang="es-P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0106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4"/>
          <p:cNvSpPr>
            <a:spLocks noChangeArrowheads="1"/>
          </p:cNvSpPr>
          <p:nvPr/>
        </p:nvSpPr>
        <p:spPr bwMode="auto">
          <a:xfrm>
            <a:off x="428625" y="1338263"/>
            <a:ext cx="7358063" cy="5305425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19050">
            <a:solidFill>
              <a:srgbClr val="00CC00"/>
            </a:solidFill>
            <a:round/>
            <a:headEnd/>
            <a:tailEnd/>
          </a:ln>
        </p:spPr>
        <p:txBody>
          <a:bodyPr wrap="none" anchor="ctr"/>
          <a:lstStyle>
            <a:lvl1pPr marL="361950" indent="-3619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endParaRPr lang="es-ES" altLang="es-PE" sz="2000" b="1">
              <a:solidFill>
                <a:srgbClr val="3333FF"/>
              </a:solidFill>
              <a:latin typeface="Franklin Gothic Medium" panose="020B06030201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endParaRPr lang="es-ES" altLang="es-PE" sz="2000" b="1">
              <a:solidFill>
                <a:srgbClr val="3333FF"/>
              </a:solidFill>
              <a:latin typeface="Franklin Gothic Medium" panose="020B06030201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r>
              <a:rPr lang="es-ES" altLang="es-PE" sz="2000" b="1">
                <a:solidFill>
                  <a:srgbClr val="3333FF"/>
                </a:solidFill>
                <a:latin typeface="Franklin Gothic Medium" panose="020B0603020102020204" pitchFamily="34" charset="0"/>
              </a:rPr>
              <a:t>La ANA.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r>
              <a:rPr lang="es-ES" altLang="es-PE" sz="2000" b="1">
                <a:solidFill>
                  <a:srgbClr val="008000"/>
                </a:solidFill>
                <a:latin typeface="Franklin Gothic Medium" panose="020B0603020102020204" pitchFamily="34" charset="0"/>
              </a:rPr>
              <a:t>De cada GR.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r>
              <a:rPr lang="es-ES" altLang="es-PE" sz="2000" b="1">
                <a:solidFill>
                  <a:srgbClr val="3333FF"/>
                </a:solidFill>
                <a:latin typeface="Franklin Gothic Medium" panose="020B0603020102020204" pitchFamily="34" charset="0"/>
              </a:rPr>
              <a:t>Los GL por cada  GR.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AutoNum type="alphaLcPeriod"/>
            </a:pPr>
            <a:r>
              <a:rPr lang="es-ES" altLang="es-PE" sz="2000" b="1">
                <a:solidFill>
                  <a:srgbClr val="008000"/>
                </a:solidFill>
                <a:latin typeface="Franklin Gothic Medium" panose="020B0603020102020204" pitchFamily="34" charset="0"/>
              </a:rPr>
              <a:t>Las OUA con fines agrarios por cada  GR.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>
                <a:solidFill>
                  <a:srgbClr val="0000FF"/>
                </a:solidFill>
                <a:latin typeface="Franklin Gothic Medium" panose="020B0603020102020204" pitchFamily="34" charset="0"/>
              </a:rPr>
              <a:t>E</a:t>
            </a:r>
            <a:r>
              <a:rPr lang="es-ES" altLang="es-PE" sz="2000" b="1">
                <a:solidFill>
                  <a:schemeClr val="tx1"/>
                </a:solidFill>
                <a:latin typeface="Franklin Gothic Medium" panose="020B0603020102020204" pitchFamily="34" charset="0"/>
              </a:rPr>
              <a:t>	</a:t>
            </a:r>
            <a:r>
              <a:rPr lang="es-ES" altLang="es-PE" sz="2000" b="1">
                <a:solidFill>
                  <a:srgbClr val="3333FF"/>
                </a:solidFill>
                <a:latin typeface="Franklin Gothic Medium" panose="020B0603020102020204" pitchFamily="34" charset="0"/>
              </a:rPr>
              <a:t>Las OUA con fines no agrarios por cada  GR.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>
                <a:solidFill>
                  <a:srgbClr val="0000FF"/>
                </a:solidFill>
                <a:latin typeface="Franklin Gothic Medium" panose="020B0603020102020204" pitchFamily="34" charset="0"/>
              </a:rPr>
              <a:t>F	L</a:t>
            </a:r>
            <a:r>
              <a:rPr lang="es-ES" altLang="es-PE" sz="2000" b="1">
                <a:solidFill>
                  <a:srgbClr val="008000"/>
                </a:solidFill>
                <a:latin typeface="Franklin Gothic Medium" panose="020B0603020102020204" pitchFamily="34" charset="0"/>
              </a:rPr>
              <a:t>os colegios profesionales por cada  GR.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>
                <a:solidFill>
                  <a:srgbClr val="0000FF"/>
                </a:solidFill>
                <a:latin typeface="Franklin Gothic Medium" panose="020B0603020102020204" pitchFamily="34" charset="0"/>
              </a:rPr>
              <a:t>G	L</a:t>
            </a:r>
            <a:r>
              <a:rPr lang="es-ES" altLang="es-PE" sz="2000" b="1">
                <a:solidFill>
                  <a:srgbClr val="3333FF"/>
                </a:solidFill>
                <a:latin typeface="Franklin Gothic Medium" panose="020B0603020102020204" pitchFamily="34" charset="0"/>
              </a:rPr>
              <a:t>as universidades por cada  GR.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PE" sz="1600" b="1">
              <a:solidFill>
                <a:srgbClr val="3333FF"/>
              </a:solidFill>
              <a:latin typeface="Franklin Gothic Medium" panose="020B06030201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 i="1">
                <a:solidFill>
                  <a:srgbClr val="002060"/>
                </a:solidFill>
                <a:latin typeface="Franklin Gothic Medium" panose="020B0603020102020204" pitchFamily="34" charset="0"/>
              </a:rPr>
              <a:t>Cuando corresponda, un representante de: MRE; CC.CC.,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 i="1">
                <a:solidFill>
                  <a:srgbClr val="002060"/>
                </a:solidFill>
                <a:latin typeface="Franklin Gothic Medium" panose="020B0603020102020204" pitchFamily="34" charset="0"/>
              </a:rPr>
              <a:t>CC.NN.; PE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PE" sz="2000" b="1">
              <a:solidFill>
                <a:srgbClr val="002060"/>
              </a:solidFill>
              <a:latin typeface="Franklin Gothic Medium" panose="020B06030201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>
                <a:solidFill>
                  <a:srgbClr val="002060"/>
                </a:solidFill>
                <a:latin typeface="Franklin Gothic Medium" panose="020B0603020102020204" pitchFamily="34" charset="0"/>
              </a:rPr>
              <a:t>El cargo de integrante del CRHC es honorario y no inhabilita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PE" sz="2000" b="1">
                <a:solidFill>
                  <a:srgbClr val="002060"/>
                </a:solidFill>
                <a:latin typeface="Franklin Gothic Medium" panose="020B0603020102020204" pitchFamily="34" charset="0"/>
              </a:rPr>
              <a:t>para  el desarrollo de función pública</a:t>
            </a:r>
          </a:p>
        </p:txBody>
      </p:sp>
      <p:sp>
        <p:nvSpPr>
          <p:cNvPr id="36867" name="Text Box 5"/>
          <p:cNvSpPr txBox="1">
            <a:spLocks noChangeArrowheads="1"/>
          </p:cNvSpPr>
          <p:nvPr/>
        </p:nvSpPr>
        <p:spPr bwMode="auto">
          <a:xfrm>
            <a:off x="1000125" y="1571625"/>
            <a:ext cx="60007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s-ES" altLang="es-PE" sz="2000" b="1">
                <a:solidFill>
                  <a:srgbClr val="C00000"/>
                </a:solidFill>
                <a:latin typeface="Arial" panose="020B0604020202020204" pitchFamily="34" charset="0"/>
              </a:rPr>
              <a:t>El CRHC tendrá la composición siguiente</a:t>
            </a:r>
            <a:r>
              <a:rPr lang="es-ES" altLang="es-PE" sz="1600" b="1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ts val="600"/>
              </a:spcBef>
              <a:buClrTx/>
              <a:buSzTx/>
              <a:buFontTx/>
              <a:buNone/>
            </a:pPr>
            <a:r>
              <a:rPr lang="es-ES" altLang="es-PE" sz="2000" b="1">
                <a:solidFill>
                  <a:srgbClr val="C00000"/>
                </a:solidFill>
                <a:latin typeface="Arial" panose="020B0604020202020204" pitchFamily="34" charset="0"/>
              </a:rPr>
              <a:t>Un representante de</a:t>
            </a:r>
            <a:r>
              <a:rPr lang="es-ES" altLang="es-PE" sz="2000" b="1">
                <a:solidFill>
                  <a:srgbClr val="FF00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6" name="5 Rectángulo"/>
          <p:cNvSpPr/>
          <p:nvPr/>
        </p:nvSpPr>
        <p:spPr bwMode="auto">
          <a:xfrm>
            <a:off x="0" y="0"/>
            <a:ext cx="9144000" cy="7858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s-ES" sz="2400" b="1" dirty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COMPOSICIÓN DE LOS CRHC  (1)                 </a:t>
            </a:r>
            <a:r>
              <a:rPr lang="es-ES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    </a:t>
            </a:r>
            <a:endParaRPr lang="es-PE" b="1" dirty="0">
              <a:ln w="1905"/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9" name="Imagen 6" descr="logo nuevo ana 20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75"/>
            <a:ext cx="14827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074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7EC25AE-0347-403A-A6F5-901FA5059C0A}" type="slidenum">
              <a:rPr lang="es-PE" altLang="es-PE" sz="1200" smtClean="0">
                <a:solidFill>
                  <a:srgbClr val="898989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s-PE" altLang="es-PE" sz="1200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5363" name="6 Rectángulo"/>
          <p:cNvSpPr>
            <a:spLocks noChangeArrowheads="1"/>
          </p:cNvSpPr>
          <p:nvPr/>
        </p:nvSpPr>
        <p:spPr bwMode="auto">
          <a:xfrm>
            <a:off x="611559" y="1668463"/>
            <a:ext cx="6840761" cy="1716087"/>
          </a:xfrm>
          <a:prstGeom prst="rect">
            <a:avLst/>
          </a:prstGeom>
          <a:noFill/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6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Evaluación del Funcionamiento de los Consejos de Recursos Hídricos de Cuenca  </a:t>
            </a:r>
            <a:endParaRPr lang="es-PE" altLang="es-PE" sz="20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617150" y="4797152"/>
            <a:ext cx="6691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FUENTE : CONSULTORIA REALIZADA POR </a:t>
            </a:r>
          </a:p>
          <a:p>
            <a:pPr algn="ctr"/>
            <a:r>
              <a:rPr lang="es-PE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AXEL DOUROJEANNI Y CARLOS POMAREDA </a:t>
            </a:r>
          </a:p>
          <a:p>
            <a:pPr algn="ctr"/>
            <a:r>
              <a:rPr lang="es-PE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ABRIL-MAYO 2016</a:t>
            </a:r>
            <a:endParaRPr lang="es-PE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2504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167533"/>
              </p:ext>
            </p:extLst>
          </p:nvPr>
        </p:nvGraphicFramePr>
        <p:xfrm>
          <a:off x="-32" y="10857"/>
          <a:ext cx="9144032" cy="7386701"/>
        </p:xfrm>
        <a:graphic>
          <a:graphicData uri="http://schemas.openxmlformats.org/drawingml/2006/table">
            <a:tbl>
              <a:tblPr firstRow="1"/>
              <a:tblGrid>
                <a:gridCol w="3298730"/>
                <a:gridCol w="1037707"/>
                <a:gridCol w="4807595"/>
              </a:tblGrid>
              <a:tr h="609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solidFill>
                            <a:srgbClr val="FFFFFF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solidFill>
                            <a:srgbClr val="0070C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Capacidad Operativa del </a:t>
                      </a:r>
                      <a:r>
                        <a:rPr lang="es-CL" sz="1800" b="1" dirty="0" smtClean="0">
                          <a:solidFill>
                            <a:srgbClr val="0070C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CRHC</a:t>
                      </a:r>
                      <a:endParaRPr lang="es-PE" sz="1800" dirty="0">
                        <a:solidFill>
                          <a:srgbClr val="0070C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solidFill>
                            <a:srgbClr val="0070C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Estado</a:t>
                      </a:r>
                      <a:r>
                        <a:rPr lang="es-CL" sz="1800" b="1" dirty="0"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s-PE" sz="1800" dirty="0">
                        <a:solidFill>
                          <a:srgbClr val="FFC00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1" dirty="0">
                          <a:solidFill>
                            <a:srgbClr val="0070C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Comentarios</a:t>
                      </a:r>
                      <a:r>
                        <a:rPr lang="es-CL" sz="1800" b="1" dirty="0">
                          <a:solidFill>
                            <a:srgbClr val="FFC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s-PE" sz="1800" dirty="0">
                        <a:solidFill>
                          <a:srgbClr val="FFC00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</a:tr>
              <a:tr h="46297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63830" algn="l"/>
                          <a:tab pos="2806065" algn="ctr"/>
                        </a:tabLst>
                      </a:pPr>
                      <a:r>
                        <a:rPr lang="es-CL" sz="2000" b="1" i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Mecanismos de toma de decisiones de la organización de recursos hídricos </a:t>
                      </a:r>
                      <a:r>
                        <a:rPr lang="es-CL" sz="2000" b="1" i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 </a:t>
                      </a:r>
                      <a:r>
                        <a:rPr lang="es-CL" sz="2000" b="1" i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cuenca</a:t>
                      </a:r>
                      <a:r>
                        <a:rPr lang="es-CL" sz="1800" b="1" i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		</a:t>
                      </a: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3656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¿Existe un mecanismo efectivo de toma de decisiones del consejo con información, conocimiento y participación?  </a:t>
                      </a:r>
                      <a:r>
                        <a:rPr lang="es-CL" sz="1800" i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CL" sz="1800" i="1" dirty="0" smtClean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18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Proceso en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marcha.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Las decisiones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adoptan de manera consensuada en base a información y conocimiento existente.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85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¿Se respetan los límites impuestos por la naturaleza y el conocimiento científico y local  para poder orientar las intervenciones en la cuenca?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 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busca respetar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 límites que impone la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naturaleza y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conocimiento </a:t>
                      </a:r>
                      <a:r>
                        <a:rPr lang="es-CL" sz="1800" baseline="0" dirty="0" err="1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cientifico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 </a:t>
                      </a:r>
                      <a:r>
                        <a:rPr lang="es-CL" sz="1800" dirty="0" err="1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ejem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proponer caudales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ambientales requiere de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investigaciones,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capacidades y acuerdos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para orientar las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intervenciones en la cuenca.</a:t>
                      </a:r>
                      <a:r>
                        <a:rPr lang="es-CL" sz="180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58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¿Las decisiones del consejo de agua de cuenca se ajustan a las políticas de desarrollo  y vinculan  los intereses de los actores locales con los intereses regionales y nacionales</a:t>
                      </a: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endParaRPr lang="es-PE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han conciliado  los planes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gestión c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 los 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intereses de desarrollo regional y municipal o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comunal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Falta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mejorar los protocolos para ejecutar trasvases de agua entre regiones y cuencas.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6158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072508"/>
              </p:ext>
            </p:extLst>
          </p:nvPr>
        </p:nvGraphicFramePr>
        <p:xfrm>
          <a:off x="38536" y="0"/>
          <a:ext cx="9073009" cy="6858000"/>
        </p:xfrm>
        <a:graphic>
          <a:graphicData uri="http://schemas.openxmlformats.org/drawingml/2006/table">
            <a:tbl>
              <a:tblPr firstRow="1"/>
              <a:tblGrid>
                <a:gridCol w="3273088"/>
                <a:gridCol w="1029651"/>
                <a:gridCol w="4770270"/>
              </a:tblGrid>
              <a:tr h="80728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i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Objetivos y Estrategias de la organización de recursos hídricos por </a:t>
                      </a:r>
                      <a:r>
                        <a:rPr lang="es-CL" sz="2400" b="1" i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cuenca</a:t>
                      </a:r>
                      <a:endParaRPr lang="es-PE" sz="24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81628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¿Existe </a:t>
                      </a: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una visión y escenarios establecidos por consenso que guían las decisiones con el fin de satisfacer metas económicas, sociales y ambientales</a:t>
                      </a: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formulación del plan ha logrado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conciliar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visión y escenarios a futuro.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Difusión mayor del Plan, programación anual 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y revisión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cada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cinco años.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97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</a:t>
                      </a: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Existe consenso sobre la necesidad de alcanzar metas de  gestión integrada de recursos hídricos y de ordenamiento territorial de la cuenca</a:t>
                      </a: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Todavía no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existe un consenso pleno, e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Ordenamiento Territorial  y la Gestión Integrada de RRHH.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Largo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camino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 recorrer para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 aceptada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todos los actores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involucrados.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465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</a:t>
                      </a: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 objetivos y las estrategias se encuentran articuladas en un plan debidamente aprobado, financiado y con compromisos aceptados por los actores?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Existen compromisos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formales para aplicarlo por parte de muchos actores en cada cuenca.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Hay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compromisos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MEF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para financiar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proyectos que están incluidos en el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plan,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si cuentan con expedientes bien elaborados.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5349" marR="253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6158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343824"/>
              </p:ext>
            </p:extLst>
          </p:nvPr>
        </p:nvGraphicFramePr>
        <p:xfrm>
          <a:off x="71406" y="-3"/>
          <a:ext cx="9072594" cy="6811705"/>
        </p:xfrm>
        <a:graphic>
          <a:graphicData uri="http://schemas.openxmlformats.org/drawingml/2006/table">
            <a:tbl>
              <a:tblPr firstRow="1"/>
              <a:tblGrid>
                <a:gridCol w="3857652"/>
                <a:gridCol w="928694"/>
                <a:gridCol w="4286248"/>
              </a:tblGrid>
              <a:tr h="450842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i="1" dirty="0"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Financiamiento de la organización de recursos hídricos </a:t>
                      </a:r>
                      <a:endParaRPr lang="es-CL" sz="2400" b="1" i="1" dirty="0" smtClean="0">
                        <a:solidFill>
                          <a:srgbClr val="00206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i="1" dirty="0" smtClean="0">
                          <a:solidFill>
                            <a:srgbClr val="00206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por cuenca</a:t>
                      </a:r>
                      <a:endParaRPr lang="es-PE" sz="24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1109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¿El </a:t>
                      </a: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costo de la gestión de la cuenca y de los recursos hídricos es financiado por los actores que se benefician de los recursos de la cuenca</a:t>
                      </a:r>
                      <a:r>
                        <a:rPr lang="es-CL" sz="16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600" dirty="0" smtClean="0"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</a:t>
                      </a:r>
                      <a:r>
                        <a:rPr lang="es-CL" sz="16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recaudación por retribuciones económica es insuficiente </a:t>
                      </a:r>
                      <a:r>
                        <a:rPr lang="es-CL" sz="16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para cubrir plenamente los costos de la gestión a nivel nacional y por cuenca.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52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¿Además de lo anterior reciben otras fuentes de financiamiento así como para la ejecución de proyectos en la cuenca</a:t>
                      </a:r>
                      <a:r>
                        <a:rPr lang="es-CL" sz="16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6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Hay 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considerables aportes </a:t>
                      </a:r>
                      <a:r>
                        <a:rPr lang="es-CL" sz="16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 sector minero en algunas 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cuencas como </a:t>
                      </a:r>
                      <a:r>
                        <a:rPr lang="es-CL" sz="1600" dirty="0" err="1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Quilca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-Chili, </a:t>
                      </a:r>
                      <a:r>
                        <a:rPr lang="es-CL" sz="1600" dirty="0" err="1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Caplina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-Locumba.  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6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¿Se ejecutan estudios costo-beneficio de los proyectos e iniciativas que se ejecutan como apoyo a los procesos de gestión del agua y la cuenca?  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6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 necesario 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reforzar capacidades de la S.T para que el CRHC cumpla su</a:t>
                      </a:r>
                      <a:r>
                        <a:rPr lang="es-CL" sz="16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rol de apoyar al 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sustento de las </a:t>
                      </a:r>
                      <a:r>
                        <a:rPr lang="es-CL" sz="16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inversiones.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59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¿Se lleva a cabo una contabilidad económica, social y ambiental del efecto de las decisiones tomadas por el organismo de la cuenca</a:t>
                      </a:r>
                      <a:r>
                        <a:rPr lang="es-CL" sz="16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 </a:t>
                      </a:r>
                      <a:endParaRPr lang="es-PE" sz="16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 err="1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Pparte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las tareas que deben ser</a:t>
                      </a:r>
                      <a:r>
                        <a:rPr lang="es-CL" sz="16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implementadas a futuro para determinar cual es el efecto de las decisiones tomadas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22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¿Se hacen estudios económicos ex ante y ex post de las decisiones de gestión de los recursos hídricos tomadas por la organización de recursos hídricos por cuencas</a:t>
                      </a:r>
                      <a:r>
                        <a:rPr lang="es-CL" sz="16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6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s-PE" sz="16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Plan de Gestión dispone</a:t>
                      </a:r>
                      <a:r>
                        <a:rPr lang="es-CL" sz="16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de una línea de base y plantea los cambios a incorporar en el corto, mediano y largo plazo. Los estudios deben ser incorporados en los Planes anuales de ANA. 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9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i="1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¿Se dispone de un sistema de financiamiento en la cuenca?</a:t>
                      </a:r>
                      <a:endParaRPr lang="es-PE" sz="16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6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6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Surgen </a:t>
                      </a:r>
                      <a:r>
                        <a:rPr lang="es-CL" sz="16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iniciativas </a:t>
                      </a:r>
                      <a:r>
                        <a:rPr lang="es-CL" sz="16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como los Fondos de Agua</a:t>
                      </a:r>
                      <a:r>
                        <a:rPr lang="es-CL" sz="160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es-PE" sz="16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155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770018"/>
              </p:ext>
            </p:extLst>
          </p:nvPr>
        </p:nvGraphicFramePr>
        <p:xfrm>
          <a:off x="-32" y="-1"/>
          <a:ext cx="9144032" cy="7083471"/>
        </p:xfrm>
        <a:graphic>
          <a:graphicData uri="http://schemas.openxmlformats.org/drawingml/2006/table">
            <a:tbl>
              <a:tblPr firstRow="1"/>
              <a:tblGrid>
                <a:gridCol w="3643338"/>
                <a:gridCol w="928694"/>
                <a:gridCol w="4572000"/>
              </a:tblGrid>
              <a:tr h="65763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Operación de la organización de recursos hídricos por </a:t>
                      </a:r>
                      <a:r>
                        <a:rPr lang="es-CL" sz="2400" b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cuenca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4091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</a:t>
                      </a: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organización opera en forma estable y regular desde su creación, es democrática y cuenta con una adecuada representatividad y asistencia?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Consejos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vienen funcionado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 forma estable y regular desde su creación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requiere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mejorar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representatividad,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número de representantes.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0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1800" b="0" i="1" dirty="0" smtClean="0"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¿Las decisiones de la organización son respetadas y tienen credibilidad lograda por resultados de una buena gestión a lo largo del tiempo?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L" sz="1800" b="0" dirty="0" smtClean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 b="0" dirty="0" smtClean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L" sz="1800" b="0" dirty="0" smtClean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Todavía hay dificultades de lograr consensos plenos como es normal.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L" sz="1800" b="0" dirty="0" smtClean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credibilidad es aún naciente y es un tema en</a:t>
                      </a:r>
                      <a:r>
                        <a:rPr lang="es-CL" sz="18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construcción.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672" marR="296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1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 operación de la organización se basa en cumplir metas realizables, son cuantificables y verificables?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acción del Consejo está definido por el contenido del plan de gestión. </a:t>
                      </a:r>
                      <a:endParaRPr lang="es-CL" sz="1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Las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metas contenidas en el plan son metas cuantificables y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verificables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10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¿Los actores que participan en la organización están comprometidos en cumplir con las metas y respaldan la gestión del equipo técnico?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puede afirmar que hay compromisos por parte de los miembros del Consejos que asisten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CL" sz="800" dirty="0" smtClean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asistencias es del 80% en general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Aspecto a mejorar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5155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108"/>
              </p:ext>
            </p:extLst>
          </p:nvPr>
        </p:nvGraphicFramePr>
        <p:xfrm>
          <a:off x="0" y="0"/>
          <a:ext cx="9251411" cy="6924866"/>
        </p:xfrm>
        <a:graphic>
          <a:graphicData uri="http://schemas.openxmlformats.org/drawingml/2006/table">
            <a:tbl>
              <a:tblPr firstRow="1"/>
              <a:tblGrid>
                <a:gridCol w="3851920"/>
                <a:gridCol w="862956"/>
                <a:gridCol w="4536535"/>
              </a:tblGrid>
              <a:tr h="354809">
                <a:tc grid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2400" b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Legalidad y autoridad de la organización de recursos hídricos por cuencas</a:t>
                      </a:r>
                      <a:r>
                        <a:rPr lang="es-CL" sz="2400" b="1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es-PE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BB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24183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 organización de recursos hídricos por cuenca ha sido creada en base a un dispositivo legal que especifica sus roles, autoridad, fuentes de financiamiento para cumplimiento de sus funciones</a:t>
                      </a: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800" i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 ley de Recursos Hídricos 29338 y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</a:t>
                      </a:r>
                      <a:r>
                        <a:rPr lang="es-CL" sz="1800" baseline="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reglamento; Reglamento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 Organización y Funciones de ANA </a:t>
                      </a:r>
                      <a:r>
                        <a:rPr lang="es-CL" sz="1800" dirty="0" smtClean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respaldan la 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creación de los Consejos de Recursos Hídricos por Cuenca y sus Secretarías Técnicas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44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 organización cuenta con un reglamento de funcionamiento enmarcado dentro de la legalidad del país y es además aprobado por los actores que la conforman</a:t>
                      </a:r>
                      <a:r>
                        <a:rPr lang="es-CL" sz="1800" i="1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  <a:r>
                        <a:rPr lang="es-CL" sz="1800" i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CRHC cuenta con un reglamento interno propuesto por los actores y aprobado por ANA. 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Las ST tiene el respaldo financiero básico de parte de la ANA.</a:t>
                      </a:r>
                      <a:r>
                        <a:rPr lang="es-CL" sz="1800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CL" sz="1800" b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8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i="1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¿Las actividades de la organización se ejecutan en base a protocolos de operación debidamente aprobados?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</a:t>
                      </a:r>
                      <a:endParaRPr lang="es-PE" sz="180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Los POI de</a:t>
                      </a:r>
                      <a:r>
                        <a:rPr lang="es-CL" sz="18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la Cuenca precisan las actividades a desarrollar y son elaborados en base a l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ineamientos 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 protocolos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que desarrollan</a:t>
                      </a:r>
                      <a:r>
                        <a:rPr lang="es-CL" sz="18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los integrantes del CRHC.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CL" sz="1800" b="1" dirty="0"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PE" sz="180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86" marR="306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442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i="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¿La organización tienen capacidad y autoridad para exigir que se cumplan  los acuerdos tomados por ellos así como para hacer cumplir las leyes </a:t>
                      </a:r>
                      <a:r>
                        <a:rPr lang="es-CL" sz="1800" b="0" i="0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que </a:t>
                      </a:r>
                      <a:r>
                        <a:rPr lang="es-CL" sz="1800" b="0" i="0" dirty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apoyen la gestión de la </a:t>
                      </a:r>
                      <a:r>
                        <a:rPr lang="es-CL" sz="1800" b="0" i="0" dirty="0" smtClean="0"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cuenca?</a:t>
                      </a:r>
                      <a:endParaRPr lang="es-PE" sz="1800" b="0" i="0" dirty="0"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Parcial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El CRHC aún no</a:t>
                      </a:r>
                      <a:r>
                        <a:rPr lang="es-CL" sz="1800" b="0" baseline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tiene la legitimidad que permita un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control sobre 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todas las intervenciones que se realizan en la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cuenca. Los 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acuerdos en el Consejo apuntan a poder subsanar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 situación </a:t>
                      </a:r>
                      <a:r>
                        <a:rPr lang="es-CL" sz="1800" b="0" dirty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 resolver aspectos </a:t>
                      </a:r>
                      <a:r>
                        <a:rPr lang="es-CL" sz="1800" b="0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relevantes. </a:t>
                      </a:r>
                      <a:endParaRPr lang="es-PE" sz="1800" b="0" dirty="0"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51" marR="306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32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1513</TotalTime>
  <Words>2360</Words>
  <Application>Microsoft Office PowerPoint</Application>
  <PresentationFormat>Presentación en pantalla (4:3)</PresentationFormat>
  <Paragraphs>307</Paragraphs>
  <Slides>23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5" baseType="lpstr">
      <vt:lpstr>Arial Unicode MS</vt:lpstr>
      <vt:lpstr>Aharoni</vt:lpstr>
      <vt:lpstr>Arial</vt:lpstr>
      <vt:lpstr>Arial Narrow</vt:lpstr>
      <vt:lpstr>Calibri</vt:lpstr>
      <vt:lpstr>Comic Sans MS</vt:lpstr>
      <vt:lpstr>Franklin Gothic Medium</vt:lpstr>
      <vt:lpstr>Times New Roman</vt:lpstr>
      <vt:lpstr>Trebuchet MS</vt:lpstr>
      <vt:lpstr>Wingdings</vt:lpstr>
      <vt:lpstr>Wingdings 3</vt:lpstr>
      <vt:lpstr>Faceta</vt:lpstr>
      <vt:lpstr>LOS CONSEJOS DE RECURSOS HÍDRICOS DE CUENCA    Lecciones aprendidas y Retos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Algunas Lecciones</vt:lpstr>
      <vt:lpstr>Presentación de PowerPoint</vt:lpstr>
      <vt:lpstr>Presentación de PowerPoint</vt:lpstr>
      <vt:lpstr>Retos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experiencia de los CRHC en el Perú</dc:title>
  <dc:creator>peru</dc:creator>
  <cp:lastModifiedBy>USER</cp:lastModifiedBy>
  <cp:revision>137</cp:revision>
  <cp:lastPrinted>2016-11-24T14:53:18Z</cp:lastPrinted>
  <dcterms:created xsi:type="dcterms:W3CDTF">2016-06-15T20:10:29Z</dcterms:created>
  <dcterms:modified xsi:type="dcterms:W3CDTF">2017-05-03T16:46:18Z</dcterms:modified>
</cp:coreProperties>
</file>