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1"/>
  </p:notesMasterIdLst>
  <p:sldIdLst>
    <p:sldId id="256" r:id="rId2"/>
    <p:sldId id="577" r:id="rId3"/>
    <p:sldId id="578" r:id="rId4"/>
    <p:sldId id="579" r:id="rId5"/>
    <p:sldId id="580" r:id="rId6"/>
    <p:sldId id="581" r:id="rId7"/>
    <p:sldId id="582" r:id="rId8"/>
    <p:sldId id="604" r:id="rId9"/>
    <p:sldId id="583" r:id="rId10"/>
    <p:sldId id="584" r:id="rId11"/>
    <p:sldId id="585" r:id="rId12"/>
    <p:sldId id="586" r:id="rId13"/>
    <p:sldId id="587" r:id="rId14"/>
    <p:sldId id="588" r:id="rId15"/>
    <p:sldId id="589" r:id="rId16"/>
    <p:sldId id="605" r:id="rId17"/>
    <p:sldId id="591" r:id="rId18"/>
    <p:sldId id="592" r:id="rId19"/>
    <p:sldId id="593" r:id="rId20"/>
    <p:sldId id="594" r:id="rId21"/>
    <p:sldId id="595" r:id="rId22"/>
    <p:sldId id="596" r:id="rId23"/>
    <p:sldId id="597" r:id="rId24"/>
    <p:sldId id="598" r:id="rId25"/>
    <p:sldId id="599" r:id="rId26"/>
    <p:sldId id="600" r:id="rId27"/>
    <p:sldId id="601" r:id="rId28"/>
    <p:sldId id="606" r:id="rId29"/>
    <p:sldId id="603" r:id="rId30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1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94580" autoAdjust="0"/>
  </p:normalViewPr>
  <p:slideViewPr>
    <p:cSldViewPr>
      <p:cViewPr varScale="1">
        <p:scale>
          <a:sx n="106" d="100"/>
          <a:sy n="106" d="100"/>
        </p:scale>
        <p:origin x="98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sz="1800" b="1" dirty="0"/>
              <a:t>UMBRALES DE </a:t>
            </a:r>
            <a:r>
              <a:rPr lang="es-PE" sz="1800" b="1" dirty="0" smtClean="0"/>
              <a:t>SEQUIA POBLACION</a:t>
            </a:r>
            <a:endParaRPr lang="es-PE" sz="1800" b="1" dirty="0"/>
          </a:p>
        </c:rich>
      </c:tx>
      <c:layout>
        <c:manualLayout>
          <c:xMode val="edge"/>
          <c:yMode val="edge"/>
          <c:x val="0.25475120566301884"/>
          <c:y val="1.346242277392479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Población!$B$14</c:f>
              <c:strCache>
                <c:ptCount val="1"/>
                <c:pt idx="0">
                  <c:v>Caudal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Población!$B$15:$B$21</c:f>
              <c:numCache>
                <c:formatCode>General</c:formatCode>
                <c:ptCount val="7"/>
                <c:pt idx="0">
                  <c:v>1860</c:v>
                </c:pt>
                <c:pt idx="1">
                  <c:v>1500</c:v>
                </c:pt>
                <c:pt idx="2">
                  <c:v>1400</c:v>
                </c:pt>
                <c:pt idx="3">
                  <c:v>1300</c:v>
                </c:pt>
                <c:pt idx="4">
                  <c:v>1200</c:v>
                </c:pt>
                <c:pt idx="5">
                  <c:v>1000</c:v>
                </c:pt>
                <c:pt idx="6">
                  <c:v>950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2192432"/>
        <c:axId val="362192824"/>
      </c:barChart>
      <c:lineChart>
        <c:grouping val="standard"/>
        <c:varyColors val="0"/>
        <c:ser>
          <c:idx val="1"/>
          <c:order val="1"/>
          <c:tx>
            <c:strRef>
              <c:f>Población!$C$14</c:f>
              <c:strCache>
                <c:ptCount val="1"/>
                <c:pt idx="0">
                  <c:v>Lts/hab/día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Población!$C$15:$C$21</c:f>
              <c:numCache>
                <c:formatCode>General</c:formatCode>
                <c:ptCount val="7"/>
                <c:pt idx="0">
                  <c:v>160.70400000000001</c:v>
                </c:pt>
                <c:pt idx="1">
                  <c:v>129.6</c:v>
                </c:pt>
                <c:pt idx="2">
                  <c:v>120.96</c:v>
                </c:pt>
                <c:pt idx="3">
                  <c:v>112.32</c:v>
                </c:pt>
                <c:pt idx="4">
                  <c:v>103.68</c:v>
                </c:pt>
                <c:pt idx="5">
                  <c:v>86.4</c:v>
                </c:pt>
                <c:pt idx="6">
                  <c:v>82.08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Población!$E$3</c:f>
              <c:strCache>
                <c:ptCount val="1"/>
                <c:pt idx="0">
                  <c:v>Lts/hab/día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Población!$E$4:$E$10</c:f>
              <c:numCache>
                <c:formatCode>General</c:formatCode>
                <c:ptCount val="7"/>
                <c:pt idx="0">
                  <c:v>160.70400000000001</c:v>
                </c:pt>
                <c:pt idx="1">
                  <c:v>129.6</c:v>
                </c:pt>
                <c:pt idx="2">
                  <c:v>120.96</c:v>
                </c:pt>
                <c:pt idx="3">
                  <c:v>112.32</c:v>
                </c:pt>
                <c:pt idx="4">
                  <c:v>103.68</c:v>
                </c:pt>
                <c:pt idx="5">
                  <c:v>95.04</c:v>
                </c:pt>
                <c:pt idx="6">
                  <c:v>82.08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2192432"/>
        <c:axId val="362192824"/>
      </c:lineChart>
      <c:catAx>
        <c:axId val="3621924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362192824"/>
        <c:crosses val="autoZero"/>
        <c:auto val="1"/>
        <c:lblAlgn val="ctr"/>
        <c:lblOffset val="100"/>
        <c:noMultiLvlLbl val="0"/>
      </c:catAx>
      <c:valAx>
        <c:axId val="362192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362192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Pioridad en politicas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Economia!$B$5:$B$10</c:f>
              <c:strCache>
                <c:ptCount val="6"/>
                <c:pt idx="0">
                  <c:v>Agrario</c:v>
                </c:pt>
                <c:pt idx="1">
                  <c:v>pesquero</c:v>
                </c:pt>
                <c:pt idx="2">
                  <c:v>Energético</c:v>
                </c:pt>
                <c:pt idx="3">
                  <c:v>Industrial</c:v>
                </c:pt>
                <c:pt idx="4">
                  <c:v>Minero</c:v>
                </c:pt>
                <c:pt idx="5">
                  <c:v>turístico</c:v>
                </c:pt>
              </c:strCache>
            </c:strRef>
          </c:cat>
          <c:val>
            <c:numRef>
              <c:f>Economia!$D$5:$D$10</c:f>
              <c:numCache>
                <c:formatCode>0.00</c:formatCode>
                <c:ptCount val="6"/>
                <c:pt idx="0">
                  <c:v>23.076923076923077</c:v>
                </c:pt>
                <c:pt idx="1">
                  <c:v>7.6923076923076925</c:v>
                </c:pt>
                <c:pt idx="2">
                  <c:v>23.076923076923077</c:v>
                </c:pt>
                <c:pt idx="3">
                  <c:v>15.384615384615385</c:v>
                </c:pt>
                <c:pt idx="4">
                  <c:v>23.076923076923077</c:v>
                </c:pt>
                <c:pt idx="5">
                  <c:v>7.6923076923076925</c:v>
                </c:pt>
              </c:numCache>
            </c:numRef>
          </c:val>
        </c:ser>
        <c:ser>
          <c:idx val="1"/>
          <c:order val="1"/>
          <c:tx>
            <c:v>Aporte al PBI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Economia!$B$5:$B$10</c:f>
              <c:strCache>
                <c:ptCount val="6"/>
                <c:pt idx="0">
                  <c:v>Agrario</c:v>
                </c:pt>
                <c:pt idx="1">
                  <c:v>pesquero</c:v>
                </c:pt>
                <c:pt idx="2">
                  <c:v>Energético</c:v>
                </c:pt>
                <c:pt idx="3">
                  <c:v>Industrial</c:v>
                </c:pt>
                <c:pt idx="4">
                  <c:v>Minero</c:v>
                </c:pt>
                <c:pt idx="5">
                  <c:v>turístico</c:v>
                </c:pt>
              </c:strCache>
            </c:strRef>
          </c:cat>
          <c:val>
            <c:numRef>
              <c:f>Economia!$E$5:$E$10</c:f>
              <c:numCache>
                <c:formatCode>General</c:formatCode>
                <c:ptCount val="6"/>
                <c:pt idx="0">
                  <c:v>12.2</c:v>
                </c:pt>
                <c:pt idx="1">
                  <c:v>0.2</c:v>
                </c:pt>
                <c:pt idx="2">
                  <c:v>1.6</c:v>
                </c:pt>
                <c:pt idx="3">
                  <c:v>17.3</c:v>
                </c:pt>
                <c:pt idx="4">
                  <c:v>8.6</c:v>
                </c:pt>
                <c:pt idx="5">
                  <c:v>2.9</c:v>
                </c:pt>
              </c:numCache>
            </c:numRef>
          </c:val>
        </c:ser>
        <c:ser>
          <c:idx val="2"/>
          <c:order val="2"/>
          <c:tx>
            <c:v>Impuestos</c:v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Economia!$B$5:$B$10</c:f>
              <c:strCache>
                <c:ptCount val="6"/>
                <c:pt idx="0">
                  <c:v>Agrario</c:v>
                </c:pt>
                <c:pt idx="1">
                  <c:v>pesquero</c:v>
                </c:pt>
                <c:pt idx="2">
                  <c:v>Energético</c:v>
                </c:pt>
                <c:pt idx="3">
                  <c:v>Industrial</c:v>
                </c:pt>
                <c:pt idx="4">
                  <c:v>Minero</c:v>
                </c:pt>
                <c:pt idx="5">
                  <c:v>turístico</c:v>
                </c:pt>
              </c:strCache>
            </c:strRef>
          </c:cat>
          <c:val>
            <c:numRef>
              <c:f>Economia!$G$5:$G$10</c:f>
              <c:numCache>
                <c:formatCode>0.00</c:formatCode>
                <c:ptCount val="6"/>
                <c:pt idx="0">
                  <c:v>2.1384739354118887</c:v>
                </c:pt>
                <c:pt idx="1">
                  <c:v>1.8099547511312217</c:v>
                </c:pt>
                <c:pt idx="2">
                  <c:v>16.016859852476291</c:v>
                </c:pt>
                <c:pt idx="3">
                  <c:v>30.781627719580982</c:v>
                </c:pt>
                <c:pt idx="4">
                  <c:v>43.054608566292693</c:v>
                </c:pt>
                <c:pt idx="5">
                  <c:v>6.1984751751069238</c:v>
                </c:pt>
              </c:numCache>
            </c:numRef>
          </c:val>
        </c:ser>
        <c:ser>
          <c:idx val="3"/>
          <c:order val="3"/>
          <c:tx>
            <c:v>empleo</c:v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Economia!$B$5:$B$10</c:f>
              <c:strCache>
                <c:ptCount val="6"/>
                <c:pt idx="0">
                  <c:v>Agrario</c:v>
                </c:pt>
                <c:pt idx="1">
                  <c:v>pesquero</c:v>
                </c:pt>
                <c:pt idx="2">
                  <c:v>Energético</c:v>
                </c:pt>
                <c:pt idx="3">
                  <c:v>Industrial</c:v>
                </c:pt>
                <c:pt idx="4">
                  <c:v>Minero</c:v>
                </c:pt>
                <c:pt idx="5">
                  <c:v>turístico</c:v>
                </c:pt>
              </c:strCache>
            </c:strRef>
          </c:cat>
          <c:val>
            <c:numRef>
              <c:f>Economia!$J$5:$J$10</c:f>
              <c:numCache>
                <c:formatCode>General</c:formatCode>
                <c:ptCount val="6"/>
                <c:pt idx="0">
                  <c:v>23</c:v>
                </c:pt>
                <c:pt idx="1">
                  <c:v>1.7</c:v>
                </c:pt>
                <c:pt idx="2">
                  <c:v>0.8</c:v>
                </c:pt>
                <c:pt idx="3">
                  <c:v>10.3</c:v>
                </c:pt>
                <c:pt idx="4">
                  <c:v>3.8</c:v>
                </c:pt>
                <c:pt idx="5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2194000"/>
        <c:axId val="362194392"/>
        <c:axId val="0"/>
      </c:bar3DChart>
      <c:catAx>
        <c:axId val="36219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362194392"/>
        <c:crosses val="autoZero"/>
        <c:auto val="1"/>
        <c:lblAlgn val="ctr"/>
        <c:lblOffset val="100"/>
        <c:noMultiLvlLbl val="0"/>
      </c:catAx>
      <c:valAx>
        <c:axId val="362194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362194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sz="2800" b="1" dirty="0"/>
              <a:t>Porcentaje de Aportes al </a:t>
            </a:r>
            <a:r>
              <a:rPr lang="es-PE" sz="2800" b="1" dirty="0" smtClean="0"/>
              <a:t>Proyecto SAR</a:t>
            </a:r>
            <a:endParaRPr lang="es-PE" sz="2800" b="1" dirty="0"/>
          </a:p>
        </c:rich>
      </c:tx>
      <c:layout>
        <c:manualLayout>
          <c:xMode val="edge"/>
          <c:yMode val="edge"/>
          <c:x val="0.22758485293152894"/>
          <c:y val="3.4740110914098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2918738092723331"/>
                  <c:y val="0.1155716946519791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9014093559075068"/>
                  <c:y val="-0.2970282769066361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1829055919621009"/>
                  <c:y val="7.1928590583345942E-2"/>
                </c:manualLayout>
              </c:layout>
              <c:tx>
                <c:rich>
                  <a:bodyPr/>
                  <a:lstStyle/>
                  <a:p>
                    <a:fld id="{E22F1D20-0AB4-4B48-9FB1-D14E407C9947}" type="VALUE">
                      <a:rPr lang="en-US" smtClean="0"/>
                      <a:pPr/>
                      <a:t>[VALOR]</a:t>
                    </a:fld>
                    <a:r>
                      <a:rPr lang="en-US" baseline="0" smtClean="0"/>
                      <a:t>, </a:t>
                    </a:r>
                    <a:fld id="{8E183A77-301A-4DFC-986A-85550DD72A80}" type="PERCENTAGE">
                      <a:rPr lang="en-US" baseline="0"/>
                      <a:pPr/>
                      <a:t>[PORCENTAJE]</a:t>
                    </a:fld>
                    <a:endParaRPr lang="en-US" baseline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Hoja1!$M$2:$O$2</c:f>
              <c:strCache>
                <c:ptCount val="3"/>
                <c:pt idx="0">
                  <c:v>CV</c:v>
                </c:pt>
                <c:pt idx="1">
                  <c:v>Jus</c:v>
                </c:pt>
                <c:pt idx="2">
                  <c:v>CRHC</c:v>
                </c:pt>
              </c:strCache>
            </c:strRef>
          </c:cat>
          <c:val>
            <c:numRef>
              <c:f>Hoja1!$M$7:$O$7</c:f>
              <c:numCache>
                <c:formatCode>General</c:formatCode>
                <c:ptCount val="3"/>
                <c:pt idx="0">
                  <c:v>745600</c:v>
                </c:pt>
                <c:pt idx="1">
                  <c:v>1692950</c:v>
                </c:pt>
                <c:pt idx="2">
                  <c:v>367000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5DDE63-0A42-4E55-B423-16BE8C1A282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5FDDCF4-2345-423E-8CBB-4A8516087E84}">
      <dgm:prSet phldrT="[Texto]" custT="1"/>
      <dgm:spPr>
        <a:solidFill>
          <a:schemeClr val="accent4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Fondos de Desarrollo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(Mi Riego, PROFONAMPE, ETC)</a:t>
          </a:r>
        </a:p>
        <a:p>
          <a:endParaRPr lang="es-MX" sz="16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C16CF7C6-10EE-401B-80E3-D3E57EB5358A}" type="parTrans" cxnId="{4F3DFDEB-851A-42D2-A106-F5260D6A4050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18395387-3F3D-4930-BE19-F14791800989}" type="sibTrans" cxnId="{4F3DFDEB-851A-42D2-A106-F5260D6A4050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D7B225C3-028A-49F4-BD77-3D458AC4683F}">
      <dgm:prSet phldrT="[Texto]" custT="1"/>
      <dgm:spPr>
        <a:solidFill>
          <a:srgbClr val="FF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_tradnl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Tarifa de los organismos operadores (SEDAPAR 2%)</a:t>
          </a:r>
        </a:p>
      </dgm:t>
    </dgm:pt>
    <dgm:pt modelId="{89A63894-0BDA-49AB-9BCD-CD69EA1E7D61}" type="parTrans" cxnId="{349716FC-195E-4B74-A9C3-F33AE34CCC80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EC0958C1-E698-44BD-9CDC-9BC914762741}" type="sibTrans" cxnId="{349716FC-195E-4B74-A9C3-F33AE34CCC80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82BED5C8-891C-4DBA-9040-E8C73F2DC6F2}">
      <dgm:prSet phldrT="[Texto]" custT="1"/>
      <dgm:spPr>
        <a:solidFill>
          <a:schemeClr val="accent5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Recursos fiscales Nacionales, Regionales y municipales </a:t>
          </a:r>
          <a:endParaRPr lang="es-MX" sz="16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162FBF5-24DB-4677-853A-3AB3EABF08EA}" type="parTrans" cxnId="{36501A41-5D65-4845-AF45-57AA47F35167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1D6ED242-3BE7-4B63-A0FE-5AF260CE8B0A}" type="sibTrans" cxnId="{36501A41-5D65-4845-AF45-57AA47F35167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6622A49D-4FB2-4E28-AC71-B0E0F46713BE}">
      <dgm:prSet phldrT="[Texto]"/>
      <dgm:spPr/>
      <dgm:t>
        <a:bodyPr/>
        <a:lstStyle/>
        <a:p>
          <a:endParaRPr lang="es-MX" sz="1600" dirty="0">
            <a:latin typeface="Arial" pitchFamily="34" charset="0"/>
            <a:cs typeface="Arial" pitchFamily="34" charset="0"/>
          </a:endParaRPr>
        </a:p>
      </dgm:t>
    </dgm:pt>
    <dgm:pt modelId="{4AD7E74B-26DA-49B5-809C-774FFB06A26F}" type="parTrans" cxnId="{9D5B2C5C-3BC7-4B4D-BDE5-E93C261D4C72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BFE8E267-09C3-41BC-9161-FB290BB774FF}" type="sibTrans" cxnId="{9D5B2C5C-3BC7-4B4D-BDE5-E93C261D4C72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0B82210D-FB7F-4546-894A-6B71C5F31B3B}">
      <dgm:prSet phldrT="[Texto]" custT="1"/>
      <dgm:spPr>
        <a:solidFill>
          <a:schemeClr val="tx1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_tradnl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Cooperación Internacional</a:t>
          </a:r>
          <a:endParaRPr lang="es-MX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CA8A5EA9-F5BE-47BA-8A31-7FB3E1E79904}" type="parTrans" cxnId="{20D814C7-BC44-4FA5-B27D-9A0791EE51F7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49956F0B-0FF8-4DDA-ADDB-C717BAD614C2}" type="sibTrans" cxnId="{20D814C7-BC44-4FA5-B27D-9A0791EE51F7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3D77AE6D-3B7E-4E73-8F6D-DDEE5457E36A}">
      <dgm:prSet phldrT="[Texto]" custT="1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_tradnl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Aportes de la empresa  privada</a:t>
          </a:r>
        </a:p>
        <a:p>
          <a:r>
            <a:rPr lang="es-ES_tradnl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Un Sol por el Agua (población)</a:t>
          </a:r>
          <a:endParaRPr lang="es-MX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8B2E535-7C83-4588-9736-F49D95E2468D}" type="parTrans" cxnId="{253EB35D-2BA2-42BB-8710-91388C1FEB7C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5963613A-DDA9-4276-AE4F-C42D86E897F0}" type="sibTrans" cxnId="{253EB35D-2BA2-42BB-8710-91388C1FEB7C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B3DBC73C-52A2-41D1-9D13-FAAED7944069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MX" sz="1600" dirty="0">
            <a:latin typeface="Arial" pitchFamily="34" charset="0"/>
            <a:cs typeface="Arial" pitchFamily="34" charset="0"/>
          </a:endParaRPr>
        </a:p>
      </dgm:t>
    </dgm:pt>
    <dgm:pt modelId="{B4D86FB7-D6F9-406C-91AE-CA9E8AF45AAD}" type="sibTrans" cxnId="{F0C63BC1-6ADE-4E0D-8D8E-79D8A7E09BE3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B8B899A2-09EB-4D40-BFC1-E463670D6049}" type="parTrans" cxnId="{F0C63BC1-6ADE-4E0D-8D8E-79D8A7E09BE3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E6E9C391-E0A3-4931-BF4E-13480D259533}" type="pres">
      <dgm:prSet presAssocID="{AD5DDE63-0A42-4E55-B423-16BE8C1A282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A59E635-39BD-45B9-B702-08B0FD76B5DE}" type="pres">
      <dgm:prSet presAssocID="{B3DBC73C-52A2-41D1-9D13-FAAED7944069}" presName="centerShape" presStyleLbl="node0" presStyleIdx="0" presStyleCnt="1" custScaleX="148759" custScaleY="150532"/>
      <dgm:spPr/>
      <dgm:t>
        <a:bodyPr/>
        <a:lstStyle/>
        <a:p>
          <a:endParaRPr lang="es-MX"/>
        </a:p>
      </dgm:t>
    </dgm:pt>
    <dgm:pt modelId="{E2B7D91B-AF8B-459F-9C8E-395372CBAA87}" type="pres">
      <dgm:prSet presAssocID="{C16CF7C6-10EE-401B-80E3-D3E57EB5358A}" presName="parTrans" presStyleLbl="bgSibTrans2D1" presStyleIdx="0" presStyleCnt="5" custLinFactNeighborX="4226" custLinFactNeighborY="22015"/>
      <dgm:spPr/>
      <dgm:t>
        <a:bodyPr/>
        <a:lstStyle/>
        <a:p>
          <a:endParaRPr lang="es-MX"/>
        </a:p>
      </dgm:t>
    </dgm:pt>
    <dgm:pt modelId="{F832CDD5-CBA3-4CBC-9DDD-A614A01515B0}" type="pres">
      <dgm:prSet presAssocID="{85FDDCF4-2345-423E-8CBB-4A8516087E84}" presName="node" presStyleLbl="node1" presStyleIdx="0" presStyleCnt="5" custScaleX="94487" custScaleY="110744" custRadScaleRad="98263" custRadScaleInc="-1814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C721E22-6750-4018-A2EC-CDD610C35B54}" type="pres">
      <dgm:prSet presAssocID="{89A63894-0BDA-49AB-9BCD-CD69EA1E7D61}" presName="parTrans" presStyleLbl="bgSibTrans2D1" presStyleIdx="1" presStyleCnt="5"/>
      <dgm:spPr/>
      <dgm:t>
        <a:bodyPr/>
        <a:lstStyle/>
        <a:p>
          <a:endParaRPr lang="es-MX"/>
        </a:p>
      </dgm:t>
    </dgm:pt>
    <dgm:pt modelId="{E9151466-4553-45F2-9B2F-10E0A3DCA53B}" type="pres">
      <dgm:prSet presAssocID="{D7B225C3-028A-49F4-BD77-3D458AC4683F}" presName="node" presStyleLbl="node1" presStyleIdx="1" presStyleCnt="5" custRadScaleRad="109874" custRadScaleInc="20209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EBD84C7-48F1-4A54-9D73-20302D2897CE}" type="pres">
      <dgm:prSet presAssocID="{D162FBF5-24DB-4677-853A-3AB3EABF08EA}" presName="parTrans" presStyleLbl="bgSibTrans2D1" presStyleIdx="2" presStyleCnt="5" custLinFactNeighborX="2376" custLinFactNeighborY="31553"/>
      <dgm:spPr/>
      <dgm:t>
        <a:bodyPr/>
        <a:lstStyle/>
        <a:p>
          <a:endParaRPr lang="es-MX"/>
        </a:p>
      </dgm:t>
    </dgm:pt>
    <dgm:pt modelId="{55FCE60D-4E2C-4FD4-B68B-F4ACA7CA216A}" type="pres">
      <dgm:prSet presAssocID="{82BED5C8-891C-4DBA-9040-E8C73F2DC6F2}" presName="node" presStyleLbl="node1" presStyleIdx="2" presStyleCnt="5" custRadScaleRad="108501" custRadScaleInc="-1486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9BDA25A-5F20-490D-B250-BF56FF38EE98}" type="pres">
      <dgm:prSet presAssocID="{78B2E535-7C83-4588-9736-F49D95E2468D}" presName="parTrans" presStyleLbl="bgSibTrans2D1" presStyleIdx="3" presStyleCnt="5" custLinFactNeighborX="-10440" custLinFactNeighborY="-26831"/>
      <dgm:spPr/>
      <dgm:t>
        <a:bodyPr/>
        <a:lstStyle/>
        <a:p>
          <a:endParaRPr lang="es-MX"/>
        </a:p>
      </dgm:t>
    </dgm:pt>
    <dgm:pt modelId="{C66DFD06-AE0C-47BF-8625-4A3DE8EDCCFE}" type="pres">
      <dgm:prSet presAssocID="{3D77AE6D-3B7E-4E73-8F6D-DDEE5457E36A}" presName="node" presStyleLbl="node1" presStyleIdx="3" presStyleCnt="5" custRadScaleRad="103823" custRadScaleInc="6429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E706632-629A-4E60-BB3E-99886D398E73}" type="pres">
      <dgm:prSet presAssocID="{CA8A5EA9-F5BE-47BA-8A31-7FB3E1E79904}" presName="parTrans" presStyleLbl="bgSibTrans2D1" presStyleIdx="4" presStyleCnt="5" custLinFactNeighborX="-7986" custLinFactNeighborY="54942"/>
      <dgm:spPr/>
      <dgm:t>
        <a:bodyPr/>
        <a:lstStyle/>
        <a:p>
          <a:endParaRPr lang="es-MX"/>
        </a:p>
      </dgm:t>
    </dgm:pt>
    <dgm:pt modelId="{6124EF15-4CAB-4774-95BB-C6BB48C07857}" type="pres">
      <dgm:prSet presAssocID="{0B82210D-FB7F-4546-894A-6B71C5F31B3B}" presName="node" presStyleLbl="node1" presStyleIdx="4" presStyleCnt="5" custRadScaleRad="101057" custRadScaleInc="3176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F9EEDA7-EDCC-4AC2-AA4C-5BD300B38CD9}" type="presOf" srcId="{B3DBC73C-52A2-41D1-9D13-FAAED7944069}" destId="{6A59E635-39BD-45B9-B702-08B0FD76B5DE}" srcOrd="0" destOrd="0" presId="urn:microsoft.com/office/officeart/2005/8/layout/radial4"/>
    <dgm:cxn modelId="{245EC48A-15C7-45F1-9B17-058B0BFACB74}" type="presOf" srcId="{85FDDCF4-2345-423E-8CBB-4A8516087E84}" destId="{F832CDD5-CBA3-4CBC-9DDD-A614A01515B0}" srcOrd="0" destOrd="0" presId="urn:microsoft.com/office/officeart/2005/8/layout/radial4"/>
    <dgm:cxn modelId="{EB5D2884-AA36-4EF2-B2C5-07FE7D99551A}" type="presOf" srcId="{0B82210D-FB7F-4546-894A-6B71C5F31B3B}" destId="{6124EF15-4CAB-4774-95BB-C6BB48C07857}" srcOrd="0" destOrd="0" presId="urn:microsoft.com/office/officeart/2005/8/layout/radial4"/>
    <dgm:cxn modelId="{349716FC-195E-4B74-A9C3-F33AE34CCC80}" srcId="{B3DBC73C-52A2-41D1-9D13-FAAED7944069}" destId="{D7B225C3-028A-49F4-BD77-3D458AC4683F}" srcOrd="1" destOrd="0" parTransId="{89A63894-0BDA-49AB-9BCD-CD69EA1E7D61}" sibTransId="{EC0958C1-E698-44BD-9CDC-9BC914762741}"/>
    <dgm:cxn modelId="{6F7DED65-686B-432D-9681-6E1C09DDE291}" type="presOf" srcId="{D7B225C3-028A-49F4-BD77-3D458AC4683F}" destId="{E9151466-4553-45F2-9B2F-10E0A3DCA53B}" srcOrd="0" destOrd="0" presId="urn:microsoft.com/office/officeart/2005/8/layout/radial4"/>
    <dgm:cxn modelId="{9D5B2C5C-3BC7-4B4D-BDE5-E93C261D4C72}" srcId="{AD5DDE63-0A42-4E55-B423-16BE8C1A282D}" destId="{6622A49D-4FB2-4E28-AC71-B0E0F46713BE}" srcOrd="1" destOrd="0" parTransId="{4AD7E74B-26DA-49B5-809C-774FFB06A26F}" sibTransId="{BFE8E267-09C3-41BC-9161-FB290BB774FF}"/>
    <dgm:cxn modelId="{A7B8140A-0FFD-4375-AD63-47E5445425F2}" type="presOf" srcId="{82BED5C8-891C-4DBA-9040-E8C73F2DC6F2}" destId="{55FCE60D-4E2C-4FD4-B68B-F4ACA7CA216A}" srcOrd="0" destOrd="0" presId="urn:microsoft.com/office/officeart/2005/8/layout/radial4"/>
    <dgm:cxn modelId="{F0C63BC1-6ADE-4E0D-8D8E-79D8A7E09BE3}" srcId="{AD5DDE63-0A42-4E55-B423-16BE8C1A282D}" destId="{B3DBC73C-52A2-41D1-9D13-FAAED7944069}" srcOrd="0" destOrd="0" parTransId="{B8B899A2-09EB-4D40-BFC1-E463670D6049}" sibTransId="{B4D86FB7-D6F9-406C-91AE-CA9E8AF45AAD}"/>
    <dgm:cxn modelId="{ADA10DE5-E263-40E7-9193-96B2C0F03E19}" type="presOf" srcId="{78B2E535-7C83-4588-9736-F49D95E2468D}" destId="{79BDA25A-5F20-490D-B250-BF56FF38EE98}" srcOrd="0" destOrd="0" presId="urn:microsoft.com/office/officeart/2005/8/layout/radial4"/>
    <dgm:cxn modelId="{723AC4C0-1168-43DE-8E46-3C830D6FD587}" type="presOf" srcId="{CA8A5EA9-F5BE-47BA-8A31-7FB3E1E79904}" destId="{CE706632-629A-4E60-BB3E-99886D398E73}" srcOrd="0" destOrd="0" presId="urn:microsoft.com/office/officeart/2005/8/layout/radial4"/>
    <dgm:cxn modelId="{4F3DFDEB-851A-42D2-A106-F5260D6A4050}" srcId="{B3DBC73C-52A2-41D1-9D13-FAAED7944069}" destId="{85FDDCF4-2345-423E-8CBB-4A8516087E84}" srcOrd="0" destOrd="0" parTransId="{C16CF7C6-10EE-401B-80E3-D3E57EB5358A}" sibTransId="{18395387-3F3D-4930-BE19-F14791800989}"/>
    <dgm:cxn modelId="{36501A41-5D65-4845-AF45-57AA47F35167}" srcId="{B3DBC73C-52A2-41D1-9D13-FAAED7944069}" destId="{82BED5C8-891C-4DBA-9040-E8C73F2DC6F2}" srcOrd="2" destOrd="0" parTransId="{D162FBF5-24DB-4677-853A-3AB3EABF08EA}" sibTransId="{1D6ED242-3BE7-4B63-A0FE-5AF260CE8B0A}"/>
    <dgm:cxn modelId="{253EB35D-2BA2-42BB-8710-91388C1FEB7C}" srcId="{B3DBC73C-52A2-41D1-9D13-FAAED7944069}" destId="{3D77AE6D-3B7E-4E73-8F6D-DDEE5457E36A}" srcOrd="3" destOrd="0" parTransId="{78B2E535-7C83-4588-9736-F49D95E2468D}" sibTransId="{5963613A-DDA9-4276-AE4F-C42D86E897F0}"/>
    <dgm:cxn modelId="{E285AA39-FA3A-4DD2-870B-2EB3480F858C}" type="presOf" srcId="{C16CF7C6-10EE-401B-80E3-D3E57EB5358A}" destId="{E2B7D91B-AF8B-459F-9C8E-395372CBAA87}" srcOrd="0" destOrd="0" presId="urn:microsoft.com/office/officeart/2005/8/layout/radial4"/>
    <dgm:cxn modelId="{552D29E3-5946-4F50-8063-2670B02B30ED}" type="presOf" srcId="{3D77AE6D-3B7E-4E73-8F6D-DDEE5457E36A}" destId="{C66DFD06-AE0C-47BF-8625-4A3DE8EDCCFE}" srcOrd="0" destOrd="0" presId="urn:microsoft.com/office/officeart/2005/8/layout/radial4"/>
    <dgm:cxn modelId="{4C26AD93-CED9-4479-B8D3-4B3592A668E0}" type="presOf" srcId="{D162FBF5-24DB-4677-853A-3AB3EABF08EA}" destId="{2EBD84C7-48F1-4A54-9D73-20302D2897CE}" srcOrd="0" destOrd="0" presId="urn:microsoft.com/office/officeart/2005/8/layout/radial4"/>
    <dgm:cxn modelId="{EC433E3B-D16A-46DF-898E-0AA1D6A11BCF}" type="presOf" srcId="{AD5DDE63-0A42-4E55-B423-16BE8C1A282D}" destId="{E6E9C391-E0A3-4931-BF4E-13480D259533}" srcOrd="0" destOrd="0" presId="urn:microsoft.com/office/officeart/2005/8/layout/radial4"/>
    <dgm:cxn modelId="{20D814C7-BC44-4FA5-B27D-9A0791EE51F7}" srcId="{B3DBC73C-52A2-41D1-9D13-FAAED7944069}" destId="{0B82210D-FB7F-4546-894A-6B71C5F31B3B}" srcOrd="4" destOrd="0" parTransId="{CA8A5EA9-F5BE-47BA-8A31-7FB3E1E79904}" sibTransId="{49956F0B-0FF8-4DDA-ADDB-C717BAD614C2}"/>
    <dgm:cxn modelId="{F2173208-C2A5-4B19-9C56-9C7A9D39328A}" type="presOf" srcId="{89A63894-0BDA-49AB-9BCD-CD69EA1E7D61}" destId="{5C721E22-6750-4018-A2EC-CDD610C35B54}" srcOrd="0" destOrd="0" presId="urn:microsoft.com/office/officeart/2005/8/layout/radial4"/>
    <dgm:cxn modelId="{F0BF62F1-CA96-4534-802A-02B888B0C177}" type="presParOf" srcId="{E6E9C391-E0A3-4931-BF4E-13480D259533}" destId="{6A59E635-39BD-45B9-B702-08B0FD76B5DE}" srcOrd="0" destOrd="0" presId="urn:microsoft.com/office/officeart/2005/8/layout/radial4"/>
    <dgm:cxn modelId="{EF726A0C-7477-4603-A33A-C5A19B968ECF}" type="presParOf" srcId="{E6E9C391-E0A3-4931-BF4E-13480D259533}" destId="{E2B7D91B-AF8B-459F-9C8E-395372CBAA87}" srcOrd="1" destOrd="0" presId="urn:microsoft.com/office/officeart/2005/8/layout/radial4"/>
    <dgm:cxn modelId="{7BA6DD22-0A67-44C1-9927-F90F92C96206}" type="presParOf" srcId="{E6E9C391-E0A3-4931-BF4E-13480D259533}" destId="{F832CDD5-CBA3-4CBC-9DDD-A614A01515B0}" srcOrd="2" destOrd="0" presId="urn:microsoft.com/office/officeart/2005/8/layout/radial4"/>
    <dgm:cxn modelId="{B8D3E9EA-F7E0-4D35-BE64-869965DB195B}" type="presParOf" srcId="{E6E9C391-E0A3-4931-BF4E-13480D259533}" destId="{5C721E22-6750-4018-A2EC-CDD610C35B54}" srcOrd="3" destOrd="0" presId="urn:microsoft.com/office/officeart/2005/8/layout/radial4"/>
    <dgm:cxn modelId="{B28B97A2-32D4-4A9D-8942-245366F87173}" type="presParOf" srcId="{E6E9C391-E0A3-4931-BF4E-13480D259533}" destId="{E9151466-4553-45F2-9B2F-10E0A3DCA53B}" srcOrd="4" destOrd="0" presId="urn:microsoft.com/office/officeart/2005/8/layout/radial4"/>
    <dgm:cxn modelId="{282F469A-656C-4EFD-8CC6-7707AF336830}" type="presParOf" srcId="{E6E9C391-E0A3-4931-BF4E-13480D259533}" destId="{2EBD84C7-48F1-4A54-9D73-20302D2897CE}" srcOrd="5" destOrd="0" presId="urn:microsoft.com/office/officeart/2005/8/layout/radial4"/>
    <dgm:cxn modelId="{9393D5B8-CA80-4C9C-85E2-155DA8EE28C1}" type="presParOf" srcId="{E6E9C391-E0A3-4931-BF4E-13480D259533}" destId="{55FCE60D-4E2C-4FD4-B68B-F4ACA7CA216A}" srcOrd="6" destOrd="0" presId="urn:microsoft.com/office/officeart/2005/8/layout/radial4"/>
    <dgm:cxn modelId="{9E473852-A2A2-4E78-BD6D-DEBE6D63CEF5}" type="presParOf" srcId="{E6E9C391-E0A3-4931-BF4E-13480D259533}" destId="{79BDA25A-5F20-490D-B250-BF56FF38EE98}" srcOrd="7" destOrd="0" presId="urn:microsoft.com/office/officeart/2005/8/layout/radial4"/>
    <dgm:cxn modelId="{92C98C79-DB93-4EAC-B50A-341A4226B848}" type="presParOf" srcId="{E6E9C391-E0A3-4931-BF4E-13480D259533}" destId="{C66DFD06-AE0C-47BF-8625-4A3DE8EDCCFE}" srcOrd="8" destOrd="0" presId="urn:microsoft.com/office/officeart/2005/8/layout/radial4"/>
    <dgm:cxn modelId="{9097D55F-F976-4456-96BF-E3590B1CCF78}" type="presParOf" srcId="{E6E9C391-E0A3-4931-BF4E-13480D259533}" destId="{CE706632-629A-4E60-BB3E-99886D398E73}" srcOrd="9" destOrd="0" presId="urn:microsoft.com/office/officeart/2005/8/layout/radial4"/>
    <dgm:cxn modelId="{7F20D69A-7AD5-46BE-9306-17B1A1FE2990}" type="presParOf" srcId="{E6E9C391-E0A3-4931-BF4E-13480D259533}" destId="{6124EF15-4CAB-4774-95BB-C6BB48C07857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5DDE63-0A42-4E55-B423-16BE8C1A282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5FDDCF4-2345-423E-8CBB-4A8516087E84}">
      <dgm:prSet phldrT="[Texto]" custT="1"/>
      <dgm:spPr>
        <a:solidFill>
          <a:schemeClr val="accent4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Fondos de Desarrollo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(Mi Riego, PROFONAMPE, ETC)</a:t>
          </a:r>
        </a:p>
        <a:p>
          <a:endParaRPr lang="es-MX" sz="16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C16CF7C6-10EE-401B-80E3-D3E57EB5358A}" type="parTrans" cxnId="{4F3DFDEB-851A-42D2-A106-F5260D6A4050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18395387-3F3D-4930-BE19-F14791800989}" type="sibTrans" cxnId="{4F3DFDEB-851A-42D2-A106-F5260D6A4050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D7B225C3-028A-49F4-BD77-3D458AC4683F}">
      <dgm:prSet phldrT="[Texto]" custT="1"/>
      <dgm:spPr>
        <a:solidFill>
          <a:srgbClr val="FF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_tradnl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Tarifa de los organismos operadores (SEDAPAR 2%)</a:t>
          </a:r>
        </a:p>
      </dgm:t>
    </dgm:pt>
    <dgm:pt modelId="{89A63894-0BDA-49AB-9BCD-CD69EA1E7D61}" type="parTrans" cxnId="{349716FC-195E-4B74-A9C3-F33AE34CCC80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EC0958C1-E698-44BD-9CDC-9BC914762741}" type="sibTrans" cxnId="{349716FC-195E-4B74-A9C3-F33AE34CCC80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82BED5C8-891C-4DBA-9040-E8C73F2DC6F2}">
      <dgm:prSet phldrT="[Texto]" custT="1"/>
      <dgm:spPr>
        <a:solidFill>
          <a:schemeClr val="accent5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Recursos fiscales Nacionales, Regionales y municipales </a:t>
          </a:r>
          <a:endParaRPr lang="es-MX" sz="16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162FBF5-24DB-4677-853A-3AB3EABF08EA}" type="parTrans" cxnId="{36501A41-5D65-4845-AF45-57AA47F35167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1D6ED242-3BE7-4B63-A0FE-5AF260CE8B0A}" type="sibTrans" cxnId="{36501A41-5D65-4845-AF45-57AA47F35167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6622A49D-4FB2-4E28-AC71-B0E0F46713BE}">
      <dgm:prSet phldrT="[Texto]"/>
      <dgm:spPr/>
      <dgm:t>
        <a:bodyPr/>
        <a:lstStyle/>
        <a:p>
          <a:endParaRPr lang="es-MX" sz="1600" dirty="0">
            <a:latin typeface="Arial" pitchFamily="34" charset="0"/>
            <a:cs typeface="Arial" pitchFamily="34" charset="0"/>
          </a:endParaRPr>
        </a:p>
      </dgm:t>
    </dgm:pt>
    <dgm:pt modelId="{4AD7E74B-26DA-49B5-809C-774FFB06A26F}" type="parTrans" cxnId="{9D5B2C5C-3BC7-4B4D-BDE5-E93C261D4C72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BFE8E267-09C3-41BC-9161-FB290BB774FF}" type="sibTrans" cxnId="{9D5B2C5C-3BC7-4B4D-BDE5-E93C261D4C72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0B82210D-FB7F-4546-894A-6B71C5F31B3B}">
      <dgm:prSet phldrT="[Texto]" custT="1"/>
      <dgm:spPr>
        <a:solidFill>
          <a:schemeClr val="tx1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_tradnl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Cooperación Internacional</a:t>
          </a:r>
          <a:endParaRPr lang="es-MX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CA8A5EA9-F5BE-47BA-8A31-7FB3E1E79904}" type="parTrans" cxnId="{20D814C7-BC44-4FA5-B27D-9A0791EE51F7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49956F0B-0FF8-4DDA-ADDB-C717BAD614C2}" type="sibTrans" cxnId="{20D814C7-BC44-4FA5-B27D-9A0791EE51F7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3D77AE6D-3B7E-4E73-8F6D-DDEE5457E36A}">
      <dgm:prSet phldrT="[Texto]" custT="1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_tradnl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Aportes de la empresa  privada</a:t>
          </a:r>
        </a:p>
        <a:p>
          <a:r>
            <a:rPr lang="es-ES_tradnl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Un Sol por el Agua (población)</a:t>
          </a:r>
          <a:endParaRPr lang="es-MX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8B2E535-7C83-4588-9736-F49D95E2468D}" type="parTrans" cxnId="{253EB35D-2BA2-42BB-8710-91388C1FEB7C}">
      <dgm:prSet/>
      <dgm:spPr>
        <a:solidFill>
          <a:srgbClr val="FFC000"/>
        </a:solidFill>
      </dgm:spPr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5963613A-DDA9-4276-AE4F-C42D86E897F0}" type="sibTrans" cxnId="{253EB35D-2BA2-42BB-8710-91388C1FEB7C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B3DBC73C-52A2-41D1-9D13-FAAED7944069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MX" sz="1600" dirty="0">
            <a:latin typeface="Arial" pitchFamily="34" charset="0"/>
            <a:cs typeface="Arial" pitchFamily="34" charset="0"/>
          </a:endParaRPr>
        </a:p>
      </dgm:t>
    </dgm:pt>
    <dgm:pt modelId="{B4D86FB7-D6F9-406C-91AE-CA9E8AF45AAD}" type="sibTrans" cxnId="{F0C63BC1-6ADE-4E0D-8D8E-79D8A7E09BE3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B8B899A2-09EB-4D40-BFC1-E463670D6049}" type="parTrans" cxnId="{F0C63BC1-6ADE-4E0D-8D8E-79D8A7E09BE3}">
      <dgm:prSet/>
      <dgm:spPr/>
      <dgm:t>
        <a:bodyPr/>
        <a:lstStyle/>
        <a:p>
          <a:endParaRPr lang="es-MX" sz="1600">
            <a:latin typeface="Arial" pitchFamily="34" charset="0"/>
            <a:cs typeface="Arial" pitchFamily="34" charset="0"/>
          </a:endParaRPr>
        </a:p>
      </dgm:t>
    </dgm:pt>
    <dgm:pt modelId="{E6E9C391-E0A3-4931-BF4E-13480D259533}" type="pres">
      <dgm:prSet presAssocID="{AD5DDE63-0A42-4E55-B423-16BE8C1A282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A59E635-39BD-45B9-B702-08B0FD76B5DE}" type="pres">
      <dgm:prSet presAssocID="{B3DBC73C-52A2-41D1-9D13-FAAED7944069}" presName="centerShape" presStyleLbl="node0" presStyleIdx="0" presStyleCnt="1" custScaleX="148759" custScaleY="150532"/>
      <dgm:spPr/>
      <dgm:t>
        <a:bodyPr/>
        <a:lstStyle/>
        <a:p>
          <a:endParaRPr lang="es-MX"/>
        </a:p>
      </dgm:t>
    </dgm:pt>
    <dgm:pt modelId="{E2B7D91B-AF8B-459F-9C8E-395372CBAA87}" type="pres">
      <dgm:prSet presAssocID="{C16CF7C6-10EE-401B-80E3-D3E57EB5358A}" presName="parTrans" presStyleLbl="bgSibTrans2D1" presStyleIdx="0" presStyleCnt="5" custLinFactNeighborX="4226" custLinFactNeighborY="22015"/>
      <dgm:spPr/>
      <dgm:t>
        <a:bodyPr/>
        <a:lstStyle/>
        <a:p>
          <a:endParaRPr lang="es-MX"/>
        </a:p>
      </dgm:t>
    </dgm:pt>
    <dgm:pt modelId="{F832CDD5-CBA3-4CBC-9DDD-A614A01515B0}" type="pres">
      <dgm:prSet presAssocID="{85FDDCF4-2345-423E-8CBB-4A8516087E84}" presName="node" presStyleLbl="node1" presStyleIdx="0" presStyleCnt="5" custScaleX="94487" custScaleY="110744" custRadScaleRad="98263" custRadScaleInc="-1814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C721E22-6750-4018-A2EC-CDD610C35B54}" type="pres">
      <dgm:prSet presAssocID="{89A63894-0BDA-49AB-9BCD-CD69EA1E7D61}" presName="parTrans" presStyleLbl="bgSibTrans2D1" presStyleIdx="1" presStyleCnt="5"/>
      <dgm:spPr/>
      <dgm:t>
        <a:bodyPr/>
        <a:lstStyle/>
        <a:p>
          <a:endParaRPr lang="es-MX"/>
        </a:p>
      </dgm:t>
    </dgm:pt>
    <dgm:pt modelId="{E9151466-4553-45F2-9B2F-10E0A3DCA53B}" type="pres">
      <dgm:prSet presAssocID="{D7B225C3-028A-49F4-BD77-3D458AC4683F}" presName="node" presStyleLbl="node1" presStyleIdx="1" presStyleCnt="5" custRadScaleRad="109874" custRadScaleInc="20209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EBD84C7-48F1-4A54-9D73-20302D2897CE}" type="pres">
      <dgm:prSet presAssocID="{D162FBF5-24DB-4677-853A-3AB3EABF08EA}" presName="parTrans" presStyleLbl="bgSibTrans2D1" presStyleIdx="2" presStyleCnt="5" custLinFactNeighborX="2376" custLinFactNeighborY="31553"/>
      <dgm:spPr/>
      <dgm:t>
        <a:bodyPr/>
        <a:lstStyle/>
        <a:p>
          <a:endParaRPr lang="es-MX"/>
        </a:p>
      </dgm:t>
    </dgm:pt>
    <dgm:pt modelId="{55FCE60D-4E2C-4FD4-B68B-F4ACA7CA216A}" type="pres">
      <dgm:prSet presAssocID="{82BED5C8-891C-4DBA-9040-E8C73F2DC6F2}" presName="node" presStyleLbl="node1" presStyleIdx="2" presStyleCnt="5" custRadScaleRad="108501" custRadScaleInc="-1486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9BDA25A-5F20-490D-B250-BF56FF38EE98}" type="pres">
      <dgm:prSet presAssocID="{78B2E535-7C83-4588-9736-F49D95E2468D}" presName="parTrans" presStyleLbl="bgSibTrans2D1" presStyleIdx="3" presStyleCnt="5" custLinFactNeighborX="-10440" custLinFactNeighborY="-26831"/>
      <dgm:spPr/>
      <dgm:t>
        <a:bodyPr/>
        <a:lstStyle/>
        <a:p>
          <a:endParaRPr lang="es-MX"/>
        </a:p>
      </dgm:t>
    </dgm:pt>
    <dgm:pt modelId="{C66DFD06-AE0C-47BF-8625-4A3DE8EDCCFE}" type="pres">
      <dgm:prSet presAssocID="{3D77AE6D-3B7E-4E73-8F6D-DDEE5457E36A}" presName="node" presStyleLbl="node1" presStyleIdx="3" presStyleCnt="5" custRadScaleRad="103823" custRadScaleInc="6429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E706632-629A-4E60-BB3E-99886D398E73}" type="pres">
      <dgm:prSet presAssocID="{CA8A5EA9-F5BE-47BA-8A31-7FB3E1E79904}" presName="parTrans" presStyleLbl="bgSibTrans2D1" presStyleIdx="4" presStyleCnt="5" custLinFactNeighborX="-7986" custLinFactNeighborY="54942"/>
      <dgm:spPr/>
      <dgm:t>
        <a:bodyPr/>
        <a:lstStyle/>
        <a:p>
          <a:endParaRPr lang="es-MX"/>
        </a:p>
      </dgm:t>
    </dgm:pt>
    <dgm:pt modelId="{6124EF15-4CAB-4774-95BB-C6BB48C07857}" type="pres">
      <dgm:prSet presAssocID="{0B82210D-FB7F-4546-894A-6B71C5F31B3B}" presName="node" presStyleLbl="node1" presStyleIdx="4" presStyleCnt="5" custRadScaleRad="101057" custRadScaleInc="3176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42290447-ED1D-4AC9-A2E3-83F74E659A53}" type="presOf" srcId="{82BED5C8-891C-4DBA-9040-E8C73F2DC6F2}" destId="{55FCE60D-4E2C-4FD4-B68B-F4ACA7CA216A}" srcOrd="0" destOrd="0" presId="urn:microsoft.com/office/officeart/2005/8/layout/radial4"/>
    <dgm:cxn modelId="{F602A208-6936-4549-BDEC-1C83BC3DA812}" type="presOf" srcId="{85FDDCF4-2345-423E-8CBB-4A8516087E84}" destId="{F832CDD5-CBA3-4CBC-9DDD-A614A01515B0}" srcOrd="0" destOrd="0" presId="urn:microsoft.com/office/officeart/2005/8/layout/radial4"/>
    <dgm:cxn modelId="{51A3D0F6-D6CD-47A0-A0D1-06AC502A6F93}" type="presOf" srcId="{CA8A5EA9-F5BE-47BA-8A31-7FB3E1E79904}" destId="{CE706632-629A-4E60-BB3E-99886D398E73}" srcOrd="0" destOrd="0" presId="urn:microsoft.com/office/officeart/2005/8/layout/radial4"/>
    <dgm:cxn modelId="{8E7C937C-479C-45AC-AA49-E89E6ECB5ABC}" type="presOf" srcId="{89A63894-0BDA-49AB-9BCD-CD69EA1E7D61}" destId="{5C721E22-6750-4018-A2EC-CDD610C35B54}" srcOrd="0" destOrd="0" presId="urn:microsoft.com/office/officeart/2005/8/layout/radial4"/>
    <dgm:cxn modelId="{B5947F81-2B3F-48A7-8AB5-DCB22D88BCFB}" type="presOf" srcId="{D7B225C3-028A-49F4-BD77-3D458AC4683F}" destId="{E9151466-4553-45F2-9B2F-10E0A3DCA53B}" srcOrd="0" destOrd="0" presId="urn:microsoft.com/office/officeart/2005/8/layout/radial4"/>
    <dgm:cxn modelId="{2F8C328B-AC0B-4F4F-AF00-67A68FFD0E54}" type="presOf" srcId="{0B82210D-FB7F-4546-894A-6B71C5F31B3B}" destId="{6124EF15-4CAB-4774-95BB-C6BB48C07857}" srcOrd="0" destOrd="0" presId="urn:microsoft.com/office/officeart/2005/8/layout/radial4"/>
    <dgm:cxn modelId="{349716FC-195E-4B74-A9C3-F33AE34CCC80}" srcId="{B3DBC73C-52A2-41D1-9D13-FAAED7944069}" destId="{D7B225C3-028A-49F4-BD77-3D458AC4683F}" srcOrd="1" destOrd="0" parTransId="{89A63894-0BDA-49AB-9BCD-CD69EA1E7D61}" sibTransId="{EC0958C1-E698-44BD-9CDC-9BC914762741}"/>
    <dgm:cxn modelId="{6AE4F306-936A-4C18-82FB-BC4EFCAF9DBD}" type="presOf" srcId="{AD5DDE63-0A42-4E55-B423-16BE8C1A282D}" destId="{E6E9C391-E0A3-4931-BF4E-13480D259533}" srcOrd="0" destOrd="0" presId="urn:microsoft.com/office/officeart/2005/8/layout/radial4"/>
    <dgm:cxn modelId="{9D5B2C5C-3BC7-4B4D-BDE5-E93C261D4C72}" srcId="{AD5DDE63-0A42-4E55-B423-16BE8C1A282D}" destId="{6622A49D-4FB2-4E28-AC71-B0E0F46713BE}" srcOrd="1" destOrd="0" parTransId="{4AD7E74B-26DA-49B5-809C-774FFB06A26F}" sibTransId="{BFE8E267-09C3-41BC-9161-FB290BB774FF}"/>
    <dgm:cxn modelId="{F0C63BC1-6ADE-4E0D-8D8E-79D8A7E09BE3}" srcId="{AD5DDE63-0A42-4E55-B423-16BE8C1A282D}" destId="{B3DBC73C-52A2-41D1-9D13-FAAED7944069}" srcOrd="0" destOrd="0" parTransId="{B8B899A2-09EB-4D40-BFC1-E463670D6049}" sibTransId="{B4D86FB7-D6F9-406C-91AE-CA9E8AF45AAD}"/>
    <dgm:cxn modelId="{3951E8BF-FEFE-4F34-BD50-76A8E5BA498A}" type="presOf" srcId="{78B2E535-7C83-4588-9736-F49D95E2468D}" destId="{79BDA25A-5F20-490D-B250-BF56FF38EE98}" srcOrd="0" destOrd="0" presId="urn:microsoft.com/office/officeart/2005/8/layout/radial4"/>
    <dgm:cxn modelId="{4F3DFDEB-851A-42D2-A106-F5260D6A4050}" srcId="{B3DBC73C-52A2-41D1-9D13-FAAED7944069}" destId="{85FDDCF4-2345-423E-8CBB-4A8516087E84}" srcOrd="0" destOrd="0" parTransId="{C16CF7C6-10EE-401B-80E3-D3E57EB5358A}" sibTransId="{18395387-3F3D-4930-BE19-F14791800989}"/>
    <dgm:cxn modelId="{36501A41-5D65-4845-AF45-57AA47F35167}" srcId="{B3DBC73C-52A2-41D1-9D13-FAAED7944069}" destId="{82BED5C8-891C-4DBA-9040-E8C73F2DC6F2}" srcOrd="2" destOrd="0" parTransId="{D162FBF5-24DB-4677-853A-3AB3EABF08EA}" sibTransId="{1D6ED242-3BE7-4B63-A0FE-5AF260CE8B0A}"/>
    <dgm:cxn modelId="{253EB35D-2BA2-42BB-8710-91388C1FEB7C}" srcId="{B3DBC73C-52A2-41D1-9D13-FAAED7944069}" destId="{3D77AE6D-3B7E-4E73-8F6D-DDEE5457E36A}" srcOrd="3" destOrd="0" parTransId="{78B2E535-7C83-4588-9736-F49D95E2468D}" sibTransId="{5963613A-DDA9-4276-AE4F-C42D86E897F0}"/>
    <dgm:cxn modelId="{31F884A8-8602-41B9-8956-AFF1A1626905}" type="presOf" srcId="{D162FBF5-24DB-4677-853A-3AB3EABF08EA}" destId="{2EBD84C7-48F1-4A54-9D73-20302D2897CE}" srcOrd="0" destOrd="0" presId="urn:microsoft.com/office/officeart/2005/8/layout/radial4"/>
    <dgm:cxn modelId="{994D598C-4434-4939-B03B-1FFE7119E5F3}" type="presOf" srcId="{B3DBC73C-52A2-41D1-9D13-FAAED7944069}" destId="{6A59E635-39BD-45B9-B702-08B0FD76B5DE}" srcOrd="0" destOrd="0" presId="urn:microsoft.com/office/officeart/2005/8/layout/radial4"/>
    <dgm:cxn modelId="{20D814C7-BC44-4FA5-B27D-9A0791EE51F7}" srcId="{B3DBC73C-52A2-41D1-9D13-FAAED7944069}" destId="{0B82210D-FB7F-4546-894A-6B71C5F31B3B}" srcOrd="4" destOrd="0" parTransId="{CA8A5EA9-F5BE-47BA-8A31-7FB3E1E79904}" sibTransId="{49956F0B-0FF8-4DDA-ADDB-C717BAD614C2}"/>
    <dgm:cxn modelId="{82437A6B-EA13-43B9-A55A-68544BA3ED4B}" type="presOf" srcId="{C16CF7C6-10EE-401B-80E3-D3E57EB5358A}" destId="{E2B7D91B-AF8B-459F-9C8E-395372CBAA87}" srcOrd="0" destOrd="0" presId="urn:microsoft.com/office/officeart/2005/8/layout/radial4"/>
    <dgm:cxn modelId="{8A2C87A0-5EE4-454D-B869-C4F0D49C8858}" type="presOf" srcId="{3D77AE6D-3B7E-4E73-8F6D-DDEE5457E36A}" destId="{C66DFD06-AE0C-47BF-8625-4A3DE8EDCCFE}" srcOrd="0" destOrd="0" presId="urn:microsoft.com/office/officeart/2005/8/layout/radial4"/>
    <dgm:cxn modelId="{2061C943-855D-4970-8E97-FAB5554D193D}" type="presParOf" srcId="{E6E9C391-E0A3-4931-BF4E-13480D259533}" destId="{6A59E635-39BD-45B9-B702-08B0FD76B5DE}" srcOrd="0" destOrd="0" presId="urn:microsoft.com/office/officeart/2005/8/layout/radial4"/>
    <dgm:cxn modelId="{25293CF3-1189-4A58-A854-46782DFED17F}" type="presParOf" srcId="{E6E9C391-E0A3-4931-BF4E-13480D259533}" destId="{E2B7D91B-AF8B-459F-9C8E-395372CBAA87}" srcOrd="1" destOrd="0" presId="urn:microsoft.com/office/officeart/2005/8/layout/radial4"/>
    <dgm:cxn modelId="{3DB08C99-0424-41A0-86C6-FC7EE9CF2DF8}" type="presParOf" srcId="{E6E9C391-E0A3-4931-BF4E-13480D259533}" destId="{F832CDD5-CBA3-4CBC-9DDD-A614A01515B0}" srcOrd="2" destOrd="0" presId="urn:microsoft.com/office/officeart/2005/8/layout/radial4"/>
    <dgm:cxn modelId="{673102D4-B880-4FD3-A269-6FE30EFBAF73}" type="presParOf" srcId="{E6E9C391-E0A3-4931-BF4E-13480D259533}" destId="{5C721E22-6750-4018-A2EC-CDD610C35B54}" srcOrd="3" destOrd="0" presId="urn:microsoft.com/office/officeart/2005/8/layout/radial4"/>
    <dgm:cxn modelId="{90C16A11-07FD-451E-8558-A326152282BC}" type="presParOf" srcId="{E6E9C391-E0A3-4931-BF4E-13480D259533}" destId="{E9151466-4553-45F2-9B2F-10E0A3DCA53B}" srcOrd="4" destOrd="0" presId="urn:microsoft.com/office/officeart/2005/8/layout/radial4"/>
    <dgm:cxn modelId="{16A53B87-A656-4EDB-A109-98867CD2F46E}" type="presParOf" srcId="{E6E9C391-E0A3-4931-BF4E-13480D259533}" destId="{2EBD84C7-48F1-4A54-9D73-20302D2897CE}" srcOrd="5" destOrd="0" presId="urn:microsoft.com/office/officeart/2005/8/layout/radial4"/>
    <dgm:cxn modelId="{5F655CAC-CC77-4499-B007-30E03FD10930}" type="presParOf" srcId="{E6E9C391-E0A3-4931-BF4E-13480D259533}" destId="{55FCE60D-4E2C-4FD4-B68B-F4ACA7CA216A}" srcOrd="6" destOrd="0" presId="urn:microsoft.com/office/officeart/2005/8/layout/radial4"/>
    <dgm:cxn modelId="{D01100FD-D5E8-49F3-B830-509ACC7343F8}" type="presParOf" srcId="{E6E9C391-E0A3-4931-BF4E-13480D259533}" destId="{79BDA25A-5F20-490D-B250-BF56FF38EE98}" srcOrd="7" destOrd="0" presId="urn:microsoft.com/office/officeart/2005/8/layout/radial4"/>
    <dgm:cxn modelId="{30280B8C-55D4-413F-ABAD-B4C3A6B9CF39}" type="presParOf" srcId="{E6E9C391-E0A3-4931-BF4E-13480D259533}" destId="{C66DFD06-AE0C-47BF-8625-4A3DE8EDCCFE}" srcOrd="8" destOrd="0" presId="urn:microsoft.com/office/officeart/2005/8/layout/radial4"/>
    <dgm:cxn modelId="{8C566E99-CBE8-458C-A279-E9D64BEEED30}" type="presParOf" srcId="{E6E9C391-E0A3-4931-BF4E-13480D259533}" destId="{CE706632-629A-4E60-BB3E-99886D398E73}" srcOrd="9" destOrd="0" presId="urn:microsoft.com/office/officeart/2005/8/layout/radial4"/>
    <dgm:cxn modelId="{EEFE4FFA-AC49-407A-8A17-DF12F4BA8E61}" type="presParOf" srcId="{E6E9C391-E0A3-4931-BF4E-13480D259533}" destId="{6124EF15-4CAB-4774-95BB-C6BB48C07857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9E635-39BD-45B9-B702-08B0FD76B5DE}">
      <dsp:nvSpPr>
        <dsp:cNvPr id="0" name=""/>
        <dsp:cNvSpPr/>
      </dsp:nvSpPr>
      <dsp:spPr>
        <a:xfrm>
          <a:off x="2411537" y="2031094"/>
          <a:ext cx="3024674" cy="306072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kern="1200" dirty="0">
            <a:latin typeface="Arial" pitchFamily="34" charset="0"/>
            <a:cs typeface="Arial" pitchFamily="34" charset="0"/>
          </a:endParaRPr>
        </a:p>
      </dsp:txBody>
      <dsp:txXfrm>
        <a:off x="2854490" y="2479327"/>
        <a:ext cx="2138768" cy="2164258"/>
      </dsp:txXfrm>
    </dsp:sp>
    <dsp:sp modelId="{E2B7D91B-AF8B-459F-9C8E-395372CBAA87}">
      <dsp:nvSpPr>
        <dsp:cNvPr id="0" name=""/>
        <dsp:cNvSpPr/>
      </dsp:nvSpPr>
      <dsp:spPr>
        <a:xfrm rot="10408046">
          <a:off x="1062999" y="3656568"/>
          <a:ext cx="1341605" cy="579482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2CDD5-CBA3-4CBC-9DDD-A614A01515B0}">
      <dsp:nvSpPr>
        <dsp:cNvPr id="0" name=""/>
        <dsp:cNvSpPr/>
      </dsp:nvSpPr>
      <dsp:spPr>
        <a:xfrm>
          <a:off x="98098" y="3039396"/>
          <a:ext cx="1825118" cy="1711311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Fondos de Desarrollo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(Mi Riego, PROFONAMPE, ETC)</a:t>
          </a:r>
        </a:p>
        <a:p>
          <a:pPr lvl="0" algn="ctr">
            <a:spcBef>
              <a:spcPct val="0"/>
            </a:spcBef>
          </a:pPr>
          <a:endParaRPr lang="es-MX" sz="16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48221" y="3089519"/>
        <a:ext cx="1724872" cy="1611065"/>
      </dsp:txXfrm>
    </dsp:sp>
    <dsp:sp modelId="{5C721E22-6750-4018-A2EC-CDD610C35B54}">
      <dsp:nvSpPr>
        <dsp:cNvPr id="0" name=""/>
        <dsp:cNvSpPr/>
      </dsp:nvSpPr>
      <dsp:spPr>
        <a:xfrm rot="17921940">
          <a:off x="4294369" y="1168095"/>
          <a:ext cx="1562310" cy="579482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51466-4553-45F2-9B2F-10E0A3DCA53B}">
      <dsp:nvSpPr>
        <dsp:cNvPr id="0" name=""/>
        <dsp:cNvSpPr/>
      </dsp:nvSpPr>
      <dsp:spPr>
        <a:xfrm>
          <a:off x="4484838" y="0"/>
          <a:ext cx="1931607" cy="1545286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Tarifa de los organismos operadores (SEDAPAR 2%)</a:t>
          </a:r>
        </a:p>
      </dsp:txBody>
      <dsp:txXfrm>
        <a:off x="4530098" y="45260"/>
        <a:ext cx="1841087" cy="1454766"/>
      </dsp:txXfrm>
    </dsp:sp>
    <dsp:sp modelId="{2EBD84C7-48F1-4A54-9D73-20302D2897CE}">
      <dsp:nvSpPr>
        <dsp:cNvPr id="0" name=""/>
        <dsp:cNvSpPr/>
      </dsp:nvSpPr>
      <dsp:spPr>
        <a:xfrm rot="12990024">
          <a:off x="1200460" y="2011815"/>
          <a:ext cx="1624572" cy="579482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CE60D-4E2C-4FD4-B68B-F4ACA7CA216A}">
      <dsp:nvSpPr>
        <dsp:cNvPr id="0" name=""/>
        <dsp:cNvSpPr/>
      </dsp:nvSpPr>
      <dsp:spPr>
        <a:xfrm>
          <a:off x="355384" y="862898"/>
          <a:ext cx="1931607" cy="154528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Recursos fiscales Nacionales, Regionales y municipales </a:t>
          </a:r>
          <a:endParaRPr lang="es-MX" sz="16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00644" y="908158"/>
        <a:ext cx="1841087" cy="1454766"/>
      </dsp:txXfrm>
    </dsp:sp>
    <dsp:sp modelId="{79BDA25A-5F20-490D-B250-BF56FF38EE98}">
      <dsp:nvSpPr>
        <dsp:cNvPr id="0" name=""/>
        <dsp:cNvSpPr/>
      </dsp:nvSpPr>
      <dsp:spPr>
        <a:xfrm rot="20288750">
          <a:off x="5200658" y="2241448"/>
          <a:ext cx="1496287" cy="579482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DFD06-AE0C-47BF-8625-4A3DE8EDCCFE}">
      <dsp:nvSpPr>
        <dsp:cNvPr id="0" name=""/>
        <dsp:cNvSpPr/>
      </dsp:nvSpPr>
      <dsp:spPr>
        <a:xfrm>
          <a:off x="5833588" y="1635534"/>
          <a:ext cx="1931607" cy="154528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Aportes de la empresa  privada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Un Sol por el Agua (población)</a:t>
          </a:r>
          <a:endParaRPr lang="es-MX" sz="1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78848" y="1680794"/>
        <a:ext cx="1841087" cy="1454766"/>
      </dsp:txXfrm>
    </dsp:sp>
    <dsp:sp modelId="{CE706632-629A-4E60-BB3E-99886D398E73}">
      <dsp:nvSpPr>
        <dsp:cNvPr id="0" name=""/>
        <dsp:cNvSpPr/>
      </dsp:nvSpPr>
      <dsp:spPr>
        <a:xfrm rot="646428">
          <a:off x="5365635" y="4020416"/>
          <a:ext cx="1413586" cy="579482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4EF15-4CAB-4774-95BB-C6BB48C07857}">
      <dsp:nvSpPr>
        <dsp:cNvPr id="0" name=""/>
        <dsp:cNvSpPr/>
      </dsp:nvSpPr>
      <dsp:spPr>
        <a:xfrm>
          <a:off x="5913848" y="3351257"/>
          <a:ext cx="1931607" cy="1545286"/>
        </a:xfrm>
        <a:prstGeom prst="roundRect">
          <a:avLst>
            <a:gd name="adj" fmla="val 10000"/>
          </a:avLst>
        </a:prstGeom>
        <a:solidFill>
          <a:schemeClr val="tx1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Cooperación Internacional</a:t>
          </a:r>
          <a:endParaRPr lang="es-MX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959108" y="3396517"/>
        <a:ext cx="1841087" cy="1454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9E635-39BD-45B9-B702-08B0FD76B5DE}">
      <dsp:nvSpPr>
        <dsp:cNvPr id="0" name=""/>
        <dsp:cNvSpPr/>
      </dsp:nvSpPr>
      <dsp:spPr>
        <a:xfrm>
          <a:off x="2085729" y="1865136"/>
          <a:ext cx="2616028" cy="26472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kern="1200" dirty="0">
            <a:latin typeface="Arial" pitchFamily="34" charset="0"/>
            <a:cs typeface="Arial" pitchFamily="34" charset="0"/>
          </a:endParaRPr>
        </a:p>
      </dsp:txBody>
      <dsp:txXfrm>
        <a:off x="2468837" y="2252811"/>
        <a:ext cx="1849812" cy="1871858"/>
      </dsp:txXfrm>
    </dsp:sp>
    <dsp:sp modelId="{E2B7D91B-AF8B-459F-9C8E-395372CBAA87}">
      <dsp:nvSpPr>
        <dsp:cNvPr id="0" name=""/>
        <dsp:cNvSpPr/>
      </dsp:nvSpPr>
      <dsp:spPr>
        <a:xfrm rot="10408046">
          <a:off x="919383" y="3271002"/>
          <a:ext cx="1160349" cy="501191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2CDD5-CBA3-4CBC-9DDD-A614A01515B0}">
      <dsp:nvSpPr>
        <dsp:cNvPr id="0" name=""/>
        <dsp:cNvSpPr/>
      </dsp:nvSpPr>
      <dsp:spPr>
        <a:xfrm>
          <a:off x="84845" y="2737213"/>
          <a:ext cx="1578537" cy="1480106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Fondos de Desarrollo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(Mi Riego, PROFONAMPE, ETC)</a:t>
          </a:r>
        </a:p>
        <a:p>
          <a:pPr lvl="0" algn="ctr">
            <a:spcBef>
              <a:spcPct val="0"/>
            </a:spcBef>
          </a:pPr>
          <a:endParaRPr lang="es-MX" sz="16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28196" y="2780564"/>
        <a:ext cx="1491835" cy="1393404"/>
      </dsp:txXfrm>
    </dsp:sp>
    <dsp:sp modelId="{5C721E22-6750-4018-A2EC-CDD610C35B54}">
      <dsp:nvSpPr>
        <dsp:cNvPr id="0" name=""/>
        <dsp:cNvSpPr/>
      </dsp:nvSpPr>
      <dsp:spPr>
        <a:xfrm rot="17865166">
          <a:off x="3664657" y="1062327"/>
          <a:ext cx="1432232" cy="501191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51466-4553-45F2-9B2F-10E0A3DCA53B}">
      <dsp:nvSpPr>
        <dsp:cNvPr id="0" name=""/>
        <dsp:cNvSpPr/>
      </dsp:nvSpPr>
      <dsp:spPr>
        <a:xfrm>
          <a:off x="3878918" y="10929"/>
          <a:ext cx="1670639" cy="1336511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Tarifa de los organismos operadores (SEDAPAR 2%)</a:t>
          </a:r>
        </a:p>
      </dsp:txBody>
      <dsp:txXfrm>
        <a:off x="3918063" y="50074"/>
        <a:ext cx="1592349" cy="1258221"/>
      </dsp:txXfrm>
    </dsp:sp>
    <dsp:sp modelId="{2EBD84C7-48F1-4A54-9D73-20302D2897CE}">
      <dsp:nvSpPr>
        <dsp:cNvPr id="0" name=""/>
        <dsp:cNvSpPr/>
      </dsp:nvSpPr>
      <dsp:spPr>
        <a:xfrm rot="12990024">
          <a:off x="1038273" y="1848461"/>
          <a:ext cx="1405085" cy="501191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CE60D-4E2C-4FD4-B68B-F4ACA7CA216A}">
      <dsp:nvSpPr>
        <dsp:cNvPr id="0" name=""/>
        <dsp:cNvSpPr/>
      </dsp:nvSpPr>
      <dsp:spPr>
        <a:xfrm>
          <a:off x="307370" y="854768"/>
          <a:ext cx="1670639" cy="1336511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Recursos fiscales Nacionales, Regionales y municipales </a:t>
          </a:r>
          <a:endParaRPr lang="es-MX" sz="16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46515" y="893913"/>
        <a:ext cx="1592349" cy="1258221"/>
      </dsp:txXfrm>
    </dsp:sp>
    <dsp:sp modelId="{79BDA25A-5F20-490D-B250-BF56FF38EE98}">
      <dsp:nvSpPr>
        <dsp:cNvPr id="0" name=""/>
        <dsp:cNvSpPr/>
      </dsp:nvSpPr>
      <dsp:spPr>
        <a:xfrm rot="20288750">
          <a:off x="4498028" y="2047070"/>
          <a:ext cx="1294133" cy="501191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DFD06-AE0C-47BF-8625-4A3DE8EDCCFE}">
      <dsp:nvSpPr>
        <dsp:cNvPr id="0" name=""/>
        <dsp:cNvSpPr/>
      </dsp:nvSpPr>
      <dsp:spPr>
        <a:xfrm>
          <a:off x="5045447" y="1523017"/>
          <a:ext cx="1670639" cy="1336511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Aportes de la empresa  privada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Un Sol por el Agua (población)</a:t>
          </a:r>
          <a:endParaRPr lang="es-MX" sz="1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084592" y="1562162"/>
        <a:ext cx="1592349" cy="1258221"/>
      </dsp:txXfrm>
    </dsp:sp>
    <dsp:sp modelId="{CE706632-629A-4E60-BB3E-99886D398E73}">
      <dsp:nvSpPr>
        <dsp:cNvPr id="0" name=""/>
        <dsp:cNvSpPr/>
      </dsp:nvSpPr>
      <dsp:spPr>
        <a:xfrm rot="686059">
          <a:off x="4636181" y="3608838"/>
          <a:ext cx="1228112" cy="501191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4EF15-4CAB-4774-95BB-C6BB48C07857}">
      <dsp:nvSpPr>
        <dsp:cNvPr id="0" name=""/>
        <dsp:cNvSpPr/>
      </dsp:nvSpPr>
      <dsp:spPr>
        <a:xfrm>
          <a:off x="5114863" y="3037546"/>
          <a:ext cx="1670639" cy="1336511"/>
        </a:xfrm>
        <a:prstGeom prst="roundRect">
          <a:avLst>
            <a:gd name="adj" fmla="val 10000"/>
          </a:avLst>
        </a:prstGeom>
        <a:solidFill>
          <a:schemeClr val="tx1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Cooperación Internacional</a:t>
          </a:r>
          <a:endParaRPr lang="es-MX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154008" y="3076691"/>
        <a:ext cx="1592349" cy="1258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364AD-73CF-45D9-9B63-D8755713EDBC}" type="datetimeFigureOut">
              <a:rPr lang="es-PE" smtClean="0"/>
              <a:t>26/04/2017</a:t>
            </a:fld>
            <a:endParaRPr lang="es-P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F9A7F-AE68-4B1E-9503-160548D2CFC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64344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2682601"/>
            <a:ext cx="8568952" cy="1470025"/>
          </a:xfrm>
        </p:spPr>
        <p:txBody>
          <a:bodyPr>
            <a:noAutofit/>
          </a:bodyPr>
          <a:lstStyle>
            <a:lvl1pPr>
              <a:defRPr sz="4400" baseline="0">
                <a:solidFill>
                  <a:srgbClr val="3B3BFF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PE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8395" y="422108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45" b="88985"/>
          <a:stretch/>
        </p:blipFill>
        <p:spPr>
          <a:xfrm>
            <a:off x="3102631" y="970017"/>
            <a:ext cx="2952328" cy="171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83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67550" y="274638"/>
            <a:ext cx="7108906" cy="1143000"/>
          </a:xfrm>
        </p:spPr>
        <p:txBody>
          <a:bodyPr>
            <a:noAutofit/>
          </a:bodyPr>
          <a:lstStyle>
            <a:lvl1pPr>
              <a:defRPr sz="3800" baseline="0">
                <a:solidFill>
                  <a:srgbClr val="3903FD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PE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125896" y="6422611"/>
            <a:ext cx="2818656" cy="365125"/>
          </a:xfrm>
        </p:spPr>
        <p:txBody>
          <a:bodyPr/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fld id="{84506E6C-9303-40C7-B7EC-237CCF0B8F81}" type="datetimeFigureOut">
              <a:rPr lang="es-PE" smtClean="0"/>
              <a:t>26/04/2017</a:t>
            </a:fld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A469-5674-440F-847D-400525F6692B}" type="slidenum">
              <a:rPr lang="es-PE" smtClean="0"/>
              <a:t>‹Nº›</a:t>
            </a:fld>
            <a:endParaRPr lang="es-PE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022" b="87633"/>
          <a:stretch/>
        </p:blipFill>
        <p:spPr>
          <a:xfrm>
            <a:off x="35496" y="44625"/>
            <a:ext cx="1532054" cy="1008111"/>
          </a:xfrm>
          <a:prstGeom prst="rect">
            <a:avLst/>
          </a:prstGeom>
        </p:spPr>
      </p:pic>
      <p:cxnSp>
        <p:nvCxnSpPr>
          <p:cNvPr id="11" name="10 Conector recto"/>
          <p:cNvCxnSpPr/>
          <p:nvPr/>
        </p:nvCxnSpPr>
        <p:spPr>
          <a:xfrm>
            <a:off x="1567550" y="836712"/>
            <a:ext cx="75764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13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23" r="44352"/>
          <a:stretch/>
        </p:blipFill>
        <p:spPr>
          <a:xfrm>
            <a:off x="-36512" y="6381328"/>
            <a:ext cx="6474646" cy="504056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-396552" y="6516052"/>
            <a:ext cx="27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800" dirty="0" smtClean="0">
                <a:solidFill>
                  <a:schemeClr val="bg1"/>
                </a:solidFill>
              </a:rPr>
              <a:t>Cuenca Quilca</a:t>
            </a:r>
            <a:r>
              <a:rPr lang="es-PE" sz="1800" baseline="0" dirty="0" smtClean="0">
                <a:solidFill>
                  <a:schemeClr val="bg1"/>
                </a:solidFill>
              </a:rPr>
              <a:t> Chili</a:t>
            </a:r>
            <a:endParaRPr lang="es-PE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542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8EB9-AA83-4374-883F-F60F544FBF7D}" type="datetimeFigureOut">
              <a:rPr lang="es-PE" smtClean="0"/>
              <a:t>26/04/2017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2D27-E6E7-4872-A3DB-A286569CCE8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58467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06E6C-9303-40C7-B7EC-237CCF0B8F81}" type="datetimeFigureOut">
              <a:rPr lang="es-PE" smtClean="0"/>
              <a:t>26/04/2017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7A469-5674-440F-847D-400525F669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2754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image" Target="../media/image20.jpg"/><Relationship Id="rId16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jpe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jpe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2636912"/>
            <a:ext cx="8712968" cy="1470025"/>
          </a:xfrm>
        </p:spPr>
        <p:txBody>
          <a:bodyPr/>
          <a:lstStyle/>
          <a:p>
            <a:r>
              <a:rPr lang="es-ES_tradnl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CRHC </a:t>
            </a:r>
            <a:r>
              <a:rPr lang="es-ES_tradnl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QUILCA-CHILI</a:t>
            </a:r>
            <a:endParaRPr lang="es-PE" sz="4000" dirty="0">
              <a:solidFill>
                <a:srgbClr val="0070C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915816" y="6221525"/>
            <a:ext cx="3096344" cy="432048"/>
          </a:xfrm>
        </p:spPr>
        <p:txBody>
          <a:bodyPr>
            <a:normAutofit lnSpcReduction="10000"/>
          </a:bodyPr>
          <a:lstStyle/>
          <a:p>
            <a:r>
              <a:rPr lang="es-PE" sz="2400" b="1" dirty="0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Arequipa, </a:t>
            </a:r>
            <a:r>
              <a:rPr lang="es-PE" sz="2400" b="1" dirty="0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abril</a:t>
            </a:r>
            <a:r>
              <a:rPr lang="es-PE" sz="2400" b="1" dirty="0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2400" b="1" dirty="0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PE" sz="2400" b="1" dirty="0">
              <a:ln>
                <a:solidFill>
                  <a:srgbClr val="0070C0"/>
                </a:solidFill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11 Imagen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 bwMode="auto">
          <a:xfrm>
            <a:off x="0" y="4288360"/>
            <a:ext cx="2232248" cy="1660919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2248" y="4288361"/>
            <a:ext cx="2195736" cy="1660919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288361"/>
            <a:ext cx="2310729" cy="1660919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8 Imagen" descr="G:\7 OCTUBRE AREQUIPA\DSCN30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13" y="4288360"/>
            <a:ext cx="2405287" cy="1660919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245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801" y="2820194"/>
            <a:ext cx="7886700" cy="994172"/>
          </a:xfrm>
        </p:spPr>
        <p:txBody>
          <a:bodyPr/>
          <a:lstStyle/>
          <a:p>
            <a:pPr algn="ctr"/>
            <a:r>
              <a:rPr lang="es-ES_tradnl" dirty="0" smtClean="0"/>
              <a:t>	</a:t>
            </a:r>
            <a:r>
              <a:rPr lang="es-ES_tradnl" b="1" dirty="0" smtClean="0">
                <a:solidFill>
                  <a:srgbClr val="0070C0"/>
                </a:solidFill>
              </a:rPr>
              <a:t>LOGROS </a:t>
            </a:r>
            <a:r>
              <a:rPr lang="es-ES_tradnl" b="1" dirty="0" smtClean="0">
                <a:solidFill>
                  <a:srgbClr val="0070C0"/>
                </a:solidFill>
              </a:rPr>
              <a:t>Y</a:t>
            </a:r>
            <a:r>
              <a:rPr lang="es-ES_tradnl" dirty="0" smtClean="0">
                <a:solidFill>
                  <a:srgbClr val="0070C0"/>
                </a:solidFill>
              </a:rPr>
              <a:t> </a:t>
            </a:r>
            <a:r>
              <a:rPr lang="es-ES_tradnl" b="1" dirty="0" smtClean="0">
                <a:solidFill>
                  <a:srgbClr val="0070C0"/>
                </a:solidFill>
              </a:rPr>
              <a:t>PROYECTOS ESTRATEGICOS 2017</a:t>
            </a:r>
            <a:endParaRPr lang="es-P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37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upo 90"/>
          <p:cNvGrpSpPr/>
          <p:nvPr/>
        </p:nvGrpSpPr>
        <p:grpSpPr>
          <a:xfrm>
            <a:off x="179513" y="314911"/>
            <a:ext cx="9331000" cy="6543088"/>
            <a:chOff x="-36512" y="-728526"/>
            <a:chExt cx="10519499" cy="8076543"/>
          </a:xfrm>
        </p:grpSpPr>
        <p:grpSp>
          <p:nvGrpSpPr>
            <p:cNvPr id="89" name="Grupo 88"/>
            <p:cNvGrpSpPr/>
            <p:nvPr/>
          </p:nvGrpSpPr>
          <p:grpSpPr>
            <a:xfrm>
              <a:off x="-36512" y="-728526"/>
              <a:ext cx="10519499" cy="8076543"/>
              <a:chOff x="-36512" y="-728526"/>
              <a:chExt cx="10519499" cy="8076543"/>
            </a:xfrm>
          </p:grpSpPr>
          <p:grpSp>
            <p:nvGrpSpPr>
              <p:cNvPr id="9" name="8 Grupo"/>
              <p:cNvGrpSpPr>
                <a:grpSpLocks/>
              </p:cNvGrpSpPr>
              <p:nvPr/>
            </p:nvGrpSpPr>
            <p:grpSpPr bwMode="auto">
              <a:xfrm>
                <a:off x="6348" y="1290095"/>
                <a:ext cx="7582866" cy="5148409"/>
                <a:chOff x="1404991" y="658431"/>
                <a:chExt cx="7584124" cy="5569703"/>
              </a:xfrm>
            </p:grpSpPr>
            <p:pic>
              <p:nvPicPr>
                <p:cNvPr id="10" name="9 Imagen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04991" y="1005067"/>
                  <a:ext cx="7556682" cy="4639561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3" name="12 Imagen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52" r="21335" b="41290"/>
                <a:stretch>
                  <a:fillRect/>
                </a:stretch>
              </p:blipFill>
              <p:spPr bwMode="auto">
                <a:xfrm>
                  <a:off x="5274387" y="658431"/>
                  <a:ext cx="1216941" cy="14314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" name="17 Imagen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6555"/>
                <a:stretch>
                  <a:fillRect/>
                </a:stretch>
              </p:blipFill>
              <p:spPr bwMode="auto">
                <a:xfrm>
                  <a:off x="7736022" y="4131019"/>
                  <a:ext cx="341094" cy="6192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" name="19 Imagen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 rot="5400000">
                  <a:off x="7586424" y="2773479"/>
                  <a:ext cx="1501591" cy="10411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23" name="25 Conector recto de flecha"/>
                <p:cNvCxnSpPr>
                  <a:stCxn id="64" idx="3"/>
                </p:cNvCxnSpPr>
                <p:nvPr/>
              </p:nvCxnSpPr>
              <p:spPr>
                <a:xfrm flipV="1">
                  <a:off x="4789079" y="1360056"/>
                  <a:ext cx="815194" cy="482473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prstDash val="sysDash"/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26 Conector recto de flecha"/>
                <p:cNvCxnSpPr/>
                <p:nvPr/>
              </p:nvCxnSpPr>
              <p:spPr>
                <a:xfrm flipH="1" flipV="1">
                  <a:off x="5826502" y="1572201"/>
                  <a:ext cx="141402" cy="1534593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prstDash val="sysDash"/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5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4387" y="3567646"/>
                  <a:ext cx="300038" cy="3190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5096233">
                  <a:off x="7347687" y="1069913"/>
                  <a:ext cx="324536" cy="2950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8117945">
                  <a:off x="5845193" y="2999401"/>
                  <a:ext cx="300038" cy="3190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3896957">
                  <a:off x="8086208" y="1004486"/>
                  <a:ext cx="300038" cy="3190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3746646">
                  <a:off x="7117443" y="1515138"/>
                  <a:ext cx="300038" cy="3190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5243892">
                  <a:off x="6430805" y="1751202"/>
                  <a:ext cx="300038" cy="3190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43206" y="2265213"/>
                  <a:ext cx="300038" cy="3190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2" name="34 CuadroTexto"/>
                <p:cNvSpPr txBox="1"/>
                <p:nvPr/>
              </p:nvSpPr>
              <p:spPr>
                <a:xfrm>
                  <a:off x="5001798" y="845702"/>
                  <a:ext cx="1370687" cy="36625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s-PE" sz="105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SATELITE GOES</a:t>
                  </a:r>
                </a:p>
              </p:txBody>
            </p:sp>
            <p:sp>
              <p:nvSpPr>
                <p:cNvPr id="33" name="35 CuadroTexto"/>
                <p:cNvSpPr txBox="1"/>
                <p:nvPr/>
              </p:nvSpPr>
              <p:spPr>
                <a:xfrm>
                  <a:off x="7972660" y="4245314"/>
                  <a:ext cx="926050" cy="582684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es-PE" sz="675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Estaciones </a:t>
                  </a:r>
                </a:p>
                <a:p>
                  <a:pPr algn="ctr">
                    <a:defRPr/>
                  </a:pPr>
                  <a:r>
                    <a:rPr lang="es-PE" sz="675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Hidrométricas</a:t>
                  </a:r>
                </a:p>
                <a:p>
                  <a:pPr algn="ctr">
                    <a:defRPr/>
                  </a:pPr>
                  <a:r>
                    <a:rPr lang="es-PE" sz="675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Automáticas</a:t>
                  </a:r>
                </a:p>
              </p:txBody>
            </p:sp>
            <p:pic>
              <p:nvPicPr>
                <p:cNvPr id="34" name="Picture 2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4915190" y="3628544"/>
                  <a:ext cx="735803" cy="639001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37 Imagen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45453" y="1979408"/>
                  <a:ext cx="626616" cy="568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8" name="40 Grupo"/>
                <p:cNvGrpSpPr>
                  <a:grpSpLocks/>
                </p:cNvGrpSpPr>
                <p:nvPr/>
              </p:nvGrpSpPr>
              <p:grpSpPr bwMode="auto">
                <a:xfrm>
                  <a:off x="3904406" y="1077906"/>
                  <a:ext cx="5084709" cy="4365267"/>
                  <a:chOff x="2380406" y="1942002"/>
                  <a:chExt cx="5084709" cy="4365267"/>
                </a:xfrm>
              </p:grpSpPr>
              <p:cxnSp>
                <p:nvCxnSpPr>
                  <p:cNvPr id="59" name="61 Conector recto de flecha"/>
                  <p:cNvCxnSpPr>
                    <a:stCxn id="25" idx="0"/>
                  </p:cNvCxnSpPr>
                  <p:nvPr/>
                </p:nvCxnSpPr>
                <p:spPr>
                  <a:xfrm flipV="1">
                    <a:off x="2380406" y="2303962"/>
                    <a:ext cx="1659476" cy="2127780"/>
                  </a:xfrm>
                  <a:prstGeom prst="straightConnector1">
                    <a:avLst/>
                  </a:prstGeom>
                  <a:ln>
                    <a:solidFill>
                      <a:srgbClr val="FFFF00"/>
                    </a:solidFill>
                    <a:prstDash val="sysDash"/>
                    <a:tailEnd type="arrow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62 Conector recto de flecha"/>
                  <p:cNvCxnSpPr/>
                  <p:nvPr/>
                </p:nvCxnSpPr>
                <p:spPr>
                  <a:xfrm flipH="1">
                    <a:off x="4178664" y="1942002"/>
                    <a:ext cx="1750007" cy="192516"/>
                  </a:xfrm>
                  <a:prstGeom prst="straightConnector1">
                    <a:avLst/>
                  </a:prstGeom>
                  <a:ln>
                    <a:solidFill>
                      <a:srgbClr val="FFFF00"/>
                    </a:solidFill>
                    <a:prstDash val="sysDash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63 Conector recto de flecha"/>
                  <p:cNvCxnSpPr/>
                  <p:nvPr/>
                </p:nvCxnSpPr>
                <p:spPr>
                  <a:xfrm flipH="1">
                    <a:off x="4095084" y="2001785"/>
                    <a:ext cx="2524479" cy="224795"/>
                  </a:xfrm>
                  <a:prstGeom prst="straightConnector1">
                    <a:avLst/>
                  </a:prstGeom>
                  <a:ln>
                    <a:solidFill>
                      <a:srgbClr val="FFFF00"/>
                    </a:solidFill>
                    <a:prstDash val="sysDash"/>
                    <a:tailEnd type="arrow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64 Conector recto de flecha"/>
                  <p:cNvCxnSpPr/>
                  <p:nvPr/>
                </p:nvCxnSpPr>
                <p:spPr>
                  <a:xfrm flipH="1" flipV="1">
                    <a:off x="4273861" y="2369192"/>
                    <a:ext cx="1378680" cy="128142"/>
                  </a:xfrm>
                  <a:prstGeom prst="straightConnector1">
                    <a:avLst/>
                  </a:prstGeom>
                  <a:ln>
                    <a:solidFill>
                      <a:srgbClr val="FFFF00"/>
                    </a:solidFill>
                    <a:prstDash val="sysDash"/>
                    <a:tailEnd type="arrow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65 Conector recto de flecha"/>
                  <p:cNvCxnSpPr/>
                  <p:nvPr/>
                </p:nvCxnSpPr>
                <p:spPr>
                  <a:xfrm flipV="1">
                    <a:off x="3804851" y="2395768"/>
                    <a:ext cx="301566" cy="895343"/>
                  </a:xfrm>
                  <a:prstGeom prst="straightConnector1">
                    <a:avLst/>
                  </a:prstGeom>
                  <a:ln>
                    <a:solidFill>
                      <a:srgbClr val="FFFF00"/>
                    </a:solidFill>
                    <a:prstDash val="sysDash"/>
                    <a:tailEnd type="arrow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64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21361071">
                    <a:off x="2988025" y="2544471"/>
                    <a:ext cx="277389" cy="34514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65" name="67 CuadroTexto"/>
                  <p:cNvSpPr txBox="1"/>
                  <p:nvPr/>
                </p:nvSpPr>
                <p:spPr>
                  <a:xfrm>
                    <a:off x="6470661" y="5724585"/>
                    <a:ext cx="994454" cy="582684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s-PE" sz="675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Estaciones </a:t>
                    </a:r>
                  </a:p>
                  <a:p>
                    <a:pPr algn="ctr">
                      <a:defRPr/>
                    </a:pPr>
                    <a:r>
                      <a:rPr lang="es-PE" sz="675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Meteorológicas</a:t>
                    </a:r>
                  </a:p>
                  <a:p>
                    <a:pPr algn="ctr">
                      <a:defRPr/>
                    </a:pPr>
                    <a:r>
                      <a:rPr lang="es-PE" sz="675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Automáticas</a:t>
                    </a:r>
                  </a:p>
                </p:txBody>
              </p:sp>
            </p:grpSp>
            <p:cxnSp>
              <p:nvCxnSpPr>
                <p:cNvPr id="39" name="41 Conector recto de flecha"/>
                <p:cNvCxnSpPr/>
                <p:nvPr/>
              </p:nvCxnSpPr>
              <p:spPr>
                <a:xfrm flipH="1">
                  <a:off x="3545289" y="1214078"/>
                  <a:ext cx="2015537" cy="881992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prstDash val="sysDash"/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40" name="42 Imagen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1535" y="2801854"/>
                  <a:ext cx="357783" cy="3757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4" name="46 Llamada de nube"/>
                <p:cNvSpPr/>
                <p:nvPr/>
              </p:nvSpPr>
              <p:spPr>
                <a:xfrm>
                  <a:off x="1524074" y="846215"/>
                  <a:ext cx="1521077" cy="772832"/>
                </a:xfrm>
                <a:prstGeom prst="cloudCallout">
                  <a:avLst>
                    <a:gd name="adj1" fmla="val 93271"/>
                    <a:gd name="adj2" fmla="val 60374"/>
                  </a:avLst>
                </a:prstGeom>
                <a:ln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PE" sz="1350"/>
                </a:p>
              </p:txBody>
            </p:sp>
            <p:sp>
              <p:nvSpPr>
                <p:cNvPr id="45" name="47 CuadroTexto"/>
                <p:cNvSpPr txBox="1"/>
                <p:nvPr/>
              </p:nvSpPr>
              <p:spPr>
                <a:xfrm>
                  <a:off x="3323161" y="4617190"/>
                  <a:ext cx="1554530" cy="36625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es-PE" sz="1050" b="1" dirty="0">
                      <a:solidFill>
                        <a:schemeClr val="bg2">
                          <a:lumMod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SALA DECISIONES</a:t>
                  </a:r>
                </a:p>
              </p:txBody>
            </p:sp>
            <p:pic>
              <p:nvPicPr>
                <p:cNvPr id="47" name="49 Imagen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61617" y="3295021"/>
                  <a:ext cx="357783" cy="3757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8" name="50 Imagen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1717" y="2656260"/>
                  <a:ext cx="518527" cy="682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9" name="51 Llamada de nube"/>
                <p:cNvSpPr/>
                <p:nvPr/>
              </p:nvSpPr>
              <p:spPr>
                <a:xfrm>
                  <a:off x="1676499" y="997346"/>
                  <a:ext cx="1521077" cy="772832"/>
                </a:xfrm>
                <a:prstGeom prst="cloudCallout">
                  <a:avLst>
                    <a:gd name="adj1" fmla="val 2058"/>
                    <a:gd name="adj2" fmla="val 213309"/>
                  </a:avLst>
                </a:prstGeom>
                <a:ln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PE" sz="1350"/>
                </a:p>
              </p:txBody>
            </p:sp>
            <p:sp>
              <p:nvSpPr>
                <p:cNvPr id="50" name="52 CuadroTexto"/>
                <p:cNvSpPr txBox="1"/>
                <p:nvPr/>
              </p:nvSpPr>
              <p:spPr>
                <a:xfrm>
                  <a:off x="1488896" y="3222947"/>
                  <a:ext cx="1558805" cy="36625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s-PE" sz="1050" b="1" dirty="0">
                      <a:solidFill>
                        <a:schemeClr val="bg2">
                          <a:lumMod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SERVIDORES ANA</a:t>
                  </a:r>
                </a:p>
              </p:txBody>
            </p:sp>
            <p:sp>
              <p:nvSpPr>
                <p:cNvPr id="51" name="53 CuadroTexto"/>
                <p:cNvSpPr txBox="1"/>
                <p:nvPr/>
              </p:nvSpPr>
              <p:spPr>
                <a:xfrm>
                  <a:off x="1404991" y="3408675"/>
                  <a:ext cx="1723407" cy="36625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s-PE" sz="1050" b="1" dirty="0">
                      <a:solidFill>
                        <a:schemeClr val="bg2">
                          <a:lumMod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APLICACIONES WEB</a:t>
                  </a:r>
                </a:p>
              </p:txBody>
            </p:sp>
            <p:sp>
              <p:nvSpPr>
                <p:cNvPr id="52" name="54 Llamada de nube"/>
                <p:cNvSpPr/>
                <p:nvPr/>
              </p:nvSpPr>
              <p:spPr>
                <a:xfrm>
                  <a:off x="1690789" y="921780"/>
                  <a:ext cx="1519490" cy="772832"/>
                </a:xfrm>
                <a:prstGeom prst="cloudCallout">
                  <a:avLst>
                    <a:gd name="adj1" fmla="val 216617"/>
                    <a:gd name="adj2" fmla="val 429458"/>
                  </a:avLst>
                </a:prstGeom>
                <a:ln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PE" sz="1350"/>
                </a:p>
              </p:txBody>
            </p:sp>
            <p:pic>
              <p:nvPicPr>
                <p:cNvPr id="53" name="55 Imagen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38018" y="1892756"/>
                  <a:ext cx="518527" cy="682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4" name="56 CuadroTexto"/>
                <p:cNvSpPr txBox="1"/>
                <p:nvPr/>
              </p:nvSpPr>
              <p:spPr>
                <a:xfrm>
                  <a:off x="1888116" y="1016238"/>
                  <a:ext cx="1013693" cy="665924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es-PE" sz="825" b="1" dirty="0">
                      <a:solidFill>
                        <a:schemeClr val="bg2">
                          <a:lumMod val="25000"/>
                        </a:schemeClr>
                      </a:solidFill>
                    </a:rPr>
                    <a:t>SERVIDORES </a:t>
                  </a:r>
                </a:p>
                <a:p>
                  <a:pPr algn="ctr">
                    <a:defRPr/>
                  </a:pPr>
                  <a:r>
                    <a:rPr lang="es-PE" sz="825" b="1" dirty="0">
                      <a:solidFill>
                        <a:schemeClr val="bg2">
                          <a:lumMod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PUBLICOS</a:t>
                  </a:r>
                </a:p>
                <a:p>
                  <a:pPr algn="ctr">
                    <a:defRPr/>
                  </a:pPr>
                  <a:r>
                    <a:rPr lang="es-PE" sz="750" b="1" dirty="0" err="1">
                      <a:solidFill>
                        <a:schemeClr val="bg2">
                          <a:lumMod val="25000"/>
                        </a:schemeClr>
                      </a:solidFill>
                    </a:rPr>
                    <a:t>Meteonet</a:t>
                  </a:r>
                  <a:endParaRPr lang="es-PE" sz="750" b="1" dirty="0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56" name="5 Imagen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80937" y="3618212"/>
                  <a:ext cx="1499627" cy="1205058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7" name="76 Imagen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7938" y="5270173"/>
                  <a:ext cx="518527" cy="682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8" name="83 CuadroTexto"/>
                <p:cNvSpPr txBox="1"/>
                <p:nvPr/>
              </p:nvSpPr>
              <p:spPr>
                <a:xfrm>
                  <a:off x="1774466" y="5861875"/>
                  <a:ext cx="962389" cy="36625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s-PE" sz="1050" b="1" dirty="0">
                      <a:solidFill>
                        <a:schemeClr val="bg2">
                          <a:lumMod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SENAHMI</a:t>
                  </a:r>
                </a:p>
              </p:txBody>
            </p:sp>
          </p:grpSp>
          <p:sp>
            <p:nvSpPr>
              <p:cNvPr id="66" name="38 CuadroTexto"/>
              <p:cNvSpPr txBox="1"/>
              <p:nvPr/>
            </p:nvSpPr>
            <p:spPr bwMode="auto">
              <a:xfrm>
                <a:off x="6520525" y="1793869"/>
                <a:ext cx="872461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EMA</a:t>
                </a:r>
              </a:p>
              <a:p>
                <a:pPr algn="ctr">
                  <a:defRPr/>
                </a:pPr>
                <a:r>
                  <a:rPr lang="es-PE" sz="675" b="1" dirty="0"/>
                  <a:t> Crucero Alto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71" name="Picture 2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809865">
                <a:off x="5839379" y="3876226"/>
                <a:ext cx="299988" cy="2949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" name="38 CuadroTexto"/>
              <p:cNvSpPr txBox="1"/>
              <p:nvPr/>
            </p:nvSpPr>
            <p:spPr bwMode="auto">
              <a:xfrm>
                <a:off x="5563253" y="4160652"/>
                <a:ext cx="727123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EMA</a:t>
                </a:r>
              </a:p>
              <a:p>
                <a:pPr algn="ctr">
                  <a:defRPr/>
                </a:pPr>
                <a:r>
                  <a:rPr lang="es-PE" sz="675" b="1" dirty="0"/>
                  <a:t> </a:t>
                </a:r>
                <a:r>
                  <a:rPr lang="es-PE" sz="675" b="1" dirty="0" err="1"/>
                  <a:t>S.J.Uzuña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74" name="Picture 2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096318">
                <a:off x="6208922" y="1826659"/>
                <a:ext cx="299988" cy="2949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" name="38 CuadroTexto"/>
              <p:cNvSpPr txBox="1"/>
              <p:nvPr/>
            </p:nvSpPr>
            <p:spPr bwMode="auto">
              <a:xfrm>
                <a:off x="6110044" y="2021780"/>
                <a:ext cx="551861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EMA</a:t>
                </a:r>
              </a:p>
              <a:p>
                <a:pPr algn="ctr">
                  <a:defRPr/>
                </a:pPr>
                <a:r>
                  <a:rPr lang="es-PE" sz="675" b="1" dirty="0"/>
                  <a:t> </a:t>
                </a:r>
                <a:r>
                  <a:rPr lang="es-PE" sz="675" b="1" dirty="0" err="1"/>
                  <a:t>Imata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" name="38 CuadroTexto"/>
              <p:cNvSpPr txBox="1"/>
              <p:nvPr/>
            </p:nvSpPr>
            <p:spPr bwMode="auto">
              <a:xfrm>
                <a:off x="5874044" y="1426262"/>
                <a:ext cx="658728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EHA</a:t>
                </a:r>
              </a:p>
              <a:p>
                <a:pPr algn="ctr">
                  <a:defRPr/>
                </a:pPr>
                <a:r>
                  <a:rPr lang="es-PE" sz="675" b="1" dirty="0"/>
                  <a:t> </a:t>
                </a:r>
                <a:r>
                  <a:rPr lang="es-PE" sz="675" b="1" dirty="0" err="1"/>
                  <a:t>Sumbay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6" name="38 CuadroTexto"/>
              <p:cNvSpPr txBox="1"/>
              <p:nvPr/>
            </p:nvSpPr>
            <p:spPr bwMode="auto">
              <a:xfrm>
                <a:off x="5723624" y="2263813"/>
                <a:ext cx="645904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EMA</a:t>
                </a:r>
              </a:p>
              <a:p>
                <a:pPr algn="ctr">
                  <a:defRPr/>
                </a:pPr>
                <a:r>
                  <a:rPr lang="es-PE" sz="675" b="1" dirty="0"/>
                  <a:t> </a:t>
                </a:r>
                <a:r>
                  <a:rPr lang="es-PE" sz="675" b="1" dirty="0" err="1"/>
                  <a:t>Pillones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7" name="38 CuadroTexto"/>
              <p:cNvSpPr txBox="1"/>
              <p:nvPr/>
            </p:nvSpPr>
            <p:spPr bwMode="auto">
              <a:xfrm>
                <a:off x="4924429" y="2461196"/>
                <a:ext cx="746359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EMA</a:t>
                </a:r>
              </a:p>
              <a:p>
                <a:pPr algn="ctr">
                  <a:defRPr/>
                </a:pPr>
                <a:r>
                  <a:rPr lang="es-PE" sz="675" b="1" dirty="0"/>
                  <a:t> </a:t>
                </a:r>
                <a:r>
                  <a:rPr lang="es-PE" sz="675" b="1" dirty="0" err="1"/>
                  <a:t>Patahuasi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8" name="38 CuadroTexto"/>
              <p:cNvSpPr txBox="1"/>
              <p:nvPr/>
            </p:nvSpPr>
            <p:spPr bwMode="auto">
              <a:xfrm>
                <a:off x="4195208" y="3716253"/>
                <a:ext cx="889560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EHA</a:t>
                </a:r>
              </a:p>
              <a:p>
                <a:pPr algn="ctr">
                  <a:defRPr/>
                </a:pPr>
                <a:r>
                  <a:rPr lang="es-PE" sz="675" b="1" dirty="0"/>
                  <a:t>Tingo Grande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9" name="38 CuadroTexto"/>
              <p:cNvSpPr txBox="1"/>
              <p:nvPr/>
            </p:nvSpPr>
            <p:spPr bwMode="auto">
              <a:xfrm>
                <a:off x="3431615" y="3009620"/>
                <a:ext cx="669415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EHA</a:t>
                </a:r>
              </a:p>
              <a:p>
                <a:pPr algn="ctr">
                  <a:defRPr/>
                </a:pPr>
                <a:r>
                  <a:rPr lang="es-PE" sz="675" b="1" dirty="0" err="1"/>
                  <a:t>Socosani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0" name="38 CuadroTexto"/>
              <p:cNvSpPr txBox="1"/>
              <p:nvPr/>
            </p:nvSpPr>
            <p:spPr bwMode="auto">
              <a:xfrm>
                <a:off x="2849340" y="2475424"/>
                <a:ext cx="607432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EMA</a:t>
                </a:r>
              </a:p>
              <a:p>
                <a:pPr algn="ctr">
                  <a:defRPr/>
                </a:pPr>
                <a:r>
                  <a:rPr lang="es-PE" sz="675" b="1" dirty="0"/>
                  <a:t>Huanca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81" name="26 Conector recto de flecha"/>
              <p:cNvCxnSpPr/>
              <p:nvPr/>
            </p:nvCxnSpPr>
            <p:spPr bwMode="auto">
              <a:xfrm flipH="1" flipV="1">
                <a:off x="4436800" y="2078441"/>
                <a:ext cx="1547833" cy="1907855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prstDash val="sysDash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38 CuadroTexto"/>
              <p:cNvSpPr txBox="1"/>
              <p:nvPr/>
            </p:nvSpPr>
            <p:spPr bwMode="auto">
              <a:xfrm>
                <a:off x="1898089" y="4316684"/>
                <a:ext cx="707887" cy="4001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EHA</a:t>
                </a:r>
              </a:p>
              <a:p>
                <a:pPr algn="ctr">
                  <a:defRPr/>
                </a:pPr>
                <a:r>
                  <a:rPr lang="es-PE" sz="675" b="1" dirty="0" err="1"/>
                  <a:t>Boyadero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88" name="63 Conector recto de flecha"/>
              <p:cNvCxnSpPr/>
              <p:nvPr/>
            </p:nvCxnSpPr>
            <p:spPr bwMode="auto">
              <a:xfrm flipH="1">
                <a:off x="4417886" y="1953945"/>
                <a:ext cx="1661328" cy="30594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prstDash val="sysDash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64 Conector recto de flecha"/>
              <p:cNvCxnSpPr/>
              <p:nvPr/>
            </p:nvCxnSpPr>
            <p:spPr bwMode="auto">
              <a:xfrm flipH="1" flipV="1">
                <a:off x="4411164" y="2097286"/>
                <a:ext cx="594886" cy="280195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prstDash val="sysDash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6" name="13 Imagen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2404" y="5192268"/>
                <a:ext cx="438644" cy="4628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8" name="5 Imagen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746522" y="5185163"/>
                <a:ext cx="1838816" cy="1379112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" name="47 CuadroTexto"/>
              <p:cNvSpPr txBox="1"/>
              <p:nvPr/>
            </p:nvSpPr>
            <p:spPr bwMode="auto">
              <a:xfrm>
                <a:off x="4070251" y="3201638"/>
                <a:ext cx="930169" cy="33855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s-PE" sz="1050" b="1" dirty="0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Arequipa</a:t>
                </a:r>
              </a:p>
            </p:txBody>
          </p:sp>
          <p:pic>
            <p:nvPicPr>
              <p:cNvPr id="100" name="Imagen 99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674125" y="5270728"/>
                <a:ext cx="2641089" cy="1607645"/>
              </a:xfrm>
              <a:prstGeom prst="rect">
                <a:avLst/>
              </a:prstGeom>
            </p:spPr>
          </p:pic>
          <p:pic>
            <p:nvPicPr>
              <p:cNvPr id="106" name="Imagen 105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353396" y="5921646"/>
                <a:ext cx="1163430" cy="871435"/>
              </a:xfrm>
              <a:prstGeom prst="rect">
                <a:avLst/>
              </a:prstGeom>
            </p:spPr>
          </p:pic>
          <p:sp>
            <p:nvSpPr>
              <p:cNvPr id="107" name="38 CuadroTexto"/>
              <p:cNvSpPr txBox="1"/>
              <p:nvPr/>
            </p:nvSpPr>
            <p:spPr bwMode="auto">
              <a:xfrm>
                <a:off x="4053332" y="5096056"/>
                <a:ext cx="1902659" cy="26161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s-PE" sz="675" b="1" dirty="0"/>
                  <a:t>Base de datos </a:t>
                </a:r>
                <a:r>
                  <a:rPr lang="es-PE" sz="675" b="1" dirty="0" err="1"/>
                  <a:t>Hidrometeorológico</a:t>
                </a:r>
                <a:endParaRPr lang="es-PE" sz="67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7" name="3 Rectángulo"/>
              <p:cNvSpPr>
                <a:spLocks noChangeArrowheads="1"/>
              </p:cNvSpPr>
              <p:nvPr/>
            </p:nvSpPr>
            <p:spPr bwMode="auto">
              <a:xfrm>
                <a:off x="-36512" y="844144"/>
                <a:ext cx="7506158" cy="861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algn="ctr"/>
                <a:r>
                  <a:rPr lang="es-ES" altLang="es-PE" sz="900" b="1" dirty="0">
                    <a:solidFill>
                      <a:srgbClr val="0070C0"/>
                    </a:solidFill>
                    <a:latin typeface="Chicago" panose="020B0806080604040204" pitchFamily="34" charset="0"/>
                  </a:rPr>
                  <a:t>MONITOREO DE LA ESTACIONES HIDROMETEOROLOGICAS AUTOMATICAS</a:t>
                </a:r>
              </a:p>
              <a:p>
                <a:pPr algn="ctr"/>
                <a:r>
                  <a:rPr lang="es-PE" sz="900" b="1" dirty="0"/>
                  <a:t>Generación de base de datos en tiempo real de 10 EHA y EMA </a:t>
                </a:r>
                <a:r>
                  <a:rPr lang="es-PE" sz="900" dirty="0"/>
                  <a:t>de precipitación, temperatura, humedad relativa, intensidad y dirección de vientos, niveles agua en ríos, etc. Estimación de caudal en ríos. </a:t>
                </a:r>
                <a:r>
                  <a:rPr lang="es-PE" sz="900" dirty="0" err="1"/>
                  <a:t>Mov</a:t>
                </a:r>
                <a:r>
                  <a:rPr lang="es-PE" sz="900" dirty="0"/>
                  <a:t>. hídrico de represas, </a:t>
                </a:r>
                <a:r>
                  <a:rPr lang="es-PE" sz="900" dirty="0" err="1"/>
                  <a:t>etc</a:t>
                </a:r>
                <a:endParaRPr lang="es-PE" altLang="es-PE" sz="900" b="1" dirty="0">
                  <a:solidFill>
                    <a:srgbClr val="0070C0"/>
                  </a:solidFill>
                  <a:latin typeface="Chicago" panose="020B0806080604040204" pitchFamily="34" charset="0"/>
                </a:endParaRPr>
              </a:p>
            </p:txBody>
          </p:sp>
          <p:sp>
            <p:nvSpPr>
              <p:cNvPr id="102" name="CuadroTexto 101"/>
              <p:cNvSpPr txBox="1"/>
              <p:nvPr/>
            </p:nvSpPr>
            <p:spPr>
              <a:xfrm>
                <a:off x="7469646" y="1423882"/>
                <a:ext cx="1689671" cy="2154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PE" sz="900" b="1" dirty="0"/>
                  <a:t>Modelo WEAP: se ha logrado actualizar el  modelo, con el </a:t>
                </a:r>
                <a:r>
                  <a:rPr lang="es-PE" sz="900" dirty="0"/>
                  <a:t>apoyo del proyecto PARA AGUA/SEI.</a:t>
                </a:r>
              </a:p>
              <a:p>
                <a:r>
                  <a:rPr lang="es-PE" sz="900" b="1" dirty="0" err="1"/>
                  <a:t>HydroBID</a:t>
                </a:r>
                <a:r>
                  <a:rPr lang="es-PE" sz="900" dirty="0"/>
                  <a:t>: Es otro modelo hidrológico que se viene formulando para a cuenca Oriental- Rio Chili. </a:t>
                </a:r>
              </a:p>
            </p:txBody>
          </p:sp>
          <p:sp>
            <p:nvSpPr>
              <p:cNvPr id="103" name="3 Rectángulo"/>
              <p:cNvSpPr>
                <a:spLocks noChangeArrowheads="1"/>
              </p:cNvSpPr>
              <p:nvPr/>
            </p:nvSpPr>
            <p:spPr bwMode="auto">
              <a:xfrm>
                <a:off x="7268366" y="851281"/>
                <a:ext cx="1747457" cy="677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algn="ctr"/>
                <a:r>
                  <a:rPr lang="es-ES" altLang="es-PE" sz="900" b="1" dirty="0">
                    <a:solidFill>
                      <a:srgbClr val="0070C0"/>
                    </a:solidFill>
                    <a:latin typeface="Chicago" panose="020B0806080604040204" pitchFamily="34" charset="0"/>
                  </a:rPr>
                  <a:t>ACTUALIZACION DE MODELOS HIDROLOGICOS  </a:t>
                </a:r>
                <a:endParaRPr lang="es-PE" altLang="es-PE" sz="900" b="1" dirty="0">
                  <a:solidFill>
                    <a:srgbClr val="0070C0"/>
                  </a:solidFill>
                  <a:latin typeface="Chicago" panose="020B0806080604040204" pitchFamily="34" charset="0"/>
                </a:endParaRPr>
              </a:p>
            </p:txBody>
          </p:sp>
          <p:sp>
            <p:nvSpPr>
              <p:cNvPr id="104" name="CuadroTexto 103"/>
              <p:cNvSpPr txBox="1"/>
              <p:nvPr/>
            </p:nvSpPr>
            <p:spPr>
              <a:xfrm>
                <a:off x="7497836" y="4085585"/>
                <a:ext cx="1586113" cy="326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PE" sz="900" dirty="0"/>
                  <a:t>Cuyo equipamiento Permite visualizar y procesar la base de datos </a:t>
                </a:r>
                <a:r>
                  <a:rPr lang="es-PE" sz="900" dirty="0" err="1"/>
                  <a:t>hidrometeorol</a:t>
                </a:r>
                <a:r>
                  <a:rPr lang="es-PE" sz="900" dirty="0"/>
                  <a:t>., mapas temáticos: Hidrografía, hidrogeología, cobertura vegetal, climatología</a:t>
                </a:r>
                <a:r>
                  <a:rPr lang="es-PE" sz="900" b="1" dirty="0"/>
                  <a:t>, </a:t>
                </a:r>
                <a:r>
                  <a:rPr lang="es-PE" sz="900" dirty="0"/>
                  <a:t>predios  bloques de riego, </a:t>
                </a:r>
                <a:r>
                  <a:rPr lang="es-PE" sz="900" dirty="0" err="1"/>
                  <a:t>infraest</a:t>
                </a:r>
                <a:r>
                  <a:rPr lang="es-PE" sz="900" dirty="0"/>
                  <a:t>. riego, etc.), así como el monitoreo de las condiciones climáticas locales y regionales.</a:t>
                </a:r>
              </a:p>
            </p:txBody>
          </p:sp>
          <p:sp>
            <p:nvSpPr>
              <p:cNvPr id="105" name="3 Rectángulo"/>
              <p:cNvSpPr>
                <a:spLocks noChangeArrowheads="1"/>
              </p:cNvSpPr>
              <p:nvPr/>
            </p:nvSpPr>
            <p:spPr bwMode="auto">
              <a:xfrm>
                <a:off x="7376645" y="3488072"/>
                <a:ext cx="1747457" cy="677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algn="ctr"/>
                <a:r>
                  <a:rPr lang="es-ES" altLang="es-PE" sz="900" b="1" dirty="0">
                    <a:solidFill>
                      <a:srgbClr val="0070C0"/>
                    </a:solidFill>
                    <a:latin typeface="Chicago" panose="020B0806080604040204" pitchFamily="34" charset="0"/>
                  </a:rPr>
                  <a:t>IMPLEMENTACION Y OPERACIÓN DEL NODO SNIRH Q-CH</a:t>
                </a:r>
                <a:endParaRPr lang="es-PE" altLang="es-PE" sz="900" b="1" dirty="0">
                  <a:solidFill>
                    <a:srgbClr val="0070C0"/>
                  </a:solidFill>
                  <a:latin typeface="Chicago" panose="020B0806080604040204" pitchFamily="34" charset="0"/>
                </a:endParaRPr>
              </a:p>
            </p:txBody>
          </p:sp>
          <p:sp>
            <p:nvSpPr>
              <p:cNvPr id="108" name="3 Rectángulo"/>
              <p:cNvSpPr>
                <a:spLocks noChangeArrowheads="1"/>
              </p:cNvSpPr>
              <p:nvPr/>
            </p:nvSpPr>
            <p:spPr bwMode="auto">
              <a:xfrm>
                <a:off x="812203" y="-728526"/>
                <a:ext cx="9670784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algn="ctr"/>
                <a:r>
                  <a:rPr lang="es-ES" altLang="es-PE" b="1" dirty="0">
                    <a:solidFill>
                      <a:srgbClr val="0070C0"/>
                    </a:solidFill>
                    <a:latin typeface="Arial Black" panose="020B0A04020102020204" pitchFamily="34" charset="0"/>
                  </a:rPr>
                  <a:t>PRINCIPALES LOGROS DEL NODO SNIRH QUILCA CHILI</a:t>
                </a:r>
                <a:endParaRPr lang="es-PE" altLang="es-PE" b="1" dirty="0">
                  <a:solidFill>
                    <a:srgbClr val="0070C0"/>
                  </a:solidFill>
                  <a:latin typeface="Arial Black" panose="020B0A04020102020204" pitchFamily="34" charset="0"/>
                </a:endParaRPr>
              </a:p>
            </p:txBody>
          </p:sp>
        </p:grpSp>
        <p:pic>
          <p:nvPicPr>
            <p:cNvPr id="90" name="Imagen 89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40" r="4229" b="6117"/>
            <a:stretch/>
          </p:blipFill>
          <p:spPr>
            <a:xfrm>
              <a:off x="4263770" y="4164045"/>
              <a:ext cx="1249328" cy="948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672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48" y="2493478"/>
            <a:ext cx="8578162" cy="3167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ítulo 5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063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AVANCES EN EL FINANCIAMIENTO DEL PLAN</a:t>
            </a:r>
            <a:endParaRPr lang="es-ES" sz="2400" dirty="0">
              <a:solidFill>
                <a:srgbClr val="0070C0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95536" y="1754815"/>
            <a:ext cx="8287395" cy="54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60000"/>
            </a:pPr>
            <a:r>
              <a:rPr lang="es-PE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INVERSIONES DEL 43% DEL PLAN DE GESTIÓN DE RECURSOS HÍDRICOS.  </a:t>
            </a:r>
            <a:endParaRPr lang="es-PE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buSzPct val="160000"/>
              <a:buFont typeface="Wingdings" panose="05000000000000000000" pitchFamily="2" charset="2"/>
              <a:buChar char="§"/>
            </a:pPr>
            <a:endParaRPr lang="es-PE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62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7894" y="-99392"/>
            <a:ext cx="7108906" cy="1143000"/>
          </a:xfrm>
        </p:spPr>
        <p:txBody>
          <a:bodyPr/>
          <a:lstStyle/>
          <a:p>
            <a:pPr algn="ctr"/>
            <a:r>
              <a:rPr lang="es-MX" sz="2400" b="1" dirty="0" smtClean="0">
                <a:solidFill>
                  <a:srgbClr val="0070C0"/>
                </a:solidFill>
              </a:rPr>
              <a:t>PROTOCOLO DE ACTUACIONES EN CASO DE SEQUIA</a:t>
            </a:r>
            <a:endParaRPr lang="es-PE" sz="2400" b="1" dirty="0">
              <a:solidFill>
                <a:srgbClr val="0070C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r>
              <a:rPr lang="es-MX" dirty="0" smtClean="0"/>
              <a:t>Objetivos.</a:t>
            </a:r>
          </a:p>
          <a:p>
            <a:pPr algn="just"/>
            <a:r>
              <a:rPr lang="es-MX" dirty="0" smtClean="0"/>
              <a:t>Grupo Técnico de trabajo especializado en el CRHC.</a:t>
            </a:r>
          </a:p>
          <a:p>
            <a:pPr algn="just"/>
            <a:r>
              <a:rPr lang="es-MX" dirty="0" smtClean="0"/>
              <a:t>Identificación de medidas a adoptar, para prevención o mitigación de los impactos de la sequía. Gestión de la Oferta y gestión de las demandas.</a:t>
            </a:r>
            <a:endParaRPr lang="es-PE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022501"/>
              </p:ext>
            </p:extLst>
          </p:nvPr>
        </p:nvGraphicFramePr>
        <p:xfrm>
          <a:off x="698990" y="4869161"/>
          <a:ext cx="7987810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7562"/>
                <a:gridCol w="1597562"/>
                <a:gridCol w="1597562"/>
                <a:gridCol w="1597562"/>
                <a:gridCol w="1597562"/>
              </a:tblGrid>
              <a:tr h="302761">
                <a:tc gridSpan="5"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Tipología de las medidas</a:t>
                      </a:r>
                      <a:endParaRPr lang="es-PE" sz="14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</a:tr>
              <a:tr h="302761">
                <a:tc>
                  <a:txBody>
                    <a:bodyPr/>
                    <a:lstStyle/>
                    <a:p>
                      <a:r>
                        <a:rPr lang="es-MX" sz="1400" b="1" dirty="0" smtClean="0"/>
                        <a:t>Estado</a:t>
                      </a:r>
                      <a:endParaRPr lang="es-PE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Normal</a:t>
                      </a:r>
                      <a:endParaRPr lang="es-PE" sz="14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Pre alerta</a:t>
                      </a:r>
                      <a:endParaRPr lang="es-PE" sz="14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Alerta</a:t>
                      </a:r>
                      <a:endParaRPr lang="es-PE" sz="14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Emergencia</a:t>
                      </a:r>
                      <a:endParaRPr lang="es-PE" sz="1400" dirty="0"/>
                    </a:p>
                  </a:txBody>
                  <a:tcPr marL="68580" marR="68580" marT="34290" marB="34290">
                    <a:solidFill>
                      <a:srgbClr val="FF0000"/>
                    </a:solidFill>
                  </a:tcPr>
                </a:tc>
              </a:tr>
              <a:tr h="531877">
                <a:tc>
                  <a:txBody>
                    <a:bodyPr/>
                    <a:lstStyle/>
                    <a:p>
                      <a:r>
                        <a:rPr lang="es-MX" sz="1400" b="1" dirty="0" smtClean="0"/>
                        <a:t>Objetivo</a:t>
                      </a:r>
                      <a:endParaRPr lang="es-PE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Planificación</a:t>
                      </a:r>
                      <a:endParaRPr lang="es-PE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Monitoreo Información</a:t>
                      </a:r>
                      <a:endParaRPr lang="es-PE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Conservación</a:t>
                      </a:r>
                      <a:endParaRPr lang="es-PE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Restricciones</a:t>
                      </a:r>
                      <a:endParaRPr lang="es-PE" sz="1400" dirty="0"/>
                    </a:p>
                  </a:txBody>
                  <a:tcPr marL="68580" marR="68580" marT="34290" marB="34290"/>
                </a:tc>
              </a:tr>
              <a:tr h="302761">
                <a:tc>
                  <a:txBody>
                    <a:bodyPr/>
                    <a:lstStyle/>
                    <a:p>
                      <a:r>
                        <a:rPr lang="es-MX" sz="1400" b="1" dirty="0" smtClean="0"/>
                        <a:t>Tipo de medida</a:t>
                      </a:r>
                      <a:endParaRPr lang="es-PE" sz="1400" b="1" dirty="0"/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Estrategias</a:t>
                      </a:r>
                      <a:endParaRPr lang="es-PE" sz="14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Tácticas</a:t>
                      </a:r>
                      <a:endParaRPr lang="es-PE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/>
                        <a:t>Emergencia</a:t>
                      </a:r>
                      <a:endParaRPr lang="es-PE" sz="14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80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507238"/>
              </p:ext>
            </p:extLst>
          </p:nvPr>
        </p:nvGraphicFramePr>
        <p:xfrm>
          <a:off x="1323062" y="1070584"/>
          <a:ext cx="6497877" cy="4716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940210" y="2593873"/>
            <a:ext cx="24334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dirty="0"/>
              <a:t>CAUDAL</a:t>
            </a:r>
            <a:endParaRPr lang="es-PE" sz="1350" dirty="0"/>
          </a:p>
        </p:txBody>
      </p:sp>
      <p:sp>
        <p:nvSpPr>
          <p:cNvPr id="3" name="Llamada con línea 1 2"/>
          <p:cNvSpPr/>
          <p:nvPr/>
        </p:nvSpPr>
        <p:spPr>
          <a:xfrm>
            <a:off x="7731843" y="4496414"/>
            <a:ext cx="1205681" cy="608372"/>
          </a:xfrm>
          <a:prstGeom prst="borderCallout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50" dirty="0"/>
              <a:t>Umbral Emergencia</a:t>
            </a:r>
            <a:endParaRPr lang="es-PE" sz="1350" dirty="0"/>
          </a:p>
        </p:txBody>
      </p:sp>
      <p:sp>
        <p:nvSpPr>
          <p:cNvPr id="5" name="Llamada con línea 1 4"/>
          <p:cNvSpPr/>
          <p:nvPr/>
        </p:nvSpPr>
        <p:spPr>
          <a:xfrm>
            <a:off x="6109519" y="1985501"/>
            <a:ext cx="1205681" cy="608372"/>
          </a:xfrm>
          <a:prstGeom prst="borderCallout1">
            <a:avLst>
              <a:gd name="adj1" fmla="val 18750"/>
              <a:gd name="adj2" fmla="val -8333"/>
              <a:gd name="adj3" fmla="val 497955"/>
              <a:gd name="adj4" fmla="val -2365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50" dirty="0">
                <a:solidFill>
                  <a:schemeClr val="tx1"/>
                </a:solidFill>
              </a:rPr>
              <a:t>Umbral Pre Alerta</a:t>
            </a:r>
          </a:p>
          <a:p>
            <a:pPr algn="ctr"/>
            <a:r>
              <a:rPr lang="es-MX" sz="1350" dirty="0">
                <a:solidFill>
                  <a:schemeClr val="tx1"/>
                </a:solidFill>
              </a:rPr>
              <a:t>(uso Eficiente)</a:t>
            </a:r>
            <a:endParaRPr lang="es-PE" sz="1350" dirty="0">
              <a:solidFill>
                <a:schemeClr val="tx1"/>
              </a:solidFill>
            </a:endParaRPr>
          </a:p>
        </p:txBody>
      </p:sp>
      <p:sp>
        <p:nvSpPr>
          <p:cNvPr id="6" name="Llamada con línea 1 5"/>
          <p:cNvSpPr/>
          <p:nvPr/>
        </p:nvSpPr>
        <p:spPr>
          <a:xfrm>
            <a:off x="7835082" y="2643373"/>
            <a:ext cx="1205681" cy="608372"/>
          </a:xfrm>
          <a:prstGeom prst="borderCallout1">
            <a:avLst>
              <a:gd name="adj1" fmla="val 18750"/>
              <a:gd name="adj2" fmla="val -8333"/>
              <a:gd name="adj3" fmla="val 392500"/>
              <a:gd name="adj4" fmla="val -9704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50" dirty="0"/>
              <a:t>Umbral Alerta</a:t>
            </a:r>
            <a:endParaRPr lang="es-PE" sz="1350" dirty="0"/>
          </a:p>
        </p:txBody>
      </p:sp>
      <p:sp>
        <p:nvSpPr>
          <p:cNvPr id="7" name="Llamada con línea 1 6"/>
          <p:cNvSpPr/>
          <p:nvPr/>
        </p:nvSpPr>
        <p:spPr>
          <a:xfrm>
            <a:off x="4594123" y="1502491"/>
            <a:ext cx="1205681" cy="608372"/>
          </a:xfrm>
          <a:prstGeom prst="borderCallout1">
            <a:avLst>
              <a:gd name="adj1" fmla="val 18750"/>
              <a:gd name="adj2" fmla="val -8333"/>
              <a:gd name="adj3" fmla="val 143409"/>
              <a:gd name="adj4" fmla="val -2457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50" dirty="0"/>
              <a:t>Umbral Normal</a:t>
            </a:r>
            <a:endParaRPr lang="es-PE" sz="1350" dirty="0"/>
          </a:p>
        </p:txBody>
      </p:sp>
      <p:sp>
        <p:nvSpPr>
          <p:cNvPr id="8" name="Rectángulo 7"/>
          <p:cNvSpPr/>
          <p:nvPr/>
        </p:nvSpPr>
        <p:spPr>
          <a:xfrm>
            <a:off x="2123728" y="53487"/>
            <a:ext cx="66967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rgbClr val="0070C0"/>
                </a:solidFill>
              </a:rPr>
              <a:t>PROTOCOLO DE ACTUACIONES EN CASO DE SEQUIA</a:t>
            </a:r>
            <a:endParaRPr lang="es-PE" sz="2400" dirty="0"/>
          </a:p>
        </p:txBody>
      </p:sp>
    </p:spTree>
    <p:extLst>
      <p:ext uri="{BB962C8B-B14F-4D97-AF65-F5344CB8AC3E}">
        <p14:creationId xmlns:p14="http://schemas.microsoft.com/office/powerpoint/2010/main" val="290235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 noGrp="1"/>
          </p:cNvGraphicFramePr>
          <p:nvPr>
            <p:extLst/>
          </p:nvPr>
        </p:nvGraphicFramePr>
        <p:xfrm>
          <a:off x="525294" y="1070584"/>
          <a:ext cx="7295645" cy="4716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504385" y="1768078"/>
            <a:ext cx="2639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b="1" dirty="0"/>
              <a:t>Prioridad en políticas</a:t>
            </a:r>
          </a:p>
          <a:p>
            <a:r>
              <a:rPr lang="es-MX" sz="1350" b="1" dirty="0"/>
              <a:t>Aporte al PBI</a:t>
            </a:r>
          </a:p>
          <a:p>
            <a:r>
              <a:rPr lang="es-MX" sz="1350" b="1" dirty="0"/>
              <a:t>Impuestos a la región</a:t>
            </a:r>
          </a:p>
          <a:p>
            <a:r>
              <a:rPr lang="es-MX" sz="1350" b="1" dirty="0"/>
              <a:t>Empleo directo</a:t>
            </a:r>
            <a:endParaRPr lang="es-PE" sz="1350" b="1" dirty="0"/>
          </a:p>
        </p:txBody>
      </p:sp>
      <p:sp>
        <p:nvSpPr>
          <p:cNvPr id="6" name="Rectángulo 5"/>
          <p:cNvSpPr/>
          <p:nvPr/>
        </p:nvSpPr>
        <p:spPr>
          <a:xfrm>
            <a:off x="8165306" y="1843087"/>
            <a:ext cx="814388" cy="128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7" name="Rectángulo 6"/>
          <p:cNvSpPr/>
          <p:nvPr/>
        </p:nvSpPr>
        <p:spPr>
          <a:xfrm>
            <a:off x="8158162" y="2014603"/>
            <a:ext cx="814388" cy="12858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8" name="Rectángulo 7"/>
          <p:cNvSpPr/>
          <p:nvPr/>
        </p:nvSpPr>
        <p:spPr>
          <a:xfrm>
            <a:off x="8158162" y="2225344"/>
            <a:ext cx="814388" cy="12858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9" name="Rectángulo 8"/>
          <p:cNvSpPr/>
          <p:nvPr/>
        </p:nvSpPr>
        <p:spPr>
          <a:xfrm>
            <a:off x="8165306" y="2439591"/>
            <a:ext cx="814388" cy="12858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0" name="CuadroTexto 9"/>
          <p:cNvSpPr txBox="1"/>
          <p:nvPr/>
        </p:nvSpPr>
        <p:spPr>
          <a:xfrm>
            <a:off x="1691680" y="271714"/>
            <a:ext cx="7047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0070C0"/>
                </a:solidFill>
              </a:rPr>
              <a:t>AFECTACION  ECONÓMICA POR SECTORES</a:t>
            </a:r>
            <a:endParaRPr lang="es-PE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8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1691680" y="271714"/>
            <a:ext cx="7047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rgbClr val="0070C0"/>
                </a:solidFill>
              </a:rPr>
              <a:t>REDUCCION DE LA VULNERABILIDAD AL CAMBIO CLIMÁTICO</a:t>
            </a:r>
            <a:endParaRPr lang="es-PE" sz="2000" b="1" dirty="0">
              <a:solidFill>
                <a:srgbClr val="0070C0"/>
              </a:solidFill>
            </a:endParaRPr>
          </a:p>
        </p:txBody>
      </p:sp>
      <p:pic>
        <p:nvPicPr>
          <p:cNvPr id="11" name="Picture 2" descr="Resultado de imagen para vicuñas en nevad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8987141" cy="570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4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67550" y="274638"/>
            <a:ext cx="7576450" cy="634082"/>
          </a:xfrm>
        </p:spPr>
        <p:txBody>
          <a:bodyPr/>
          <a:lstStyle/>
          <a:p>
            <a:pPr algn="ctr"/>
            <a:r>
              <a:rPr lang="es-PE" sz="2400" dirty="0" smtClean="0">
                <a:solidFill>
                  <a:srgbClr val="0070C0"/>
                </a:solidFill>
              </a:rPr>
              <a:t>Amenazas: Disminución de la disponibilidad</a:t>
            </a:r>
            <a:endParaRPr lang="es-PE" sz="2400" dirty="0">
              <a:solidFill>
                <a:srgbClr val="0070C0"/>
              </a:solidFill>
            </a:endParaRPr>
          </a:p>
        </p:txBody>
      </p:sp>
      <p:pic>
        <p:nvPicPr>
          <p:cNvPr id="4" name="3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34" y="1916832"/>
            <a:ext cx="6480720" cy="36184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CuadroTexto"/>
          <p:cNvSpPr txBox="1"/>
          <p:nvPr/>
        </p:nvSpPr>
        <p:spPr>
          <a:xfrm>
            <a:off x="1709682" y="5535234"/>
            <a:ext cx="502255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dirty="0"/>
              <a:t>Fuente: CRHC </a:t>
            </a:r>
            <a:r>
              <a:rPr lang="es-PE" sz="1350" dirty="0" err="1"/>
              <a:t>Quilca</a:t>
            </a:r>
            <a:r>
              <a:rPr lang="es-PE" sz="1350" dirty="0"/>
              <a:t> Chili. Para agua. USAID</a:t>
            </a:r>
          </a:p>
        </p:txBody>
      </p:sp>
    </p:spTree>
    <p:extLst>
      <p:ext uri="{BB962C8B-B14F-4D97-AF65-F5344CB8AC3E}">
        <p14:creationId xmlns:p14="http://schemas.microsoft.com/office/powerpoint/2010/main" val="28722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4722" t="14074" r="19375" b="15432"/>
          <a:stretch/>
        </p:blipFill>
        <p:spPr>
          <a:xfrm>
            <a:off x="1166157" y="914394"/>
            <a:ext cx="7809675" cy="553953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995" y="4479548"/>
            <a:ext cx="631421" cy="67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526" y="4755223"/>
            <a:ext cx="864095" cy="618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600" y="3607237"/>
            <a:ext cx="860667" cy="812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629" y="958793"/>
            <a:ext cx="623474" cy="75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120" y="1013382"/>
            <a:ext cx="647514" cy="821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066" y="970794"/>
            <a:ext cx="816306" cy="62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12" y="1534053"/>
            <a:ext cx="1099497" cy="640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192" y="3907580"/>
            <a:ext cx="680312" cy="687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766" y="4612739"/>
            <a:ext cx="766282" cy="782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527311" y="1542904"/>
            <a:ext cx="1044689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Conservación de 441 995 has</a:t>
            </a:r>
          </a:p>
          <a:p>
            <a:pPr algn="ctr"/>
            <a:r>
              <a:rPr lang="es-PE" sz="900" b="1" dirty="0">
                <a:solidFill>
                  <a:schemeClr val="bg1"/>
                </a:solidFill>
              </a:rPr>
              <a:t>Recuperación de  40 000 Has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2411761" y="1542904"/>
            <a:ext cx="1044689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Conservación de 253 024 has</a:t>
            </a:r>
          </a:p>
          <a:p>
            <a:pPr algn="ctr"/>
            <a:r>
              <a:rPr lang="es-PE" sz="900" b="1" dirty="0">
                <a:solidFill>
                  <a:schemeClr val="bg1"/>
                </a:solidFill>
              </a:rPr>
              <a:t>Reforestación de 15 000 Has.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301086" y="2127031"/>
            <a:ext cx="1044689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Conservación de 44 088 has</a:t>
            </a:r>
          </a:p>
          <a:p>
            <a:pPr algn="ctr"/>
            <a:r>
              <a:rPr lang="es-PE" sz="900" b="1" dirty="0">
                <a:solidFill>
                  <a:schemeClr val="bg1"/>
                </a:solidFill>
              </a:rPr>
              <a:t>Ampliación  de </a:t>
            </a:r>
            <a:endParaRPr lang="es-PE" sz="900" b="1" dirty="0">
              <a:solidFill>
                <a:schemeClr val="bg1"/>
              </a:solidFill>
            </a:endParaRPr>
          </a:p>
          <a:p>
            <a:pPr algn="ctr"/>
            <a:r>
              <a:rPr lang="es-PE" sz="900" b="1" dirty="0">
                <a:solidFill>
                  <a:schemeClr val="bg1"/>
                </a:solidFill>
              </a:rPr>
              <a:t>5 </a:t>
            </a:r>
            <a:r>
              <a:rPr lang="es-PE" sz="900" b="1" dirty="0">
                <a:solidFill>
                  <a:schemeClr val="bg1"/>
                </a:solidFill>
              </a:rPr>
              <a:t>000 Has.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1354464" y="3430246"/>
            <a:ext cx="1044689" cy="5078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Reforestación y protección de  </a:t>
            </a:r>
            <a:endParaRPr lang="es-PE" sz="900" b="1" dirty="0">
              <a:solidFill>
                <a:schemeClr val="bg1"/>
              </a:solidFill>
            </a:endParaRPr>
          </a:p>
          <a:p>
            <a:pPr algn="ctr"/>
            <a:r>
              <a:rPr lang="es-PE" sz="900" b="1" dirty="0">
                <a:solidFill>
                  <a:schemeClr val="bg1"/>
                </a:solidFill>
              </a:rPr>
              <a:t>32 </a:t>
            </a:r>
            <a:r>
              <a:rPr lang="es-PE" sz="900" b="1" dirty="0">
                <a:solidFill>
                  <a:schemeClr val="bg1"/>
                </a:solidFill>
              </a:rPr>
              <a:t>000 Has.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5733985" y="1824716"/>
            <a:ext cx="1044689" cy="5078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Conservación de  dos sitios RAMSAR</a:t>
            </a:r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181" y="2874433"/>
            <a:ext cx="868498" cy="6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22 CuadroTexto"/>
          <p:cNvSpPr txBox="1"/>
          <p:nvPr/>
        </p:nvSpPr>
        <p:spPr>
          <a:xfrm>
            <a:off x="4898931" y="5182461"/>
            <a:ext cx="1044689" cy="5078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Abastecimiento a 934 408 pobladores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3956785" y="5320961"/>
            <a:ext cx="860241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7 Empresas Mineras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3020573" y="5395130"/>
            <a:ext cx="860241" cy="2308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47 081 has</a:t>
            </a:r>
          </a:p>
        </p:txBody>
      </p:sp>
      <p:sp>
        <p:nvSpPr>
          <p:cNvPr id="26" name="25 CuadroTexto"/>
          <p:cNvSpPr txBox="1"/>
          <p:nvPr/>
        </p:nvSpPr>
        <p:spPr>
          <a:xfrm>
            <a:off x="1733707" y="4594960"/>
            <a:ext cx="860241" cy="2308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175,82 MW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5925026" y="4378896"/>
            <a:ext cx="860241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200 000  Alpacas</a:t>
            </a:r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025" y="2287362"/>
            <a:ext cx="715529" cy="699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28 CuadroTexto"/>
          <p:cNvSpPr txBox="1"/>
          <p:nvPr/>
        </p:nvSpPr>
        <p:spPr>
          <a:xfrm>
            <a:off x="5832802" y="2965771"/>
            <a:ext cx="1044689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900" b="1" dirty="0">
                <a:solidFill>
                  <a:schemeClr val="bg1"/>
                </a:solidFill>
              </a:rPr>
              <a:t>Protección de la biodiversidad</a:t>
            </a:r>
          </a:p>
        </p:txBody>
      </p:sp>
      <p:sp>
        <p:nvSpPr>
          <p:cNvPr id="12" name="11 Rectángulo redondeado"/>
          <p:cNvSpPr/>
          <p:nvPr/>
        </p:nvSpPr>
        <p:spPr bwMode="auto">
          <a:xfrm>
            <a:off x="4626006" y="3698119"/>
            <a:ext cx="864096" cy="53303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solidFill>
                  <a:schemeClr val="bg1"/>
                </a:solidFill>
                <a:latin typeface="Arial" charset="0"/>
              </a:rPr>
              <a:t>Incremento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solidFill>
                  <a:schemeClr val="bg1"/>
                </a:solidFill>
                <a:latin typeface="Arial" charset="0"/>
              </a:rPr>
              <a:t>en el 20% de disponibilidad en manantiales</a:t>
            </a:r>
          </a:p>
        </p:txBody>
      </p:sp>
      <p:sp>
        <p:nvSpPr>
          <p:cNvPr id="35" name="34 Rectángulo redondeado"/>
          <p:cNvSpPr/>
          <p:nvPr/>
        </p:nvSpPr>
        <p:spPr bwMode="auto">
          <a:xfrm>
            <a:off x="3707903" y="2474743"/>
            <a:ext cx="864096" cy="53303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ctr" anchorCtr="0" compatLnSpc="1">
            <a:prstTxWarp prst="textNoShape">
              <a:avLst/>
            </a:prstTxWarp>
            <a:normAutofit fontScale="92500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solidFill>
                  <a:schemeClr val="bg1"/>
                </a:solidFill>
                <a:latin typeface="Arial" charset="0"/>
              </a:rPr>
              <a:t>Incremento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solidFill>
                  <a:schemeClr val="bg1"/>
                </a:solidFill>
                <a:latin typeface="Arial" charset="0"/>
              </a:rPr>
              <a:t>el rendimiento de la cuenca</a:t>
            </a:r>
          </a:p>
        </p:txBody>
      </p:sp>
      <p:sp>
        <p:nvSpPr>
          <p:cNvPr id="36" name="35 Rectángulo redondeado"/>
          <p:cNvSpPr/>
          <p:nvPr/>
        </p:nvSpPr>
        <p:spPr bwMode="auto">
          <a:xfrm>
            <a:off x="4869888" y="2787952"/>
            <a:ext cx="864096" cy="53303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ctr" anchorCtr="0" compatLnSpc="1">
            <a:prstTxWarp prst="textNoShape">
              <a:avLst/>
            </a:prstTxWarp>
            <a:normAutofit fontScale="92500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solidFill>
                  <a:schemeClr val="bg1"/>
                </a:solidFill>
                <a:latin typeface="Arial" charset="0"/>
              </a:rPr>
              <a:t>Disminución de  la turbidez del agua</a:t>
            </a:r>
          </a:p>
        </p:txBody>
      </p:sp>
      <p:cxnSp>
        <p:nvCxnSpPr>
          <p:cNvPr id="15" name="14 Conector recto de flecha"/>
          <p:cNvCxnSpPr/>
          <p:nvPr/>
        </p:nvCxnSpPr>
        <p:spPr bwMode="auto">
          <a:xfrm>
            <a:off x="4572000" y="2741263"/>
            <a:ext cx="297889" cy="8649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bg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41" name="40 Conector recto de flecha"/>
          <p:cNvCxnSpPr>
            <a:endCxn id="12" idx="1"/>
          </p:cNvCxnSpPr>
          <p:nvPr/>
        </p:nvCxnSpPr>
        <p:spPr bwMode="auto">
          <a:xfrm>
            <a:off x="4157144" y="2985828"/>
            <a:ext cx="468863" cy="97880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bg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3" name="12 Flecha abajo"/>
          <p:cNvSpPr/>
          <p:nvPr/>
        </p:nvSpPr>
        <p:spPr bwMode="auto">
          <a:xfrm rot="3048260">
            <a:off x="3899419" y="3244618"/>
            <a:ext cx="586318" cy="1238720"/>
          </a:xfrm>
          <a:prstGeom prst="down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27000" tIns="0" rIns="27000" bIns="0" numCol="1" rtlCol="0" anchor="ctr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1500" b="1" dirty="0">
                <a:solidFill>
                  <a:schemeClr val="bg1"/>
                </a:solidFill>
                <a:latin typeface="Arial" charset="0"/>
              </a:rPr>
              <a:t>Servicios </a:t>
            </a:r>
            <a:r>
              <a:rPr lang="es-PE" sz="1500" b="1" dirty="0" err="1">
                <a:solidFill>
                  <a:schemeClr val="bg1"/>
                </a:solidFill>
                <a:latin typeface="Arial" charset="0"/>
              </a:rPr>
              <a:t>Ecosistémicos</a:t>
            </a:r>
            <a:endParaRPr lang="es-PE" sz="1500" b="1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43" name="42 Conector recto de flecha"/>
          <p:cNvCxnSpPr/>
          <p:nvPr/>
        </p:nvCxnSpPr>
        <p:spPr bwMode="auto">
          <a:xfrm flipH="1">
            <a:off x="5098020" y="3301376"/>
            <a:ext cx="203917" cy="39674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bg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8" name="37 Flecha abajo"/>
          <p:cNvSpPr/>
          <p:nvPr/>
        </p:nvSpPr>
        <p:spPr bwMode="auto">
          <a:xfrm rot="13876322">
            <a:off x="3535359" y="2924023"/>
            <a:ext cx="586318" cy="1238720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27000" tIns="0" rIns="27000" bIns="0" numCol="1" rtlCol="0" anchor="ctr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1500" b="1" dirty="0">
                <a:solidFill>
                  <a:schemeClr val="bg1"/>
                </a:solidFill>
                <a:latin typeface="Arial" charset="0"/>
              </a:rPr>
              <a:t>Retribución por servicios 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1803193" y="4867464"/>
            <a:ext cx="1041188" cy="574334"/>
            <a:chOff x="1999987" y="-1343460"/>
            <a:chExt cx="1467113" cy="860879"/>
          </a:xfrm>
        </p:grpSpPr>
        <p:sp>
          <p:nvSpPr>
            <p:cNvPr id="3" name="Rectángulo 2"/>
            <p:cNvSpPr/>
            <p:nvPr/>
          </p:nvSpPr>
          <p:spPr>
            <a:xfrm>
              <a:off x="1999987" y="-1343460"/>
              <a:ext cx="1467113" cy="8608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pic>
          <p:nvPicPr>
            <p:cNvPr id="2050" name="Picture 2" descr="Resultado de imagen para agua embotellada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6193" y="-1267260"/>
              <a:ext cx="1283964" cy="720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24 CuadroTexto"/>
          <p:cNvSpPr txBox="1"/>
          <p:nvPr/>
        </p:nvSpPr>
        <p:spPr>
          <a:xfrm>
            <a:off x="1509240" y="5470661"/>
            <a:ext cx="149687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900" b="1" dirty="0">
                <a:solidFill>
                  <a:schemeClr val="bg1"/>
                </a:solidFill>
              </a:rPr>
              <a:t>6 empresas  embotelladoras</a:t>
            </a:r>
            <a:endParaRPr lang="es-PE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477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12" grpId="0" animBg="1"/>
      <p:bldP spid="35" grpId="0" animBg="1"/>
      <p:bldP spid="36" grpId="0" animBg="1"/>
      <p:bldP spid="13" grpId="0" animBg="1"/>
      <p:bldP spid="38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260752"/>
            <a:ext cx="7886700" cy="279749"/>
          </a:xfrm>
        </p:spPr>
        <p:txBody>
          <a:bodyPr>
            <a:noAutofit/>
          </a:bodyPr>
          <a:lstStyle/>
          <a:p>
            <a:pPr algn="ctr"/>
            <a:r>
              <a:rPr lang="es-PE" sz="2800" b="1" dirty="0" smtClean="0">
                <a:solidFill>
                  <a:srgbClr val="0070C0"/>
                </a:solidFill>
              </a:rPr>
              <a:t>Integración del proyecto</a:t>
            </a:r>
            <a:endParaRPr lang="es-PE" sz="2800" b="1" dirty="0">
              <a:solidFill>
                <a:srgbClr val="0070C0"/>
              </a:solidFill>
            </a:endParaRPr>
          </a:p>
        </p:txBody>
      </p:sp>
      <p:sp>
        <p:nvSpPr>
          <p:cNvPr id="36" name="35 Elipse"/>
          <p:cNvSpPr/>
          <p:nvPr/>
        </p:nvSpPr>
        <p:spPr>
          <a:xfrm>
            <a:off x="4517994" y="4489449"/>
            <a:ext cx="1350000" cy="135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900" b="1" dirty="0">
                <a:solidFill>
                  <a:schemeClr val="tx1"/>
                </a:solidFill>
              </a:rPr>
              <a:t>Incremento de la resiliencia de las comuneros </a:t>
            </a:r>
          </a:p>
        </p:txBody>
      </p:sp>
      <p:sp>
        <p:nvSpPr>
          <p:cNvPr id="37" name="36 Elipse"/>
          <p:cNvSpPr/>
          <p:nvPr/>
        </p:nvSpPr>
        <p:spPr>
          <a:xfrm>
            <a:off x="6447312" y="2980496"/>
            <a:ext cx="1350000" cy="1350000"/>
          </a:xfrm>
          <a:prstGeom prst="ellipse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50" b="1" dirty="0">
                <a:solidFill>
                  <a:schemeClr val="tx1"/>
                </a:solidFill>
                <a:latin typeface="Calibri" pitchFamily="34" charset="0"/>
              </a:rPr>
              <a:t>Disminución de la Vulnerabilidad del Sistema Socio Económico de Arequipa</a:t>
            </a:r>
          </a:p>
        </p:txBody>
      </p:sp>
      <p:sp>
        <p:nvSpPr>
          <p:cNvPr id="39" name="38 Rectángulo"/>
          <p:cNvSpPr/>
          <p:nvPr/>
        </p:nvSpPr>
        <p:spPr>
          <a:xfrm>
            <a:off x="1472826" y="3037707"/>
            <a:ext cx="1404156" cy="7560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50" b="1" dirty="0">
                <a:solidFill>
                  <a:schemeClr val="tx1"/>
                </a:solidFill>
                <a:latin typeface="Calibri" pitchFamily="34" charset="0"/>
              </a:rPr>
              <a:t>Cambio Climático actual y futuro</a:t>
            </a:r>
          </a:p>
          <a:p>
            <a:pPr algn="ctr"/>
            <a:r>
              <a:rPr lang="es-PE" sz="1050" b="1" dirty="0">
                <a:solidFill>
                  <a:srgbClr val="FF0000"/>
                </a:solidFill>
                <a:latin typeface="Calibri" pitchFamily="34" charset="0"/>
              </a:rPr>
              <a:t>Presión</a:t>
            </a:r>
          </a:p>
        </p:txBody>
      </p:sp>
      <p:sp>
        <p:nvSpPr>
          <p:cNvPr id="40" name="39 Elipse"/>
          <p:cNvSpPr/>
          <p:nvPr/>
        </p:nvSpPr>
        <p:spPr>
          <a:xfrm>
            <a:off x="3113838" y="3793791"/>
            <a:ext cx="1674186" cy="96555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50" b="1" dirty="0">
                <a:solidFill>
                  <a:schemeClr val="tx1"/>
                </a:solidFill>
                <a:latin typeface="Calibri" pitchFamily="34" charset="0"/>
              </a:rPr>
              <a:t>Variación en precipitaciones Reducción de disponibilidad</a:t>
            </a:r>
          </a:p>
        </p:txBody>
      </p:sp>
      <p:sp>
        <p:nvSpPr>
          <p:cNvPr id="41" name="40 Arco"/>
          <p:cNvSpPr/>
          <p:nvPr/>
        </p:nvSpPr>
        <p:spPr>
          <a:xfrm rot="12771955">
            <a:off x="1938846" y="3479100"/>
            <a:ext cx="2935817" cy="1956144"/>
          </a:xfrm>
          <a:prstGeom prst="arc">
            <a:avLst>
              <a:gd name="adj1" fmla="val 11189613"/>
              <a:gd name="adj2" fmla="val 21238452"/>
            </a:avLst>
          </a:prstGeom>
          <a:ln w="41275">
            <a:solidFill>
              <a:schemeClr val="bg1">
                <a:lumMod val="65000"/>
              </a:schemeClr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42" name="41 Arco"/>
          <p:cNvSpPr/>
          <p:nvPr/>
        </p:nvSpPr>
        <p:spPr>
          <a:xfrm rot="12975333">
            <a:off x="2251654" y="3777137"/>
            <a:ext cx="934694" cy="495116"/>
          </a:xfrm>
          <a:prstGeom prst="arc">
            <a:avLst>
              <a:gd name="adj1" fmla="val 10932634"/>
              <a:gd name="adj2" fmla="val 21146534"/>
            </a:avLst>
          </a:prstGeom>
          <a:ln w="41275">
            <a:solidFill>
              <a:schemeClr val="bg1">
                <a:lumMod val="65000"/>
              </a:schemeClr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43" name="42 Arco"/>
          <p:cNvSpPr/>
          <p:nvPr/>
        </p:nvSpPr>
        <p:spPr>
          <a:xfrm rot="15753033">
            <a:off x="2089997" y="2744255"/>
            <a:ext cx="360505" cy="201273"/>
          </a:xfrm>
          <a:prstGeom prst="arc">
            <a:avLst>
              <a:gd name="adj1" fmla="val 11462767"/>
              <a:gd name="adj2" fmla="val 21146534"/>
            </a:avLst>
          </a:prstGeom>
          <a:ln w="41275">
            <a:solidFill>
              <a:schemeClr val="bg1">
                <a:lumMod val="65000"/>
              </a:schemeClr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44" name="43 Arco"/>
          <p:cNvSpPr/>
          <p:nvPr/>
        </p:nvSpPr>
        <p:spPr>
          <a:xfrm rot="12975333">
            <a:off x="4003741" y="4756166"/>
            <a:ext cx="580929" cy="316271"/>
          </a:xfrm>
          <a:prstGeom prst="arc">
            <a:avLst>
              <a:gd name="adj1" fmla="val 11219173"/>
              <a:gd name="adj2" fmla="val 21146534"/>
            </a:avLst>
          </a:prstGeom>
          <a:ln w="41275">
            <a:solidFill>
              <a:schemeClr val="bg1">
                <a:lumMod val="65000"/>
              </a:schemeClr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45" name="44 Flecha arriba"/>
          <p:cNvSpPr/>
          <p:nvPr/>
        </p:nvSpPr>
        <p:spPr>
          <a:xfrm rot="3191237">
            <a:off x="5706979" y="3773362"/>
            <a:ext cx="972108" cy="1187060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sz="1050" b="1" dirty="0">
                <a:solidFill>
                  <a:schemeClr val="tx1"/>
                </a:solidFill>
                <a:latin typeface="Calibri" pitchFamily="34" charset="0"/>
              </a:rPr>
              <a:t>Servicios  eco sistémico</a:t>
            </a:r>
            <a:r>
              <a:rPr lang="es-PE" sz="105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46" name="45 Elipse"/>
          <p:cNvSpPr/>
          <p:nvPr/>
        </p:nvSpPr>
        <p:spPr>
          <a:xfrm>
            <a:off x="3708756" y="1356969"/>
            <a:ext cx="2484276" cy="189021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50" b="1" dirty="0">
                <a:solidFill>
                  <a:schemeClr val="tx1"/>
                </a:solidFill>
                <a:latin typeface="Calibri" pitchFamily="34" charset="0"/>
              </a:rPr>
              <a:t>Restauración, Conservación y uso sostenible de los ecosistemas</a:t>
            </a:r>
          </a:p>
          <a:p>
            <a:pPr algn="ctr"/>
            <a:r>
              <a:rPr lang="es-PE" sz="1050" b="1" dirty="0">
                <a:solidFill>
                  <a:srgbClr val="FF0000"/>
                </a:solidFill>
                <a:latin typeface="Calibri" pitchFamily="34" charset="0"/>
              </a:rPr>
              <a:t>Respuesta</a:t>
            </a:r>
          </a:p>
        </p:txBody>
      </p:sp>
      <p:cxnSp>
        <p:nvCxnSpPr>
          <p:cNvPr id="47" name="46 Conector recto de flecha"/>
          <p:cNvCxnSpPr>
            <a:stCxn id="46" idx="2"/>
          </p:cNvCxnSpPr>
          <p:nvPr/>
        </p:nvCxnSpPr>
        <p:spPr>
          <a:xfrm flipH="1">
            <a:off x="2897814" y="2302074"/>
            <a:ext cx="810942" cy="2013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 de flecha"/>
          <p:cNvCxnSpPr>
            <a:endCxn id="40" idx="0"/>
          </p:cNvCxnSpPr>
          <p:nvPr/>
        </p:nvCxnSpPr>
        <p:spPr>
          <a:xfrm flipH="1">
            <a:off x="3950931" y="3139167"/>
            <a:ext cx="343275" cy="65462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 de flecha"/>
          <p:cNvCxnSpPr>
            <a:stCxn id="46" idx="4"/>
          </p:cNvCxnSpPr>
          <p:nvPr/>
        </p:nvCxnSpPr>
        <p:spPr>
          <a:xfrm>
            <a:off x="4950894" y="3247179"/>
            <a:ext cx="0" cy="124227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 de flecha"/>
          <p:cNvCxnSpPr/>
          <p:nvPr/>
        </p:nvCxnSpPr>
        <p:spPr>
          <a:xfrm flipV="1">
            <a:off x="5170488" y="3247179"/>
            <a:ext cx="0" cy="1209993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 de flecha"/>
          <p:cNvCxnSpPr/>
          <p:nvPr/>
        </p:nvCxnSpPr>
        <p:spPr>
          <a:xfrm flipH="1" flipV="1">
            <a:off x="6030162" y="2682130"/>
            <a:ext cx="572102" cy="49607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Rectángulo"/>
          <p:cNvSpPr/>
          <p:nvPr/>
        </p:nvSpPr>
        <p:spPr bwMode="auto">
          <a:xfrm>
            <a:off x="2876983" y="1754814"/>
            <a:ext cx="854240" cy="53204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latin typeface="Arial" charset="0"/>
              </a:rPr>
              <a:t>Captura de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latin typeface="Arial" charset="0"/>
              </a:rPr>
              <a:t>217 289,.5 TNC/año</a:t>
            </a:r>
          </a:p>
        </p:txBody>
      </p:sp>
      <p:sp>
        <p:nvSpPr>
          <p:cNvPr id="55" name="54 Rectángulo"/>
          <p:cNvSpPr/>
          <p:nvPr/>
        </p:nvSpPr>
        <p:spPr bwMode="auto">
          <a:xfrm rot="17997488">
            <a:off x="3189841" y="2850183"/>
            <a:ext cx="1021786" cy="6682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latin typeface="Arial" charset="0"/>
              </a:rPr>
              <a:t>Incremento del 20% de la disponibilidad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latin typeface="Arial" charset="0"/>
              </a:rPr>
              <a:t>Incremento 20% Rendimiento de cuenca</a:t>
            </a:r>
          </a:p>
        </p:txBody>
      </p:sp>
      <p:sp>
        <p:nvSpPr>
          <p:cNvPr id="56" name="55 Rectángulo"/>
          <p:cNvSpPr/>
          <p:nvPr/>
        </p:nvSpPr>
        <p:spPr bwMode="auto">
          <a:xfrm rot="16200000">
            <a:off x="4813855" y="3384219"/>
            <a:ext cx="1083317" cy="8092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latin typeface="Arial" charset="0"/>
              </a:rPr>
              <a:t>Incremento de </a:t>
            </a:r>
            <a:r>
              <a:rPr lang="es-PE" sz="900" b="1" dirty="0" err="1">
                <a:latin typeface="Arial" charset="0"/>
              </a:rPr>
              <a:t>soportabilidad</a:t>
            </a:r>
            <a:r>
              <a:rPr lang="es-PE" sz="900" b="1" dirty="0">
                <a:latin typeface="Arial" charset="0"/>
              </a:rPr>
              <a:t> de pastos  e incremento del ingreso familiar</a:t>
            </a:r>
          </a:p>
        </p:txBody>
      </p:sp>
      <p:sp>
        <p:nvSpPr>
          <p:cNvPr id="57" name="56 Rectángulo"/>
          <p:cNvSpPr/>
          <p:nvPr/>
        </p:nvSpPr>
        <p:spPr bwMode="auto">
          <a:xfrm rot="2582429">
            <a:off x="6318193" y="2057525"/>
            <a:ext cx="1021786" cy="78478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latin typeface="Arial" charset="0"/>
              </a:rPr>
              <a:t>Protocolo de sequias.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latin typeface="Arial" charset="0"/>
              </a:rPr>
              <a:t>Información.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900" b="1" dirty="0">
                <a:latin typeface="Arial" charset="0"/>
              </a:rPr>
              <a:t>Retribución por Servicios </a:t>
            </a:r>
            <a:r>
              <a:rPr lang="es-PE" sz="900" b="1" dirty="0" err="1">
                <a:latin typeface="Arial" charset="0"/>
              </a:rPr>
              <a:t>Ecosistémicos</a:t>
            </a:r>
            <a:endParaRPr lang="es-PE" sz="9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31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9150" y="1080295"/>
            <a:ext cx="8267700" cy="392906"/>
          </a:xfrm>
        </p:spPr>
        <p:txBody>
          <a:bodyPr>
            <a:noAutofit/>
          </a:bodyPr>
          <a:lstStyle/>
          <a:p>
            <a:r>
              <a:rPr lang="es-ES_tradnl" sz="1800" dirty="0">
                <a:solidFill>
                  <a:srgbClr val="0070C0"/>
                </a:solidFill>
              </a:rPr>
              <a:t>EL SISTEMA NACIONAL DE GESTION DE RECURSOS HÍDRICOS</a:t>
            </a:r>
            <a:endParaRPr lang="es-PE" sz="1800" dirty="0">
              <a:solidFill>
                <a:srgbClr val="0070C0"/>
              </a:solidFill>
            </a:endParaRPr>
          </a:p>
        </p:txBody>
      </p:sp>
      <p:pic>
        <p:nvPicPr>
          <p:cNvPr id="4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09650" y="1682750"/>
            <a:ext cx="706755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21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-99392"/>
            <a:ext cx="7108906" cy="1143000"/>
          </a:xfrm>
        </p:spPr>
        <p:txBody>
          <a:bodyPr/>
          <a:lstStyle/>
          <a:p>
            <a:pPr algn="ctr"/>
            <a:r>
              <a:rPr lang="es-ES_tradnl" sz="2000" b="1" dirty="0" smtClean="0">
                <a:solidFill>
                  <a:srgbClr val="0070C0"/>
                </a:solidFill>
              </a:rPr>
              <a:t>USO DE LODOS </a:t>
            </a:r>
            <a:r>
              <a:rPr lang="es-ES_tradnl" sz="2000" b="1" dirty="0" smtClean="0">
                <a:solidFill>
                  <a:srgbClr val="0070C0"/>
                </a:solidFill>
              </a:rPr>
              <a:t>DE LA PTAR PARA </a:t>
            </a:r>
            <a:r>
              <a:rPr lang="es-ES_tradnl" sz="2000" b="1" dirty="0" smtClean="0">
                <a:solidFill>
                  <a:srgbClr val="0070C0"/>
                </a:solidFill>
              </a:rPr>
              <a:t>ABONAMIENTO DE PASTOS EN ZONAS ALTO ANDINAS</a:t>
            </a:r>
            <a:endParaRPr lang="es-PE" sz="2000" b="1" dirty="0">
              <a:solidFill>
                <a:srgbClr val="0070C0"/>
              </a:solidFill>
            </a:endParaRPr>
          </a:p>
        </p:txBody>
      </p:sp>
      <p:pic>
        <p:nvPicPr>
          <p:cNvPr id="5122" name="Picture 2" descr="Resultado de imagen para fertilización mecánica con compo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2499088"/>
            <a:ext cx="4214813" cy="315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47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306" y="1017985"/>
            <a:ext cx="6529388" cy="482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672" y="-66080"/>
            <a:ext cx="7108906" cy="1143000"/>
          </a:xfrm>
        </p:spPr>
        <p:txBody>
          <a:bodyPr/>
          <a:lstStyle/>
          <a:p>
            <a:pPr algn="ctr"/>
            <a:r>
              <a:rPr lang="es-ES_tradnl" sz="2400" b="1" dirty="0" smtClean="0">
                <a:solidFill>
                  <a:srgbClr val="0070C0"/>
                </a:solidFill>
              </a:rPr>
              <a:t>ABONAMIENTO DE PASTOS CON COMPOST DE LA PTAR</a:t>
            </a:r>
            <a:endParaRPr lang="es-PE" sz="2400" b="1" dirty="0">
              <a:solidFill>
                <a:srgbClr val="0070C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1173956"/>
          </a:xfrm>
        </p:spPr>
        <p:txBody>
          <a:bodyPr>
            <a:normAutofit fontScale="77500" lnSpcReduction="20000"/>
          </a:bodyPr>
          <a:lstStyle/>
          <a:p>
            <a:r>
              <a:rPr lang="es-ES_tradnl" dirty="0" smtClean="0"/>
              <a:t>La planta produce 40 TM de lodos diariamente.</a:t>
            </a:r>
          </a:p>
          <a:p>
            <a:r>
              <a:rPr lang="es-ES_tradnl" dirty="0" smtClean="0"/>
              <a:t>Abono para a 20 has cada día.</a:t>
            </a:r>
          </a:p>
          <a:p>
            <a:r>
              <a:rPr lang="es-ES_tradnl" dirty="0" smtClean="0"/>
              <a:t>7300 has cada año.</a:t>
            </a:r>
          </a:p>
          <a:p>
            <a:endParaRPr lang="es-PE" dirty="0"/>
          </a:p>
        </p:txBody>
      </p:sp>
      <p:pic>
        <p:nvPicPr>
          <p:cNvPr id="4098" name="Picture 2" descr="Resultado de imagen para TRACTOR ABONADO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" y="3501628"/>
            <a:ext cx="2805113" cy="210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TRACTOR ABONADO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506" y="2779928"/>
            <a:ext cx="3876675" cy="291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36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3102" y="188640"/>
            <a:ext cx="7108906" cy="562074"/>
          </a:xfrm>
        </p:spPr>
        <p:txBody>
          <a:bodyPr/>
          <a:lstStyle/>
          <a:p>
            <a:pPr algn="ctr"/>
            <a:r>
              <a:rPr lang="es-ES_tradnl" dirty="0" smtClean="0">
                <a:solidFill>
                  <a:srgbClr val="0070C0"/>
                </a:solidFill>
              </a:rPr>
              <a:t>Mejoramiento de pastos</a:t>
            </a:r>
            <a:endParaRPr lang="es-PE" dirty="0">
              <a:solidFill>
                <a:srgbClr val="0070C0"/>
              </a:solidFill>
            </a:endParaRPr>
          </a:p>
        </p:txBody>
      </p:sp>
      <p:pic>
        <p:nvPicPr>
          <p:cNvPr id="3074" name="Picture 2" descr="Resultado de imagen para mejorar pastos andin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28" y="2180035"/>
            <a:ext cx="3014441" cy="197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n para mejorar pastos andin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2180035"/>
            <a:ext cx="2389187" cy="179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n para thola andin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4208083"/>
            <a:ext cx="2783681" cy="161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7415213" y="2300287"/>
            <a:ext cx="15430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350" b="1" dirty="0"/>
              <a:t>De 0.3 alpacas hectárea año a 3 alpacas hectárea  Año</a:t>
            </a:r>
          </a:p>
          <a:p>
            <a:endParaRPr lang="es-PE" sz="1350" dirty="0"/>
          </a:p>
        </p:txBody>
      </p:sp>
      <p:sp>
        <p:nvSpPr>
          <p:cNvPr id="5" name="CuadroTexto 4"/>
          <p:cNvSpPr txBox="1"/>
          <p:nvPr/>
        </p:nvSpPr>
        <p:spPr>
          <a:xfrm>
            <a:off x="6054329" y="4493833"/>
            <a:ext cx="272176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350" b="1" dirty="0"/>
              <a:t>Incremento de aproximadamente el 20% en la regulación natural del agua en la cuenca.</a:t>
            </a:r>
            <a:endParaRPr lang="es-PE" sz="1350" b="1" dirty="0"/>
          </a:p>
        </p:txBody>
      </p:sp>
    </p:spTree>
    <p:extLst>
      <p:ext uri="{BB962C8B-B14F-4D97-AF65-F5344CB8AC3E}">
        <p14:creationId xmlns:p14="http://schemas.microsoft.com/office/powerpoint/2010/main" val="381365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interbel.es/wp-content/uploads/2013/11/mejor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431" y="1534084"/>
            <a:ext cx="4223147" cy="422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475656" y="218053"/>
            <a:ext cx="7103660" cy="371988"/>
          </a:xfrm>
        </p:spPr>
        <p:txBody>
          <a:bodyPr>
            <a:noAutofit/>
          </a:bodyPr>
          <a:lstStyle/>
          <a:p>
            <a:r>
              <a:rPr lang="es-ES_tradnl" sz="2800" b="1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Sistema de Asesoramiento en Riego </a:t>
            </a:r>
            <a:r>
              <a:rPr lang="es-ES_tradnl" sz="2000" b="1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s-ES_tradnl" sz="2000" b="1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ES_tradnl" sz="2000" b="1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COMPONENTES</a:t>
            </a:r>
            <a:endParaRPr lang="es-PE" sz="2000" b="1" dirty="0">
              <a:solidFill>
                <a:srgbClr val="0070C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423128" y="1398514"/>
            <a:ext cx="1536083" cy="64633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8000">
                <a:schemeClr val="accent4">
                  <a:lumMod val="60000"/>
                  <a:lumOff val="40000"/>
                </a:schemeClr>
              </a:gs>
              <a:gs pos="64000">
                <a:schemeClr val="accent4">
                  <a:lumMod val="75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INFORMACION</a:t>
            </a: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Agroclimática.</a:t>
            </a: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Cultivos.</a:t>
            </a: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Riego</a:t>
            </a:r>
            <a:endParaRPr lang="es-PE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006307" y="3394610"/>
            <a:ext cx="1558925" cy="923330"/>
          </a:xfrm>
          <a:prstGeom prst="rect">
            <a:avLst/>
          </a:prstGeom>
          <a:gradFill flip="none" rotWithShape="1">
            <a:gsLst>
              <a:gs pos="0">
                <a:srgbClr val="DCC5ED"/>
              </a:gs>
              <a:gs pos="8000">
                <a:srgbClr val="C480D2"/>
              </a:gs>
              <a:gs pos="64000">
                <a:srgbClr val="7030A0"/>
              </a:gs>
            </a:gsLst>
            <a:path path="circle">
              <a:fillToRect l="50000" t="130000" r="50000" b="-30000"/>
            </a:path>
            <a:tileRect/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MONITOREO DE RESULTADOS</a:t>
            </a:r>
            <a:endParaRPr lang="es-ES_tradnl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Indicadores de consumo de agua.</a:t>
            </a: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Indicadores de cambio tecnológico.</a:t>
            </a:r>
            <a:endParaRPr lang="es-PE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785005" y="4451421"/>
            <a:ext cx="1696244" cy="64633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">
                <a:schemeClr val="accent5">
                  <a:lumMod val="60000"/>
                  <a:lumOff val="40000"/>
                </a:schemeClr>
              </a:gs>
              <a:gs pos="64000">
                <a:schemeClr val="accent5"/>
              </a:gs>
            </a:gsLst>
            <a:path path="circle">
              <a:fillToRect l="50000" t="130000" r="50000" b="-30000"/>
            </a:path>
            <a:tileRect/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PARCELAS DEMOSTRATIVAS</a:t>
            </a:r>
            <a:endParaRPr lang="es-ES_tradnl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ES_tradnl" sz="9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Parcela Integral Demostrativa.</a:t>
            </a:r>
          </a:p>
          <a:p>
            <a:pPr algn="just"/>
            <a:r>
              <a:rPr lang="es-ES_tradnl" sz="9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Producción, Riego, Comercialización</a:t>
            </a:r>
            <a:endParaRPr lang="es-PE" sz="9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053120" y="2360219"/>
            <a:ext cx="1590272" cy="784830"/>
          </a:xfrm>
          <a:prstGeom prst="rect">
            <a:avLst/>
          </a:prstGeom>
          <a:gradFill flip="none" rotWithShape="1">
            <a:gsLst>
              <a:gs pos="5000">
                <a:srgbClr val="FF9933"/>
              </a:gs>
              <a:gs pos="23000">
                <a:srgbClr val="FF7A4B"/>
              </a:gs>
              <a:gs pos="76000">
                <a:srgbClr val="FF0000"/>
              </a:gs>
            </a:gsLst>
            <a:path path="circle">
              <a:fillToRect l="50000" t="130000" r="50000" b="-30000"/>
            </a:path>
            <a:tileRect/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ASISTENCIA TECNICA</a:t>
            </a:r>
            <a:endParaRPr lang="es-ES_tradnl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Consultas vía web</a:t>
            </a: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Asistencia en campo.</a:t>
            </a: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Transmisión Campesino a campesino</a:t>
            </a:r>
            <a:endParaRPr lang="es-PE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75031" y="5133984"/>
            <a:ext cx="1673225" cy="6463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27000">
                <a:schemeClr val="accent6">
                  <a:lumMod val="75000"/>
                </a:schemeClr>
              </a:gs>
              <a:gs pos="64000">
                <a:schemeClr val="accent6">
                  <a:lumMod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PLATAFORMA TECNOLÓGICA</a:t>
            </a: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Software</a:t>
            </a: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Sistemas de transmisión y </a:t>
            </a:r>
          </a:p>
          <a:p>
            <a:pPr algn="just"/>
            <a:r>
              <a:rPr lang="es-ES_tradnl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 de consultas</a:t>
            </a:r>
            <a:endParaRPr lang="es-PE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282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/>
          </p:nvPr>
        </p:nvGraphicFramePr>
        <p:xfrm>
          <a:off x="385763" y="1078707"/>
          <a:ext cx="8508206" cy="4731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438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PROYECTO ESCALERILLA\MAPAS\PTAR ESCALERILLA Topograf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851717"/>
            <a:ext cx="684336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328084" y="2132857"/>
            <a:ext cx="1728192" cy="3000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PE" sz="135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Área Total = 407 Has.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691680" y="1238372"/>
            <a:ext cx="4214813" cy="5078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35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PROMOCION DEL REUSO DE AGUAS RESIDUALES INICIATIVA APP</a:t>
            </a:r>
            <a:endParaRPr lang="es-PE" sz="1350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635919" y="2857500"/>
            <a:ext cx="1857375" cy="113107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350" dirty="0">
                <a:solidFill>
                  <a:schemeClr val="bg1"/>
                </a:solidFill>
                <a:latin typeface="Arial Black" panose="020B0A04020102020204" pitchFamily="34" charset="0"/>
              </a:rPr>
              <a:t>Plan de promoción de las inversiones con Gobierno Regional</a:t>
            </a:r>
            <a:endParaRPr lang="es-PE" sz="135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547664" y="228470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400" b="1" dirty="0" smtClean="0">
                <a:solidFill>
                  <a:srgbClr val="0070C0"/>
                </a:solidFill>
              </a:rPr>
              <a:t>REUSO DE AGUA DE PTAR</a:t>
            </a:r>
            <a:endParaRPr lang="es-PE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81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ROYECTO ESCALERILLA\MAPAS\Zonas a Forestar con Vias y Curvas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857250"/>
            <a:ext cx="1872208" cy="2174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9" y="944724"/>
            <a:ext cx="1975114" cy="111857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7" y="944724"/>
            <a:ext cx="1986203" cy="111857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9358" y="2084869"/>
            <a:ext cx="1949765" cy="108946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9357" y="3219319"/>
            <a:ext cx="1558827" cy="15821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0021" y="2084869"/>
            <a:ext cx="1952439" cy="134444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2052" y="3450883"/>
            <a:ext cx="2661580" cy="139931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505" y="3174331"/>
            <a:ext cx="2324728" cy="115402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2500" y="4903751"/>
            <a:ext cx="2044629" cy="1097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17796" y="923154"/>
            <a:ext cx="2465999" cy="111143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45804" y="2075788"/>
            <a:ext cx="2009981" cy="1120565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73644" y="4960649"/>
            <a:ext cx="2139671" cy="99683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77045" y="3258772"/>
            <a:ext cx="2078739" cy="1043581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2669910" y="4080203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Jardín Botánico</a:t>
            </a:r>
            <a:endParaRPr lang="es-PE" sz="1350" b="1" dirty="0">
              <a:solidFill>
                <a:schemeClr val="bg1"/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153" y="4358275"/>
            <a:ext cx="2360080" cy="1187544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534385" y="5268820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Convenciones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36778" y="4080203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Restaurant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2935998" y="2075788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Artesanía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6804248" y="2196672"/>
            <a:ext cx="23673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350" b="1" dirty="0">
                <a:solidFill>
                  <a:schemeClr val="bg1"/>
                </a:solidFill>
              </a:rPr>
              <a:t>Ciclo vías</a:t>
            </a:r>
          </a:p>
          <a:p>
            <a:r>
              <a:rPr lang="es-PE" sz="1350" b="1" dirty="0">
                <a:solidFill>
                  <a:schemeClr val="bg1"/>
                </a:solidFill>
              </a:rPr>
              <a:t>Zonas para correr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5237622" y="2872915"/>
            <a:ext cx="132803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Camping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4645565" y="4537498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Escalamiento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6750944" y="4594773"/>
            <a:ext cx="230378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Paseos a Caballo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7023483" y="979749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Paseos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4832592" y="5627054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Canchas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7452321" y="5738664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/>
              <a:t>Juegos</a:t>
            </a:r>
            <a:r>
              <a:rPr lang="es-PE" sz="1350" dirty="0">
                <a:solidFill>
                  <a:schemeClr val="bg1"/>
                </a:solidFill>
              </a:rPr>
              <a:t> </a:t>
            </a:r>
            <a:endParaRPr lang="es-PE" sz="1350" dirty="0">
              <a:solidFill>
                <a:schemeClr val="bg1"/>
              </a:solidFill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63545" y="4383890"/>
            <a:ext cx="2149025" cy="1116978"/>
          </a:xfrm>
          <a:prstGeom prst="rect">
            <a:avLst/>
          </a:prstGeom>
        </p:spPr>
      </p:pic>
      <p:sp>
        <p:nvSpPr>
          <p:cNvPr id="32" name="CuadroTexto 31"/>
          <p:cNvSpPr txBox="1"/>
          <p:nvPr/>
        </p:nvSpPr>
        <p:spPr>
          <a:xfrm>
            <a:off x="2736843" y="4450347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Museo del agua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2889932" y="1717252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/>
              <a:t>Turismo</a:t>
            </a:r>
            <a:endParaRPr lang="es-PE" sz="1350" b="1" dirty="0"/>
          </a:p>
        </p:txBody>
      </p:sp>
      <p:sp>
        <p:nvSpPr>
          <p:cNvPr id="34" name="CuadroTexto 33"/>
          <p:cNvSpPr txBox="1"/>
          <p:nvPr/>
        </p:nvSpPr>
        <p:spPr>
          <a:xfrm>
            <a:off x="4758696" y="955815"/>
            <a:ext cx="1942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b="1" dirty="0">
                <a:solidFill>
                  <a:schemeClr val="bg1"/>
                </a:solidFill>
              </a:rPr>
              <a:t>Recreación</a:t>
            </a:r>
            <a:endParaRPr lang="es-PE" sz="13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adroTexto 23"/>
          <p:cNvSpPr txBox="1"/>
          <p:nvPr/>
        </p:nvSpPr>
        <p:spPr>
          <a:xfrm>
            <a:off x="6804248" y="2196672"/>
            <a:ext cx="23673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350" b="1" dirty="0">
                <a:solidFill>
                  <a:schemeClr val="bg1"/>
                </a:solidFill>
              </a:rPr>
              <a:t>Ciclo vías</a:t>
            </a:r>
          </a:p>
          <a:p>
            <a:r>
              <a:rPr lang="es-PE" sz="1350" b="1" dirty="0">
                <a:solidFill>
                  <a:schemeClr val="bg1"/>
                </a:solidFill>
              </a:rPr>
              <a:t>Zonas para correr</a:t>
            </a:r>
            <a:endParaRPr lang="es-PE" sz="1350" b="1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714263" y="260648"/>
            <a:ext cx="4129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altLang="es-PE" sz="2800" noProof="1">
                <a:solidFill>
                  <a:srgbClr val="0070C0"/>
                </a:solidFill>
              </a:rPr>
              <a:t>PRINCIPALES DIFICULTADES</a:t>
            </a:r>
            <a:endParaRPr lang="de-DE" altLang="es-PE" sz="2800" noProof="1">
              <a:solidFill>
                <a:srgbClr val="0070C0"/>
              </a:solidFill>
            </a:endParaRPr>
          </a:p>
        </p:txBody>
      </p:sp>
      <p:sp>
        <p:nvSpPr>
          <p:cNvPr id="35" name="Freeform 2"/>
          <p:cNvSpPr>
            <a:spLocks/>
          </p:cNvSpPr>
          <p:nvPr/>
        </p:nvSpPr>
        <p:spPr bwMode="auto">
          <a:xfrm>
            <a:off x="4631802" y="2251471"/>
            <a:ext cx="3763571" cy="1759859"/>
          </a:xfrm>
          <a:custGeom>
            <a:avLst/>
            <a:gdLst>
              <a:gd name="T0" fmla="*/ 689 w 2265"/>
              <a:gd name="T1" fmla="*/ 1494 h 1494"/>
              <a:gd name="T2" fmla="*/ 755 w 2265"/>
              <a:gd name="T3" fmla="*/ 1354 h 1494"/>
              <a:gd name="T4" fmla="*/ 789 w 2265"/>
              <a:gd name="T5" fmla="*/ 1224 h 1494"/>
              <a:gd name="T6" fmla="*/ 823 w 2265"/>
              <a:gd name="T7" fmla="*/ 1080 h 1494"/>
              <a:gd name="T8" fmla="*/ 841 w 2265"/>
              <a:gd name="T9" fmla="*/ 886 h 1494"/>
              <a:gd name="T10" fmla="*/ 825 w 2265"/>
              <a:gd name="T11" fmla="*/ 750 h 1494"/>
              <a:gd name="T12" fmla="*/ 797 w 2265"/>
              <a:gd name="T13" fmla="*/ 639 h 1494"/>
              <a:gd name="T14" fmla="*/ 745 w 2265"/>
              <a:gd name="T15" fmla="*/ 528 h 1494"/>
              <a:gd name="T16" fmla="*/ 713 w 2265"/>
              <a:gd name="T17" fmla="*/ 452 h 1494"/>
              <a:gd name="T18" fmla="*/ 667 w 2265"/>
              <a:gd name="T19" fmla="*/ 366 h 1494"/>
              <a:gd name="T20" fmla="*/ 624 w 2265"/>
              <a:gd name="T21" fmla="*/ 301 h 1494"/>
              <a:gd name="T22" fmla="*/ 529 w 2265"/>
              <a:gd name="T23" fmla="*/ 198 h 1494"/>
              <a:gd name="T24" fmla="*/ 415 w 2265"/>
              <a:gd name="T25" fmla="*/ 118 h 1494"/>
              <a:gd name="T26" fmla="*/ 323 w 2265"/>
              <a:gd name="T27" fmla="*/ 74 h 1494"/>
              <a:gd name="T28" fmla="*/ 225 w 2265"/>
              <a:gd name="T29" fmla="*/ 40 h 1494"/>
              <a:gd name="T30" fmla="*/ 165 w 2265"/>
              <a:gd name="T31" fmla="*/ 26 h 1494"/>
              <a:gd name="T32" fmla="*/ 0 w 2265"/>
              <a:gd name="T33" fmla="*/ 1 h 1494"/>
              <a:gd name="T34" fmla="*/ 2265 w 2265"/>
              <a:gd name="T35" fmla="*/ 0 h 1494"/>
              <a:gd name="T36" fmla="*/ 2265 w 2265"/>
              <a:gd name="T37" fmla="*/ 1493 h 1494"/>
              <a:gd name="T38" fmla="*/ 689 w 2265"/>
              <a:gd name="T39" fmla="*/ 1494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265" h="1494">
                <a:moveTo>
                  <a:pt x="689" y="1494"/>
                </a:moveTo>
                <a:cubicBezTo>
                  <a:pt x="704" y="1472"/>
                  <a:pt x="738" y="1399"/>
                  <a:pt x="755" y="1354"/>
                </a:cubicBezTo>
                <a:lnTo>
                  <a:pt x="789" y="1224"/>
                </a:lnTo>
                <a:lnTo>
                  <a:pt x="823" y="1080"/>
                </a:lnTo>
                <a:lnTo>
                  <a:pt x="841" y="886"/>
                </a:lnTo>
                <a:lnTo>
                  <a:pt x="825" y="750"/>
                </a:lnTo>
                <a:lnTo>
                  <a:pt x="797" y="639"/>
                </a:lnTo>
                <a:lnTo>
                  <a:pt x="745" y="528"/>
                </a:lnTo>
                <a:lnTo>
                  <a:pt x="713" y="452"/>
                </a:lnTo>
                <a:lnTo>
                  <a:pt x="667" y="366"/>
                </a:lnTo>
                <a:lnTo>
                  <a:pt x="624" y="301"/>
                </a:lnTo>
                <a:lnTo>
                  <a:pt x="529" y="198"/>
                </a:lnTo>
                <a:lnTo>
                  <a:pt x="415" y="118"/>
                </a:lnTo>
                <a:lnTo>
                  <a:pt x="323" y="74"/>
                </a:lnTo>
                <a:lnTo>
                  <a:pt x="225" y="40"/>
                </a:lnTo>
                <a:lnTo>
                  <a:pt x="165" y="26"/>
                </a:lnTo>
                <a:lnTo>
                  <a:pt x="0" y="1"/>
                </a:lnTo>
                <a:lnTo>
                  <a:pt x="2265" y="0"/>
                </a:lnTo>
                <a:lnTo>
                  <a:pt x="2265" y="1493"/>
                </a:lnTo>
                <a:cubicBezTo>
                  <a:pt x="2265" y="1493"/>
                  <a:pt x="689" y="1494"/>
                  <a:pt x="689" y="1494"/>
                </a:cubicBezTo>
                <a:close/>
              </a:path>
            </a:pathLst>
          </a:custGeom>
          <a:solidFill>
            <a:srgbClr val="969696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PE" sz="1350"/>
          </a:p>
        </p:txBody>
      </p:sp>
      <p:sp>
        <p:nvSpPr>
          <p:cNvPr id="36" name="Freeform 3"/>
          <p:cNvSpPr>
            <a:spLocks/>
          </p:cNvSpPr>
          <p:nvPr/>
        </p:nvSpPr>
        <p:spPr bwMode="auto">
          <a:xfrm>
            <a:off x="1382317" y="3256361"/>
            <a:ext cx="2344340" cy="1888331"/>
          </a:xfrm>
          <a:custGeom>
            <a:avLst/>
            <a:gdLst>
              <a:gd name="T0" fmla="*/ 1568 w 1969"/>
              <a:gd name="T1" fmla="*/ 0 h 1586"/>
              <a:gd name="T2" fmla="*/ 1492 w 1969"/>
              <a:gd name="T3" fmla="*/ 144 h 1586"/>
              <a:gd name="T4" fmla="*/ 1422 w 1969"/>
              <a:gd name="T5" fmla="*/ 289 h 1586"/>
              <a:gd name="T6" fmla="*/ 1382 w 1969"/>
              <a:gd name="T7" fmla="*/ 429 h 1586"/>
              <a:gd name="T8" fmla="*/ 1337 w 1969"/>
              <a:gd name="T9" fmla="*/ 625 h 1586"/>
              <a:gd name="T10" fmla="*/ 1329 w 1969"/>
              <a:gd name="T11" fmla="*/ 778 h 1586"/>
              <a:gd name="T12" fmla="*/ 1335 w 1969"/>
              <a:gd name="T13" fmla="*/ 900 h 1586"/>
              <a:gd name="T14" fmla="*/ 1355 w 1969"/>
              <a:gd name="T15" fmla="*/ 1018 h 1586"/>
              <a:gd name="T16" fmla="*/ 1379 w 1969"/>
              <a:gd name="T17" fmla="*/ 1089 h 1586"/>
              <a:gd name="T18" fmla="*/ 1434 w 1969"/>
              <a:gd name="T19" fmla="*/ 1197 h 1586"/>
              <a:gd name="T20" fmla="*/ 1492 w 1969"/>
              <a:gd name="T21" fmla="*/ 1266 h 1586"/>
              <a:gd name="T22" fmla="*/ 1574 w 1969"/>
              <a:gd name="T23" fmla="*/ 1365 h 1586"/>
              <a:gd name="T24" fmla="*/ 1678 w 1969"/>
              <a:gd name="T25" fmla="*/ 1441 h 1586"/>
              <a:gd name="T26" fmla="*/ 1766 w 1969"/>
              <a:gd name="T27" fmla="*/ 1488 h 1586"/>
              <a:gd name="T28" fmla="*/ 1853 w 1969"/>
              <a:gd name="T29" fmla="*/ 1540 h 1586"/>
              <a:gd name="T30" fmla="*/ 1911 w 1969"/>
              <a:gd name="T31" fmla="*/ 1552 h 1586"/>
              <a:gd name="T32" fmla="*/ 1969 w 1969"/>
              <a:gd name="T33" fmla="*/ 1586 h 1586"/>
              <a:gd name="T34" fmla="*/ 3 w 1969"/>
              <a:gd name="T35" fmla="*/ 1586 h 1586"/>
              <a:gd name="T36" fmla="*/ 0 w 1969"/>
              <a:gd name="T37" fmla="*/ 1 h 1586"/>
              <a:gd name="T38" fmla="*/ 1568 w 1969"/>
              <a:gd name="T39" fmla="*/ 0 h 1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969" h="1586">
                <a:moveTo>
                  <a:pt x="1568" y="0"/>
                </a:moveTo>
                <a:cubicBezTo>
                  <a:pt x="1555" y="24"/>
                  <a:pt x="1516" y="96"/>
                  <a:pt x="1492" y="144"/>
                </a:cubicBezTo>
                <a:lnTo>
                  <a:pt x="1422" y="289"/>
                </a:lnTo>
                <a:lnTo>
                  <a:pt x="1382" y="429"/>
                </a:lnTo>
                <a:lnTo>
                  <a:pt x="1337" y="625"/>
                </a:lnTo>
                <a:lnTo>
                  <a:pt x="1329" y="778"/>
                </a:lnTo>
                <a:lnTo>
                  <a:pt x="1335" y="900"/>
                </a:lnTo>
                <a:lnTo>
                  <a:pt x="1355" y="1018"/>
                </a:lnTo>
                <a:lnTo>
                  <a:pt x="1379" y="1089"/>
                </a:lnTo>
                <a:lnTo>
                  <a:pt x="1434" y="1197"/>
                </a:lnTo>
                <a:lnTo>
                  <a:pt x="1492" y="1266"/>
                </a:lnTo>
                <a:lnTo>
                  <a:pt x="1574" y="1365"/>
                </a:lnTo>
                <a:lnTo>
                  <a:pt x="1678" y="1441"/>
                </a:lnTo>
                <a:lnTo>
                  <a:pt x="1766" y="1488"/>
                </a:lnTo>
                <a:lnTo>
                  <a:pt x="1853" y="1540"/>
                </a:lnTo>
                <a:lnTo>
                  <a:pt x="1911" y="1552"/>
                </a:lnTo>
                <a:lnTo>
                  <a:pt x="1969" y="1586"/>
                </a:lnTo>
                <a:lnTo>
                  <a:pt x="3" y="1586"/>
                </a:lnTo>
                <a:lnTo>
                  <a:pt x="0" y="1"/>
                </a:lnTo>
                <a:cubicBezTo>
                  <a:pt x="0" y="1"/>
                  <a:pt x="1568" y="0"/>
                  <a:pt x="1568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PE" sz="1350"/>
          </a:p>
        </p:txBody>
      </p:sp>
      <p:grpSp>
        <p:nvGrpSpPr>
          <p:cNvPr id="37" name="Group 26"/>
          <p:cNvGrpSpPr>
            <a:grpSpLocks/>
          </p:cNvGrpSpPr>
          <p:nvPr/>
        </p:nvGrpSpPr>
        <p:grpSpPr bwMode="auto">
          <a:xfrm>
            <a:off x="3513536" y="3062287"/>
            <a:ext cx="1668065" cy="1082279"/>
            <a:chOff x="1991" y="1852"/>
            <a:chExt cx="1401" cy="909"/>
          </a:xfrm>
        </p:grpSpPr>
        <p:sp>
          <p:nvSpPr>
            <p:cNvPr id="38" name="Oval 60"/>
            <p:cNvSpPr>
              <a:spLocks noChangeArrowheads="1"/>
            </p:cNvSpPr>
            <p:nvPr/>
          </p:nvSpPr>
          <p:spPr bwMode="auto">
            <a:xfrm rot="2804046">
              <a:off x="2250" y="1604"/>
              <a:ext cx="883" cy="1401"/>
            </a:xfrm>
            <a:prstGeom prst="ellipse">
              <a:avLst/>
            </a:prstGeom>
            <a:blipFill dpi="0" rotWithShape="1">
              <a:blip r:embed="rId2">
                <a:lum bright="-6000"/>
              </a:blip>
              <a:srcRect/>
              <a:stretch>
                <a:fillRect/>
              </a:stretch>
            </a:blipFill>
            <a:ln w="12700" algn="ctr">
              <a:round/>
              <a:headEnd/>
              <a:tailEnd/>
            </a:ln>
            <a:effectLst/>
            <a:scene3d>
              <a:camera prst="legacyObliqueBottomRight"/>
              <a:lightRig rig="legacyFlat3" dir="b"/>
            </a:scene3d>
            <a:sp3d extrusionH="430200" prstMaterial="legacyMetal">
              <a:bevelT w="13500" h="13500" prst="angle"/>
              <a:bevelB w="13500" h="13500" prst="angle"/>
              <a:extrusionClr>
                <a:srgbClr val="FFFFFF"/>
              </a:extrusionClr>
              <a:contourClr>
                <a:srgbClr val="FFFFFF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FEA501"/>
                    </a:outerShdw>
                  </a:effectLst>
                </a14:hiddenEffects>
              </a:ext>
            </a:extLst>
          </p:spPr>
          <p:txBody>
            <a:bodyPr rot="10800000" vert="eaVert" wrap="none" anchor="ctr"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E" altLang="es-PE" sz="1350" noProof="1"/>
            </a:p>
          </p:txBody>
        </p:sp>
        <p:sp>
          <p:nvSpPr>
            <p:cNvPr id="39" name="Oval 28"/>
            <p:cNvSpPr>
              <a:spLocks noChangeArrowheads="1"/>
            </p:cNvSpPr>
            <p:nvPr/>
          </p:nvSpPr>
          <p:spPr bwMode="auto">
            <a:xfrm rot="-2583413">
              <a:off x="1994" y="1852"/>
              <a:ext cx="1398" cy="90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9DC2EB">
                    <a:alpha val="30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E" sz="1350"/>
            </a:p>
          </p:txBody>
        </p:sp>
      </p:grpSp>
      <p:grpSp>
        <p:nvGrpSpPr>
          <p:cNvPr id="40" name="Group 37"/>
          <p:cNvGrpSpPr>
            <a:grpSpLocks/>
          </p:cNvGrpSpPr>
          <p:nvPr/>
        </p:nvGrpSpPr>
        <p:grpSpPr bwMode="auto">
          <a:xfrm>
            <a:off x="2606279" y="2143126"/>
            <a:ext cx="4256484" cy="3275410"/>
            <a:chOff x="1229" y="1080"/>
            <a:chExt cx="3575" cy="2751"/>
          </a:xfrm>
        </p:grpSpPr>
        <p:grpSp>
          <p:nvGrpSpPr>
            <p:cNvPr id="41" name="Group 36"/>
            <p:cNvGrpSpPr>
              <a:grpSpLocks/>
            </p:cNvGrpSpPr>
            <p:nvPr/>
          </p:nvGrpSpPr>
          <p:grpSpPr bwMode="auto">
            <a:xfrm>
              <a:off x="1754" y="2851"/>
              <a:ext cx="3050" cy="978"/>
              <a:chOff x="1754" y="2851"/>
              <a:chExt cx="3050" cy="978"/>
            </a:xfrm>
          </p:grpSpPr>
          <p:sp>
            <p:nvSpPr>
              <p:cNvPr id="57" name="Oval 8"/>
              <p:cNvSpPr>
                <a:spLocks noChangeArrowheads="1"/>
              </p:cNvSpPr>
              <p:nvPr/>
            </p:nvSpPr>
            <p:spPr bwMode="auto">
              <a:xfrm rot="-534481">
                <a:off x="2641" y="3027"/>
                <a:ext cx="1205" cy="452"/>
              </a:xfrm>
              <a:prstGeom prst="ellipse">
                <a:avLst/>
              </a:prstGeom>
              <a:solidFill>
                <a:srgbClr val="B4B4B4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PE" sz="1350"/>
              </a:p>
            </p:txBody>
          </p:sp>
          <p:grpSp>
            <p:nvGrpSpPr>
              <p:cNvPr id="58" name="Group 10"/>
              <p:cNvGrpSpPr>
                <a:grpSpLocks/>
              </p:cNvGrpSpPr>
              <p:nvPr/>
            </p:nvGrpSpPr>
            <p:grpSpPr bwMode="auto">
              <a:xfrm>
                <a:off x="1754" y="2851"/>
                <a:ext cx="3050" cy="978"/>
                <a:chOff x="532" y="2851"/>
                <a:chExt cx="3050" cy="978"/>
              </a:xfrm>
            </p:grpSpPr>
            <p:sp>
              <p:nvSpPr>
                <p:cNvPr id="59" name="Freeform 38"/>
                <p:cNvSpPr>
                  <a:spLocks/>
                </p:cNvSpPr>
                <p:nvPr/>
              </p:nvSpPr>
              <p:spPr bwMode="auto">
                <a:xfrm>
                  <a:off x="1132" y="2851"/>
                  <a:ext cx="2450" cy="520"/>
                </a:xfrm>
                <a:custGeom>
                  <a:avLst/>
                  <a:gdLst>
                    <a:gd name="T0" fmla="*/ 2147483647 w 1678"/>
                    <a:gd name="T1" fmla="*/ 625269716 h 1010"/>
                    <a:gd name="T2" fmla="*/ 2147483647 w 1678"/>
                    <a:gd name="T3" fmla="*/ 168341528 h 1010"/>
                    <a:gd name="T4" fmla="*/ 623208711 w 1678"/>
                    <a:gd name="T5" fmla="*/ 425530537 h 1010"/>
                    <a:gd name="T6" fmla="*/ 0 w 1678"/>
                    <a:gd name="T7" fmla="*/ 402817850 h 1010"/>
                    <a:gd name="T8" fmla="*/ 2147483647 w 1678"/>
                    <a:gd name="T9" fmla="*/ 42085791 h 1010"/>
                    <a:gd name="T10" fmla="*/ 2147483647 w 1678"/>
                    <a:gd name="T11" fmla="*/ 674703259 h 1010"/>
                    <a:gd name="T12" fmla="*/ 2147483647 w 1678"/>
                    <a:gd name="T13" fmla="*/ 625269716 h 101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678"/>
                    <a:gd name="T22" fmla="*/ 0 h 1010"/>
                    <a:gd name="T23" fmla="*/ 1678 w 1678"/>
                    <a:gd name="T24" fmla="*/ 1010 h 101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678" h="1010">
                      <a:moveTo>
                        <a:pt x="1162" y="936"/>
                      </a:moveTo>
                      <a:cubicBezTo>
                        <a:pt x="1222" y="836"/>
                        <a:pt x="1371" y="388"/>
                        <a:pt x="985" y="252"/>
                      </a:cubicBezTo>
                      <a:cubicBezTo>
                        <a:pt x="471" y="122"/>
                        <a:pt x="116" y="637"/>
                        <a:pt x="116" y="637"/>
                      </a:cubicBezTo>
                      <a:cubicBezTo>
                        <a:pt x="116" y="637"/>
                        <a:pt x="116" y="637"/>
                        <a:pt x="0" y="603"/>
                      </a:cubicBezTo>
                      <a:cubicBezTo>
                        <a:pt x="272" y="215"/>
                        <a:pt x="727" y="0"/>
                        <a:pt x="1077" y="63"/>
                      </a:cubicBezTo>
                      <a:cubicBezTo>
                        <a:pt x="1416" y="123"/>
                        <a:pt x="1678" y="452"/>
                        <a:pt x="1422" y="1010"/>
                      </a:cubicBezTo>
                      <a:cubicBezTo>
                        <a:pt x="1357" y="994"/>
                        <a:pt x="1209" y="950"/>
                        <a:pt x="1162" y="936"/>
                      </a:cubicBezTo>
                      <a:close/>
                    </a:path>
                  </a:pathLst>
                </a:custGeom>
                <a:solidFill>
                  <a:srgbClr val="B4B4B4">
                    <a:alpha val="50195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s-PE" altLang="es-PE" sz="1350" noProof="1"/>
                </a:p>
              </p:txBody>
            </p:sp>
            <p:sp>
              <p:nvSpPr>
                <p:cNvPr id="60" name="Freeform 39"/>
                <p:cNvSpPr>
                  <a:spLocks/>
                </p:cNvSpPr>
                <p:nvPr/>
              </p:nvSpPr>
              <p:spPr bwMode="auto">
                <a:xfrm>
                  <a:off x="532" y="3191"/>
                  <a:ext cx="2600" cy="638"/>
                </a:xfrm>
                <a:custGeom>
                  <a:avLst/>
                  <a:gdLst>
                    <a:gd name="T0" fmla="*/ 2147483647 w 1781"/>
                    <a:gd name="T1" fmla="*/ 24212665 h 1235"/>
                    <a:gd name="T2" fmla="*/ 2147483647 w 1781"/>
                    <a:gd name="T3" fmla="*/ 527963936 h 1235"/>
                    <a:gd name="T4" fmla="*/ 2147483647 w 1781"/>
                    <a:gd name="T5" fmla="*/ 244141677 h 1235"/>
                    <a:gd name="T6" fmla="*/ 2147483647 w 1781"/>
                    <a:gd name="T7" fmla="*/ 298619339 h 1235"/>
                    <a:gd name="T8" fmla="*/ 2147483647 w 1781"/>
                    <a:gd name="T9" fmla="*/ 671220800 h 1235"/>
                    <a:gd name="T10" fmla="*/ 1997971911 w 1781"/>
                    <a:gd name="T11" fmla="*/ 0 h 1235"/>
                    <a:gd name="T12" fmla="*/ 2147483647 w 1781"/>
                    <a:gd name="T13" fmla="*/ 24212665 h 123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81"/>
                    <a:gd name="T22" fmla="*/ 0 h 1235"/>
                    <a:gd name="T23" fmla="*/ 1781 w 1781"/>
                    <a:gd name="T24" fmla="*/ 1235 h 123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81" h="1235">
                      <a:moveTo>
                        <a:pt x="487" y="36"/>
                      </a:moveTo>
                      <a:cubicBezTo>
                        <a:pt x="412" y="169"/>
                        <a:pt x="208" y="597"/>
                        <a:pt x="609" y="785"/>
                      </a:cubicBezTo>
                      <a:cubicBezTo>
                        <a:pt x="830" y="873"/>
                        <a:pt x="1204" y="807"/>
                        <a:pt x="1523" y="363"/>
                      </a:cubicBezTo>
                      <a:cubicBezTo>
                        <a:pt x="1586" y="379"/>
                        <a:pt x="1709" y="419"/>
                        <a:pt x="1781" y="444"/>
                      </a:cubicBezTo>
                      <a:cubicBezTo>
                        <a:pt x="1502" y="949"/>
                        <a:pt x="806" y="1235"/>
                        <a:pt x="452" y="998"/>
                      </a:cubicBezTo>
                      <a:cubicBezTo>
                        <a:pt x="0" y="701"/>
                        <a:pt x="278" y="135"/>
                        <a:pt x="372" y="0"/>
                      </a:cubicBezTo>
                      <a:cubicBezTo>
                        <a:pt x="430" y="17"/>
                        <a:pt x="411" y="11"/>
                        <a:pt x="487" y="36"/>
                      </a:cubicBezTo>
                      <a:close/>
                    </a:path>
                  </a:pathLst>
                </a:custGeom>
                <a:solidFill>
                  <a:srgbClr val="B4B4B4">
                    <a:alpha val="50195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s-PE" altLang="es-PE" sz="1350" noProof="1"/>
                </a:p>
              </p:txBody>
            </p:sp>
          </p:grpSp>
        </p:grpSp>
        <p:grpSp>
          <p:nvGrpSpPr>
            <p:cNvPr id="42" name="Group 13"/>
            <p:cNvGrpSpPr>
              <a:grpSpLocks/>
            </p:cNvGrpSpPr>
            <p:nvPr/>
          </p:nvGrpSpPr>
          <p:grpSpPr bwMode="auto">
            <a:xfrm>
              <a:off x="1229" y="1080"/>
              <a:ext cx="3050" cy="2751"/>
              <a:chOff x="7" y="1080"/>
              <a:chExt cx="3050" cy="2751"/>
            </a:xfrm>
          </p:grpSpPr>
          <p:grpSp>
            <p:nvGrpSpPr>
              <p:cNvPr id="45" name="Group 14"/>
              <p:cNvGrpSpPr>
                <a:grpSpLocks/>
              </p:cNvGrpSpPr>
              <p:nvPr/>
            </p:nvGrpSpPr>
            <p:grpSpPr bwMode="auto">
              <a:xfrm>
                <a:off x="7" y="2013"/>
                <a:ext cx="2663" cy="1818"/>
                <a:chOff x="7" y="2013"/>
                <a:chExt cx="2663" cy="1818"/>
              </a:xfrm>
            </p:grpSpPr>
            <p:sp>
              <p:nvSpPr>
                <p:cNvPr id="54" name="Freeform 41"/>
                <p:cNvSpPr>
                  <a:spLocks/>
                </p:cNvSpPr>
                <p:nvPr/>
              </p:nvSpPr>
              <p:spPr bwMode="auto">
                <a:xfrm>
                  <a:off x="7" y="2013"/>
                  <a:ext cx="2599" cy="1803"/>
                </a:xfrm>
                <a:custGeom>
                  <a:avLst/>
                  <a:gdLst>
                    <a:gd name="T0" fmla="*/ 2147483647 w 1781"/>
                    <a:gd name="T1" fmla="*/ 193368391 h 1235"/>
                    <a:gd name="T2" fmla="*/ 2147483647 w 1781"/>
                    <a:gd name="T3" fmla="*/ 2147483647 h 1235"/>
                    <a:gd name="T4" fmla="*/ 2147483647 w 1781"/>
                    <a:gd name="T5" fmla="*/ 1949805130 h 1235"/>
                    <a:gd name="T6" fmla="*/ 2147483647 w 1781"/>
                    <a:gd name="T7" fmla="*/ 2147483647 h 1235"/>
                    <a:gd name="T8" fmla="*/ 2147483647 w 1781"/>
                    <a:gd name="T9" fmla="*/ 2147483647 h 1235"/>
                    <a:gd name="T10" fmla="*/ 1996434099 w 1781"/>
                    <a:gd name="T11" fmla="*/ 0 h 1235"/>
                    <a:gd name="T12" fmla="*/ 2147483647 w 1781"/>
                    <a:gd name="T13" fmla="*/ 193368391 h 123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81"/>
                    <a:gd name="T22" fmla="*/ 0 h 1235"/>
                    <a:gd name="T23" fmla="*/ 1781 w 1781"/>
                    <a:gd name="T24" fmla="*/ 1235 h 123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81" h="1235">
                      <a:moveTo>
                        <a:pt x="487" y="36"/>
                      </a:moveTo>
                      <a:cubicBezTo>
                        <a:pt x="412" y="169"/>
                        <a:pt x="208" y="597"/>
                        <a:pt x="609" y="785"/>
                      </a:cubicBezTo>
                      <a:cubicBezTo>
                        <a:pt x="830" y="873"/>
                        <a:pt x="1204" y="807"/>
                        <a:pt x="1523" y="363"/>
                      </a:cubicBezTo>
                      <a:cubicBezTo>
                        <a:pt x="1586" y="379"/>
                        <a:pt x="1709" y="419"/>
                        <a:pt x="1781" y="444"/>
                      </a:cubicBezTo>
                      <a:cubicBezTo>
                        <a:pt x="1502" y="949"/>
                        <a:pt x="806" y="1235"/>
                        <a:pt x="452" y="998"/>
                      </a:cubicBezTo>
                      <a:cubicBezTo>
                        <a:pt x="0" y="701"/>
                        <a:pt x="278" y="135"/>
                        <a:pt x="372" y="0"/>
                      </a:cubicBezTo>
                      <a:cubicBezTo>
                        <a:pt x="430" y="17"/>
                        <a:pt x="411" y="11"/>
                        <a:pt x="487" y="3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61B3"/>
                    </a:gs>
                    <a:gs pos="100000">
                      <a:srgbClr val="79ACD7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s-PE" altLang="es-PE" sz="1350" noProof="1"/>
                </a:p>
              </p:txBody>
            </p:sp>
            <p:sp>
              <p:nvSpPr>
                <p:cNvPr id="55" name="Freeform 42"/>
                <p:cNvSpPr>
                  <a:spLocks/>
                </p:cNvSpPr>
                <p:nvPr/>
              </p:nvSpPr>
              <p:spPr bwMode="auto">
                <a:xfrm>
                  <a:off x="755" y="2659"/>
                  <a:ext cx="1915" cy="1172"/>
                </a:xfrm>
                <a:custGeom>
                  <a:avLst/>
                  <a:gdLst>
                    <a:gd name="T0" fmla="*/ 0 w 1312"/>
                    <a:gd name="T1" fmla="*/ 2147483647 h 803"/>
                    <a:gd name="T2" fmla="*/ 2147483647 w 1312"/>
                    <a:gd name="T3" fmla="*/ 1798442881 h 803"/>
                    <a:gd name="T4" fmla="*/ 2147483647 w 1312"/>
                    <a:gd name="T5" fmla="*/ 0 h 803"/>
                    <a:gd name="T6" fmla="*/ 2147483647 w 1312"/>
                    <a:gd name="T7" fmla="*/ 338214667 h 803"/>
                    <a:gd name="T8" fmla="*/ 2147483647 w 1312"/>
                    <a:gd name="T9" fmla="*/ 2147483647 h 803"/>
                    <a:gd name="T10" fmla="*/ 0 w 1312"/>
                    <a:gd name="T11" fmla="*/ 2147483647 h 80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12"/>
                    <a:gd name="T19" fmla="*/ 0 h 803"/>
                    <a:gd name="T20" fmla="*/ 1312 w 1312"/>
                    <a:gd name="T21" fmla="*/ 803 h 80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12" h="803">
                      <a:moveTo>
                        <a:pt x="0" y="589"/>
                      </a:moveTo>
                      <a:cubicBezTo>
                        <a:pt x="0" y="589"/>
                        <a:pt x="399" y="803"/>
                        <a:pt x="989" y="335"/>
                      </a:cubicBezTo>
                      <a:cubicBezTo>
                        <a:pt x="1163" y="189"/>
                        <a:pt x="1267" y="0"/>
                        <a:pt x="1267" y="0"/>
                      </a:cubicBezTo>
                      <a:cubicBezTo>
                        <a:pt x="1312" y="63"/>
                        <a:pt x="1312" y="63"/>
                        <a:pt x="1312" y="63"/>
                      </a:cubicBezTo>
                      <a:cubicBezTo>
                        <a:pt x="1312" y="63"/>
                        <a:pt x="999" y="633"/>
                        <a:pt x="400" y="678"/>
                      </a:cubicBezTo>
                      <a:cubicBezTo>
                        <a:pt x="148" y="694"/>
                        <a:pt x="0" y="589"/>
                        <a:pt x="0" y="58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61B3"/>
                    </a:gs>
                    <a:gs pos="50000">
                      <a:srgbClr val="003D70"/>
                    </a:gs>
                    <a:gs pos="100000">
                      <a:srgbClr val="0061B3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s-PE" altLang="es-PE" sz="1350" noProof="1"/>
                </a:p>
              </p:txBody>
            </p:sp>
            <p:sp>
              <p:nvSpPr>
                <p:cNvPr id="56" name="Freeform 43"/>
                <p:cNvSpPr>
                  <a:spLocks/>
                </p:cNvSpPr>
                <p:nvPr/>
              </p:nvSpPr>
              <p:spPr bwMode="auto">
                <a:xfrm>
                  <a:off x="419" y="2066"/>
                  <a:ext cx="389" cy="1042"/>
                </a:xfrm>
                <a:custGeom>
                  <a:avLst/>
                  <a:gdLst>
                    <a:gd name="T0" fmla="*/ 1096622917 w 267"/>
                    <a:gd name="T1" fmla="*/ 0 h 714"/>
                    <a:gd name="T2" fmla="*/ 1396188649 w 267"/>
                    <a:gd name="T3" fmla="*/ 268372499 h 714"/>
                    <a:gd name="T4" fmla="*/ 1412235353 w 267"/>
                    <a:gd name="T5" fmla="*/ 2147483647 h 714"/>
                    <a:gd name="T6" fmla="*/ 465396168 w 267"/>
                    <a:gd name="T7" fmla="*/ 1948377119 h 714"/>
                    <a:gd name="T8" fmla="*/ 1096622917 w 267"/>
                    <a:gd name="T9" fmla="*/ 0 h 7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7"/>
                    <a:gd name="T16" fmla="*/ 0 h 714"/>
                    <a:gd name="T17" fmla="*/ 267 w 267"/>
                    <a:gd name="T18" fmla="*/ 714 h 7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7" h="714">
                      <a:moveTo>
                        <a:pt x="205" y="0"/>
                      </a:moveTo>
                      <a:cubicBezTo>
                        <a:pt x="205" y="0"/>
                        <a:pt x="254" y="45"/>
                        <a:pt x="261" y="50"/>
                      </a:cubicBezTo>
                      <a:cubicBezTo>
                        <a:pt x="267" y="61"/>
                        <a:pt x="0" y="424"/>
                        <a:pt x="264" y="714"/>
                      </a:cubicBezTo>
                      <a:cubicBezTo>
                        <a:pt x="69" y="593"/>
                        <a:pt x="85" y="409"/>
                        <a:pt x="87" y="363"/>
                      </a:cubicBezTo>
                      <a:cubicBezTo>
                        <a:pt x="88" y="197"/>
                        <a:pt x="205" y="0"/>
                        <a:pt x="205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61B3"/>
                    </a:gs>
                    <a:gs pos="50000">
                      <a:srgbClr val="003D70"/>
                    </a:gs>
                    <a:gs pos="100000">
                      <a:srgbClr val="0061B3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s-PE" altLang="es-PE" sz="1350" noProof="1"/>
                </a:p>
              </p:txBody>
            </p:sp>
          </p:grpSp>
          <p:grpSp>
            <p:nvGrpSpPr>
              <p:cNvPr id="46" name="Group 18"/>
              <p:cNvGrpSpPr>
                <a:grpSpLocks/>
              </p:cNvGrpSpPr>
              <p:nvPr/>
            </p:nvGrpSpPr>
            <p:grpSpPr bwMode="auto">
              <a:xfrm>
                <a:off x="606" y="1080"/>
                <a:ext cx="2451" cy="1570"/>
                <a:chOff x="606" y="1010"/>
                <a:chExt cx="2451" cy="1570"/>
              </a:xfrm>
            </p:grpSpPr>
            <p:sp>
              <p:nvSpPr>
                <p:cNvPr id="47" name="Freeform 46"/>
                <p:cNvSpPr>
                  <a:spLocks/>
                </p:cNvSpPr>
                <p:nvPr/>
              </p:nvSpPr>
              <p:spPr bwMode="auto">
                <a:xfrm>
                  <a:off x="2683" y="1564"/>
                  <a:ext cx="261" cy="1016"/>
                </a:xfrm>
                <a:custGeom>
                  <a:avLst/>
                  <a:gdLst>
                    <a:gd name="T0" fmla="*/ 0 w 179"/>
                    <a:gd name="T1" fmla="*/ 2147483647 h 696"/>
                    <a:gd name="T2" fmla="*/ 225035911 w 179"/>
                    <a:gd name="T3" fmla="*/ 2147483647 h 696"/>
                    <a:gd name="T4" fmla="*/ 744760377 w 179"/>
                    <a:gd name="T5" fmla="*/ 1691635461 h 696"/>
                    <a:gd name="T6" fmla="*/ 487577409 w 179"/>
                    <a:gd name="T7" fmla="*/ 338326658 h 696"/>
                    <a:gd name="T8" fmla="*/ 342911347 w 179"/>
                    <a:gd name="T9" fmla="*/ 0 h 696"/>
                    <a:gd name="T10" fmla="*/ 0 w 179"/>
                    <a:gd name="T11" fmla="*/ 2147483647 h 69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9"/>
                    <a:gd name="T19" fmla="*/ 0 h 696"/>
                    <a:gd name="T20" fmla="*/ 179 w 179"/>
                    <a:gd name="T21" fmla="*/ 696 h 69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9" h="696">
                      <a:moveTo>
                        <a:pt x="0" y="630"/>
                      </a:moveTo>
                      <a:cubicBezTo>
                        <a:pt x="19" y="659"/>
                        <a:pt x="42" y="696"/>
                        <a:pt x="42" y="696"/>
                      </a:cubicBezTo>
                      <a:cubicBezTo>
                        <a:pt x="42" y="696"/>
                        <a:pt x="134" y="518"/>
                        <a:pt x="139" y="315"/>
                      </a:cubicBezTo>
                      <a:cubicBezTo>
                        <a:pt x="146" y="172"/>
                        <a:pt x="91" y="63"/>
                        <a:pt x="91" y="63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64" y="0"/>
                        <a:pt x="179" y="245"/>
                        <a:pt x="0" y="63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C1C1C1"/>
                    </a:gs>
                    <a:gs pos="50000">
                      <a:srgbClr val="565656"/>
                    </a:gs>
                    <a:gs pos="100000">
                      <a:srgbClr val="C1C1C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s-PE" altLang="es-PE" sz="1350" noProof="1"/>
                </a:p>
              </p:txBody>
            </p:sp>
            <p:grpSp>
              <p:nvGrpSpPr>
                <p:cNvPr id="48" name="Group 20"/>
                <p:cNvGrpSpPr>
                  <a:grpSpLocks/>
                </p:cNvGrpSpPr>
                <p:nvPr/>
              </p:nvGrpSpPr>
              <p:grpSpPr bwMode="auto">
                <a:xfrm>
                  <a:off x="606" y="1010"/>
                  <a:ext cx="2451" cy="1570"/>
                  <a:chOff x="606" y="1010"/>
                  <a:chExt cx="2451" cy="1570"/>
                </a:xfrm>
              </p:grpSpPr>
              <p:sp>
                <p:nvSpPr>
                  <p:cNvPr id="49" name="Freeform 48"/>
                  <p:cNvSpPr>
                    <a:spLocks/>
                  </p:cNvSpPr>
                  <p:nvPr/>
                </p:nvSpPr>
                <p:spPr bwMode="auto">
                  <a:xfrm>
                    <a:off x="2303" y="2376"/>
                    <a:ext cx="440" cy="204"/>
                  </a:xfrm>
                  <a:custGeom>
                    <a:avLst/>
                    <a:gdLst>
                      <a:gd name="T0" fmla="*/ 0 w 469"/>
                      <a:gd name="T1" fmla="*/ 0 h 218"/>
                      <a:gd name="T2" fmla="*/ 896125002 w 469"/>
                      <a:gd name="T3" fmla="*/ 253788491 h 218"/>
                      <a:gd name="T4" fmla="*/ 1040303406 w 469"/>
                      <a:gd name="T5" fmla="*/ 481095567 h 218"/>
                      <a:gd name="T6" fmla="*/ 161923921 w 469"/>
                      <a:gd name="T7" fmla="*/ 220685979 h 218"/>
                      <a:gd name="T8" fmla="*/ 0 w 469"/>
                      <a:gd name="T9" fmla="*/ 0 h 21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69"/>
                      <a:gd name="T16" fmla="*/ 0 h 218"/>
                      <a:gd name="T17" fmla="*/ 469 w 469"/>
                      <a:gd name="T18" fmla="*/ 218 h 21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69" h="218">
                        <a:moveTo>
                          <a:pt x="0" y="0"/>
                        </a:moveTo>
                        <a:lnTo>
                          <a:pt x="404" y="115"/>
                        </a:lnTo>
                        <a:lnTo>
                          <a:pt x="469" y="218"/>
                        </a:lnTo>
                        <a:lnTo>
                          <a:pt x="73" y="10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BDBDBD"/>
                      </a:gs>
                      <a:gs pos="100000">
                        <a:srgbClr val="4B4B4B"/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s-PE" altLang="es-PE" sz="1350" noProof="1"/>
                  </a:p>
                </p:txBody>
              </p:sp>
              <p:grpSp>
                <p:nvGrpSpPr>
                  <p:cNvPr id="50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606" y="1010"/>
                    <a:ext cx="2451" cy="1473"/>
                    <a:chOff x="606" y="1010"/>
                    <a:chExt cx="2451" cy="1473"/>
                  </a:xfrm>
                </p:grpSpPr>
                <p:sp>
                  <p:nvSpPr>
                    <p:cNvPr id="51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606" y="1010"/>
                      <a:ext cx="2451" cy="1473"/>
                    </a:xfrm>
                    <a:custGeom>
                      <a:avLst/>
                      <a:gdLst>
                        <a:gd name="T0" fmla="*/ 2147483647 w 1678"/>
                        <a:gd name="T1" fmla="*/ 2147483647 h 1010"/>
                        <a:gd name="T2" fmla="*/ 2147483647 w 1678"/>
                        <a:gd name="T3" fmla="*/ 1350799021 h 1010"/>
                        <a:gd name="T4" fmla="*/ 623718231 w 1678"/>
                        <a:gd name="T5" fmla="*/ 2147483647 h 1010"/>
                        <a:gd name="T6" fmla="*/ 0 w 1678"/>
                        <a:gd name="T7" fmla="*/ 2147483647 h 1010"/>
                        <a:gd name="T8" fmla="*/ 2147483647 w 1678"/>
                        <a:gd name="T9" fmla="*/ 337700334 h 1010"/>
                        <a:gd name="T10" fmla="*/ 2147483647 w 1678"/>
                        <a:gd name="T11" fmla="*/ 2147483647 h 1010"/>
                        <a:gd name="T12" fmla="*/ 2147483647 w 1678"/>
                        <a:gd name="T13" fmla="*/ 2147483647 h 101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678"/>
                        <a:gd name="T22" fmla="*/ 0 h 1010"/>
                        <a:gd name="T23" fmla="*/ 1678 w 1678"/>
                        <a:gd name="T24" fmla="*/ 1010 h 1010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678" h="1010">
                          <a:moveTo>
                            <a:pt x="1162" y="936"/>
                          </a:moveTo>
                          <a:cubicBezTo>
                            <a:pt x="1222" y="836"/>
                            <a:pt x="1371" y="388"/>
                            <a:pt x="985" y="252"/>
                          </a:cubicBezTo>
                          <a:cubicBezTo>
                            <a:pt x="471" y="122"/>
                            <a:pt x="116" y="637"/>
                            <a:pt x="116" y="637"/>
                          </a:cubicBezTo>
                          <a:cubicBezTo>
                            <a:pt x="116" y="637"/>
                            <a:pt x="116" y="637"/>
                            <a:pt x="0" y="603"/>
                          </a:cubicBezTo>
                          <a:cubicBezTo>
                            <a:pt x="272" y="215"/>
                            <a:pt x="727" y="0"/>
                            <a:pt x="1077" y="63"/>
                          </a:cubicBezTo>
                          <a:cubicBezTo>
                            <a:pt x="1416" y="123"/>
                            <a:pt x="1678" y="452"/>
                            <a:pt x="1422" y="1010"/>
                          </a:cubicBezTo>
                          <a:cubicBezTo>
                            <a:pt x="1357" y="994"/>
                            <a:pt x="1209" y="950"/>
                            <a:pt x="1162" y="936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6F6F6"/>
                        </a:gs>
                        <a:gs pos="100000">
                          <a:srgbClr val="717171"/>
                        </a:gs>
                      </a:gsLst>
                      <a:lin ang="27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s-PE" altLang="es-PE" sz="1350" noProof="1"/>
                    </a:p>
                  </p:txBody>
                </p:sp>
                <p:sp>
                  <p:nvSpPr>
                    <p:cNvPr id="52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775" y="1187"/>
                      <a:ext cx="1606" cy="826"/>
                    </a:xfrm>
                    <a:custGeom>
                      <a:avLst/>
                      <a:gdLst>
                        <a:gd name="T0" fmla="*/ 2147483647 w 1100"/>
                        <a:gd name="T1" fmla="*/ 700218517 h 565"/>
                        <a:gd name="T2" fmla="*/ 0 w 1100"/>
                        <a:gd name="T3" fmla="*/ 2147483647 h 565"/>
                        <a:gd name="T4" fmla="*/ 290084898 w 1100"/>
                        <a:gd name="T5" fmla="*/ 2147483647 h 565"/>
                        <a:gd name="T6" fmla="*/ 2147483647 w 1100"/>
                        <a:gd name="T7" fmla="*/ 1001851091 h 565"/>
                        <a:gd name="T8" fmla="*/ 2147483647 w 1100"/>
                        <a:gd name="T9" fmla="*/ 1869047062 h 565"/>
                        <a:gd name="T10" fmla="*/ 2147483647 w 1100"/>
                        <a:gd name="T11" fmla="*/ 700218517 h 565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100"/>
                        <a:gd name="T19" fmla="*/ 0 h 565"/>
                        <a:gd name="T20" fmla="*/ 1100 w 1100"/>
                        <a:gd name="T21" fmla="*/ 565 h 565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100" h="565">
                          <a:moveTo>
                            <a:pt x="869" y="130"/>
                          </a:moveTo>
                          <a:cubicBezTo>
                            <a:pt x="355" y="0"/>
                            <a:pt x="0" y="515"/>
                            <a:pt x="0" y="515"/>
                          </a:cubicBezTo>
                          <a:cubicBezTo>
                            <a:pt x="0" y="515"/>
                            <a:pt x="0" y="515"/>
                            <a:pt x="54" y="565"/>
                          </a:cubicBezTo>
                          <a:cubicBezTo>
                            <a:pt x="279" y="285"/>
                            <a:pt x="580" y="120"/>
                            <a:pt x="866" y="186"/>
                          </a:cubicBezTo>
                          <a:cubicBezTo>
                            <a:pt x="1050" y="226"/>
                            <a:pt x="1100" y="347"/>
                            <a:pt x="1100" y="347"/>
                          </a:cubicBezTo>
                          <a:cubicBezTo>
                            <a:pt x="1084" y="303"/>
                            <a:pt x="1043" y="192"/>
                            <a:pt x="869" y="130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A3A3A3"/>
                        </a:gs>
                        <a:gs pos="50000">
                          <a:srgbClr val="525252"/>
                        </a:gs>
                        <a:gs pos="100000">
                          <a:srgbClr val="A3A3A3"/>
                        </a:gs>
                      </a:gsLst>
                      <a:lin ang="189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s-PE" altLang="es-PE" sz="1350" noProof="1"/>
                    </a:p>
                  </p:txBody>
                </p:sp>
                <p:sp>
                  <p:nvSpPr>
                    <p:cNvPr id="53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606" y="1890"/>
                      <a:ext cx="249" cy="123"/>
                    </a:xfrm>
                    <a:custGeom>
                      <a:avLst/>
                      <a:gdLst>
                        <a:gd name="T0" fmla="*/ 403545627 w 264"/>
                        <a:gd name="T1" fmla="*/ 117754015 h 131"/>
                        <a:gd name="T2" fmla="*/ 591865834 w 264"/>
                        <a:gd name="T3" fmla="*/ 291050638 h 131"/>
                        <a:gd name="T4" fmla="*/ 186078792 w 264"/>
                        <a:gd name="T5" fmla="*/ 173296624 h 131"/>
                        <a:gd name="T6" fmla="*/ 0 w 264"/>
                        <a:gd name="T7" fmla="*/ 0 h 131"/>
                        <a:gd name="T8" fmla="*/ 403545627 w 264"/>
                        <a:gd name="T9" fmla="*/ 117754015 h 1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64"/>
                        <a:gd name="T16" fmla="*/ 0 h 131"/>
                        <a:gd name="T17" fmla="*/ 264 w 264"/>
                        <a:gd name="T18" fmla="*/ 131 h 13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64" h="131">
                          <a:moveTo>
                            <a:pt x="180" y="53"/>
                          </a:moveTo>
                          <a:lnTo>
                            <a:pt x="264" y="131"/>
                          </a:lnTo>
                          <a:lnTo>
                            <a:pt x="83" y="78"/>
                          </a:lnTo>
                          <a:lnTo>
                            <a:pt x="0" y="0"/>
                          </a:lnTo>
                          <a:lnTo>
                            <a:pt x="180" y="53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BDBDBD"/>
                        </a:gs>
                        <a:gs pos="100000">
                          <a:srgbClr val="4B4B4B"/>
                        </a:gs>
                      </a:gsLst>
                      <a:lin ang="27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s-PE" altLang="es-PE" sz="1350" noProof="1"/>
                    </a:p>
                  </p:txBody>
                </p:sp>
              </p:grpSp>
            </p:grpSp>
          </p:grpSp>
        </p:grpSp>
        <p:sp>
          <p:nvSpPr>
            <p:cNvPr id="43" name="WordArt 51"/>
            <p:cNvSpPr>
              <a:spLocks noChangeArrowheads="1" noChangeShapeType="1" noTextEdit="1"/>
            </p:cNvSpPr>
            <p:nvPr/>
          </p:nvSpPr>
          <p:spPr bwMode="auto">
            <a:xfrm rot="1871965">
              <a:off x="1601" y="2329"/>
              <a:ext cx="1321" cy="108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1740005"/>
                </a:avLst>
              </a:prstTxWarp>
            </a:bodyPr>
            <a:lstStyle/>
            <a:p>
              <a:pPr algn="ctr"/>
              <a:r>
                <a:rPr lang="es-PE" sz="1350" kern="1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Concertación</a:t>
              </a:r>
              <a:endParaRPr lang="es-PE" sz="1350" kern="1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44" name="WordArt 58"/>
            <p:cNvSpPr>
              <a:spLocks noChangeArrowheads="1" noChangeShapeType="1" noTextEdit="1"/>
            </p:cNvSpPr>
            <p:nvPr/>
          </p:nvSpPr>
          <p:spPr bwMode="auto">
            <a:xfrm rot="2571658">
              <a:off x="2189" y="1180"/>
              <a:ext cx="1418" cy="207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4295596"/>
                </a:avLst>
              </a:prstTxWarp>
            </a:bodyPr>
            <a:lstStyle/>
            <a:p>
              <a:pPr algn="ctr"/>
              <a:r>
                <a:rPr lang="es-ES_tradnl" sz="1350" kern="1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Black" panose="020B0A04020102020204" pitchFamily="34" charset="0"/>
                </a:rPr>
                <a:t>COORDINACIÓN</a:t>
              </a:r>
              <a:endParaRPr lang="es-PE" sz="135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61" name="Text Box 45"/>
          <p:cNvSpPr txBox="1">
            <a:spLocks noChangeArrowheads="1"/>
          </p:cNvSpPr>
          <p:nvPr/>
        </p:nvSpPr>
        <p:spPr bwMode="auto">
          <a:xfrm>
            <a:off x="365251" y="2838362"/>
            <a:ext cx="2543447" cy="229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endParaRPr lang="de-DE" altLang="es-PE" sz="1200" b="1" noProof="1"/>
          </a:p>
          <a:p>
            <a:pPr algn="just" eaLnBrk="1" hangingPunct="1">
              <a:spcBef>
                <a:spcPct val="20000"/>
              </a:spcBef>
            </a:pPr>
            <a:r>
              <a:rPr lang="de-DE" altLang="es-PE" sz="1200" b="1" noProof="1" smtClean="0"/>
              <a:t>Las instituciones de caracter privado no tienen experiencia en participar en procesos de gobierno, esto dificulta su participación en los procesoso de concertación a nivel de planificación, monitoreo y evaluación de Indicadores de Política o del PGRH.</a:t>
            </a:r>
            <a:endParaRPr lang="de-DE" altLang="es-PE" sz="1200" b="1" noProof="1"/>
          </a:p>
          <a:p>
            <a:pPr algn="just" eaLnBrk="1" hangingPunct="1">
              <a:spcBef>
                <a:spcPct val="20000"/>
              </a:spcBef>
            </a:pPr>
            <a:endParaRPr lang="de-DE" altLang="es-PE" sz="1200" b="1" noProof="1"/>
          </a:p>
          <a:p>
            <a:pPr algn="just" eaLnBrk="1" hangingPunct="1">
              <a:spcBef>
                <a:spcPct val="20000"/>
              </a:spcBef>
            </a:pPr>
            <a:endParaRPr lang="de-DE" altLang="es-PE" sz="1050" noProof="1">
              <a:solidFill>
                <a:schemeClr val="bg1"/>
              </a:solidFill>
            </a:endParaRPr>
          </a:p>
        </p:txBody>
      </p:sp>
      <p:sp>
        <p:nvSpPr>
          <p:cNvPr id="62" name="Text Box 45"/>
          <p:cNvSpPr txBox="1">
            <a:spLocks noChangeArrowheads="1"/>
          </p:cNvSpPr>
          <p:nvPr/>
        </p:nvSpPr>
        <p:spPr bwMode="auto">
          <a:xfrm>
            <a:off x="6067424" y="2307092"/>
            <a:ext cx="2305325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de-DE" altLang="es-PE" sz="1200" b="1" dirty="0">
                <a:solidFill>
                  <a:schemeClr val="accent1">
                    <a:lumMod val="50000"/>
                  </a:schemeClr>
                </a:solidFill>
              </a:rPr>
              <a:t>Los planes de Gestión del Territorio y el PGRHC no están alineados.</a:t>
            </a:r>
          </a:p>
          <a:p>
            <a:pPr algn="just" eaLnBrk="1" hangingPunct="1">
              <a:spcBef>
                <a:spcPct val="20000"/>
              </a:spcBef>
            </a:pPr>
            <a:r>
              <a:rPr lang="de-DE" altLang="es-PE" sz="1200" b="1" dirty="0">
                <a:solidFill>
                  <a:schemeClr val="accent1">
                    <a:lumMod val="50000"/>
                  </a:schemeClr>
                </a:solidFill>
              </a:rPr>
              <a:t>El presupuesto de los tres niveles de Gobierno, no contemplan acciones para la ejecución del PGRH, por lo que estos nacen </a:t>
            </a:r>
            <a:r>
              <a:rPr lang="de-DE" altLang="es-PE" sz="1200" b="1" dirty="0" smtClean="0">
                <a:solidFill>
                  <a:schemeClr val="accent1">
                    <a:lumMod val="50000"/>
                  </a:schemeClr>
                </a:solidFill>
              </a:rPr>
              <a:t>desfinanciados.</a:t>
            </a:r>
            <a:endParaRPr lang="de-DE" altLang="es-PE" sz="105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r" eaLnBrk="1" hangingPunct="1">
              <a:spcBef>
                <a:spcPct val="20000"/>
              </a:spcBef>
            </a:pPr>
            <a:endParaRPr lang="de-DE" altLang="es-PE" sz="1050" noProof="1">
              <a:solidFill>
                <a:schemeClr val="bg1"/>
              </a:solidFill>
            </a:endParaRPr>
          </a:p>
        </p:txBody>
      </p:sp>
      <p:sp>
        <p:nvSpPr>
          <p:cNvPr id="63" name="Rectangle 39"/>
          <p:cNvSpPr>
            <a:spLocks noChangeArrowheads="1"/>
          </p:cNvSpPr>
          <p:nvPr/>
        </p:nvSpPr>
        <p:spPr bwMode="auto">
          <a:xfrm rot="5400000">
            <a:off x="4529138" y="2614613"/>
            <a:ext cx="85725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PE" sz="1350"/>
          </a:p>
        </p:txBody>
      </p:sp>
      <p:grpSp>
        <p:nvGrpSpPr>
          <p:cNvPr id="64" name="Group 40"/>
          <p:cNvGrpSpPr>
            <a:grpSpLocks/>
          </p:cNvGrpSpPr>
          <p:nvPr/>
        </p:nvGrpSpPr>
        <p:grpSpPr bwMode="auto">
          <a:xfrm rot="5400000">
            <a:off x="2241947" y="4685110"/>
            <a:ext cx="108347" cy="1856184"/>
            <a:chOff x="3424" y="1389"/>
            <a:chExt cx="182" cy="2132"/>
          </a:xfrm>
        </p:grpSpPr>
        <p:sp>
          <p:nvSpPr>
            <p:cNvPr id="65" name="Rectangle 41"/>
            <p:cNvSpPr>
              <a:spLocks noChangeArrowheads="1"/>
            </p:cNvSpPr>
            <p:nvPr/>
          </p:nvSpPr>
          <p:spPr bwMode="auto">
            <a:xfrm>
              <a:off x="3424" y="1389"/>
              <a:ext cx="91" cy="2132"/>
            </a:xfrm>
            <a:prstGeom prst="rect">
              <a:avLst/>
            </a:prstGeom>
            <a:gradFill rotWithShape="1">
              <a:gsLst>
                <a:gs pos="0">
                  <a:srgbClr val="C40505"/>
                </a:gs>
                <a:gs pos="50000">
                  <a:srgbClr val="C40505">
                    <a:gamma/>
                    <a:tint val="26275"/>
                    <a:invGamma/>
                  </a:srgbClr>
                </a:gs>
                <a:gs pos="100000">
                  <a:srgbClr val="C40505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E" sz="1350"/>
            </a:p>
          </p:txBody>
        </p:sp>
        <p:sp>
          <p:nvSpPr>
            <p:cNvPr id="66" name="Rectangle 42"/>
            <p:cNvSpPr>
              <a:spLocks noChangeArrowheads="1"/>
            </p:cNvSpPr>
            <p:nvPr/>
          </p:nvSpPr>
          <p:spPr bwMode="auto">
            <a:xfrm>
              <a:off x="3515" y="1389"/>
              <a:ext cx="91" cy="2132"/>
            </a:xfrm>
            <a:prstGeom prst="rect">
              <a:avLst/>
            </a:prstGeom>
            <a:gradFill rotWithShape="1">
              <a:gsLst>
                <a:gs pos="0">
                  <a:srgbClr val="C40505"/>
                </a:gs>
                <a:gs pos="100000">
                  <a:srgbClr val="C40505">
                    <a:gamma/>
                    <a:shade val="56471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E" sz="1350"/>
            </a:p>
          </p:txBody>
        </p:sp>
      </p:grpSp>
      <p:sp>
        <p:nvSpPr>
          <p:cNvPr id="67" name="CuadroTexto 66"/>
          <p:cNvSpPr txBox="1"/>
          <p:nvPr/>
        </p:nvSpPr>
        <p:spPr>
          <a:xfrm rot="1592371">
            <a:off x="3667299" y="3648099"/>
            <a:ext cx="136088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b="1" dirty="0">
                <a:solidFill>
                  <a:schemeClr val="bg1"/>
                </a:solidFill>
              </a:rPr>
              <a:t>GOBERNANZA</a:t>
            </a:r>
            <a:endParaRPr lang="es-PE" sz="13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96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2996952"/>
            <a:ext cx="7108906" cy="1143000"/>
          </a:xfrm>
        </p:spPr>
        <p:txBody>
          <a:bodyPr/>
          <a:lstStyle/>
          <a:p>
            <a:r>
              <a:rPr lang="es-ES_tradnl" sz="4400" dirty="0" smtClean="0">
                <a:solidFill>
                  <a:srgbClr val="0070C0"/>
                </a:solidFill>
              </a:rPr>
              <a:t>GRACIAS</a:t>
            </a:r>
            <a:endParaRPr lang="es-PE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AutoShape 2"/>
          <p:cNvSpPr>
            <a:spLocks noChangeArrowheads="1"/>
          </p:cNvSpPr>
          <p:nvPr/>
        </p:nvSpPr>
        <p:spPr bwMode="auto">
          <a:xfrm>
            <a:off x="3738564" y="4200525"/>
            <a:ext cx="2208212" cy="620316"/>
          </a:xfrm>
          <a:prstGeom prst="flowChartAlternateProcess">
            <a:avLst/>
          </a:prstGeom>
          <a:solidFill>
            <a:srgbClr val="663300"/>
          </a:soli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1801800" prstMaterial="legacyPlastic">
            <a:bevelT w="13500" h="13500" prst="angle"/>
            <a:bevelB w="13500" h="13500" prst="angle"/>
            <a:extrusionClr>
              <a:srgbClr val="CC66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1" hangingPunct="1"/>
            <a:r>
              <a:rPr lang="es-ES_tradnl" altLang="es-PE" sz="1200" b="1" dirty="0">
                <a:solidFill>
                  <a:srgbClr val="FFCC99"/>
                </a:solidFill>
                <a:cs typeface="Arial" charset="0"/>
              </a:rPr>
              <a:t>CONCERTACIÓN</a:t>
            </a:r>
          </a:p>
          <a:p>
            <a:pPr algn="ctr" eaLnBrk="1" hangingPunct="1"/>
            <a:r>
              <a:rPr lang="es-ES_tradnl" altLang="es-PE" sz="1050" b="1" dirty="0">
                <a:solidFill>
                  <a:srgbClr val="FFCC99"/>
                </a:solidFill>
                <a:cs typeface="Arial" charset="0"/>
              </a:rPr>
              <a:t>OBJETIVOS – METAS – ESTRATEGIAS</a:t>
            </a:r>
          </a:p>
          <a:p>
            <a:pPr algn="ctr" eaLnBrk="1" hangingPunct="1"/>
            <a:r>
              <a:rPr lang="es-ES_tradnl" altLang="es-PE" sz="1050" b="1" dirty="0">
                <a:solidFill>
                  <a:srgbClr val="FFCC99"/>
                </a:solidFill>
                <a:cs typeface="Arial" charset="0"/>
              </a:rPr>
              <a:t>NECESIDADES - DEMANDAS</a:t>
            </a:r>
            <a:endParaRPr lang="es-ES" altLang="es-PE" sz="1050" b="1" dirty="0">
              <a:solidFill>
                <a:srgbClr val="FFCC99"/>
              </a:solidFill>
              <a:cs typeface="Arial" charset="0"/>
            </a:endParaRPr>
          </a:p>
        </p:txBody>
      </p:sp>
      <p:sp>
        <p:nvSpPr>
          <p:cNvPr id="186371" name="AutoShape 3"/>
          <p:cNvSpPr>
            <a:spLocks noChangeArrowheads="1"/>
          </p:cNvSpPr>
          <p:nvPr/>
        </p:nvSpPr>
        <p:spPr bwMode="auto">
          <a:xfrm>
            <a:off x="3817938" y="2008586"/>
            <a:ext cx="2222500" cy="586978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r"/>
          </a:scene3d>
          <a:sp3d extrusionH="1801800" prstMaterial="legacyPlastic">
            <a:bevelT w="13500" h="13500" prst="angle"/>
            <a:bevelB w="13500" h="13500" prst="angle"/>
            <a:extrusionClr>
              <a:schemeClr val="accent6">
                <a:lumMod val="60000"/>
                <a:lumOff val="40000"/>
              </a:schemeClr>
            </a:extrusionClr>
          </a:sp3d>
          <a:extLst/>
        </p:spPr>
        <p:txBody>
          <a:bodyPr wrap="none" anchor="ctr">
            <a:flatTx/>
          </a:bodyPr>
          <a:lstStyle/>
          <a:p>
            <a:pPr algn="ctr" eaLnBrk="1" hangingPunct="1"/>
            <a:r>
              <a:rPr lang="es-ES_tradnl" altLang="es-PE" sz="1200" b="1" dirty="0">
                <a:solidFill>
                  <a:schemeClr val="bg1"/>
                </a:solidFill>
                <a:cs typeface="Arial" charset="0"/>
              </a:rPr>
              <a:t>COORDINACIÓN</a:t>
            </a:r>
          </a:p>
          <a:p>
            <a:pPr algn="ctr" eaLnBrk="1" hangingPunct="1"/>
            <a:r>
              <a:rPr lang="es-ES_tradnl" altLang="es-PE" sz="1050" b="1" dirty="0">
                <a:solidFill>
                  <a:schemeClr val="bg1"/>
                </a:solidFill>
                <a:cs typeface="Arial" charset="0"/>
              </a:rPr>
              <a:t>POLÍTICAS – PLANES – PROGRAMAS</a:t>
            </a:r>
          </a:p>
          <a:p>
            <a:pPr algn="ctr" eaLnBrk="1" hangingPunct="1"/>
            <a:r>
              <a:rPr lang="es-ES_tradnl" altLang="es-PE" sz="1050" b="1" dirty="0">
                <a:solidFill>
                  <a:schemeClr val="bg1">
                    <a:lumMod val="85000"/>
                  </a:schemeClr>
                </a:solidFill>
                <a:cs typeface="Arial" charset="0"/>
              </a:rPr>
              <a:t>GESTIÓN DE AGUA EN ALTA - BAJA</a:t>
            </a:r>
            <a:endParaRPr lang="es-ES" altLang="es-PE" sz="1050" b="1" dirty="0">
              <a:solidFill>
                <a:schemeClr val="bg1">
                  <a:lumMod val="85000"/>
                </a:schemeClr>
              </a:solidFill>
              <a:cs typeface="Arial" charset="0"/>
            </a:endParaRPr>
          </a:p>
        </p:txBody>
      </p:sp>
      <p:grpSp>
        <p:nvGrpSpPr>
          <p:cNvPr id="186372" name="Group 4"/>
          <p:cNvGrpSpPr>
            <a:grpSpLocks/>
          </p:cNvGrpSpPr>
          <p:nvPr/>
        </p:nvGrpSpPr>
        <p:grpSpPr bwMode="auto">
          <a:xfrm>
            <a:off x="4003675" y="2676526"/>
            <a:ext cx="1335088" cy="1503760"/>
            <a:chOff x="2542" y="1508"/>
            <a:chExt cx="841" cy="1263"/>
          </a:xfrm>
        </p:grpSpPr>
        <p:sp>
          <p:nvSpPr>
            <p:cNvPr id="58383" name="AutoShape 5"/>
            <p:cNvSpPr>
              <a:spLocks noChangeArrowheads="1"/>
            </p:cNvSpPr>
            <p:nvPr/>
          </p:nvSpPr>
          <p:spPr bwMode="auto">
            <a:xfrm rot="10800000">
              <a:off x="2880" y="2458"/>
              <a:ext cx="375" cy="313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3882" dir="135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s-PE" sz="1350"/>
            </a:p>
          </p:txBody>
        </p:sp>
        <p:sp>
          <p:nvSpPr>
            <p:cNvPr id="58384" name="Oval 6"/>
            <p:cNvSpPr>
              <a:spLocks noChangeArrowheads="1"/>
            </p:cNvSpPr>
            <p:nvPr/>
          </p:nvSpPr>
          <p:spPr bwMode="auto">
            <a:xfrm>
              <a:off x="2542" y="1808"/>
              <a:ext cx="841" cy="723"/>
            </a:xfrm>
            <a:prstGeom prst="ellipse">
              <a:avLst/>
            </a:prstGeom>
            <a:solidFill>
              <a:schemeClr val="accent5"/>
            </a:solidFill>
            <a:ln w="9525">
              <a:round/>
              <a:headEnd/>
              <a:tailEnd/>
            </a:ln>
            <a:effectLst/>
            <a:scene3d>
              <a:camera prst="legacyPerspectiveTopRight"/>
              <a:lightRig rig="legacyFlat3" dir="r"/>
            </a:scene3d>
            <a:sp3d extrusionH="1801800" prstMaterial="legacyPlastic">
              <a:bevelT w="13500" h="13500" prst="angle"/>
              <a:bevelB w="13500" h="13500" prst="angle"/>
              <a:extrusionClr>
                <a:schemeClr val="accent1">
                  <a:lumMod val="60000"/>
                  <a:lumOff val="40000"/>
                </a:schemeClr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53882" dir="135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ctr" eaLnBrk="1" hangingPunct="1"/>
              <a:r>
                <a:rPr lang="es-ES_tradnl" altLang="es-PE" sz="1200" b="1" dirty="0">
                  <a:solidFill>
                    <a:schemeClr val="bg1">
                      <a:lumMod val="85000"/>
                    </a:schemeClr>
                  </a:solidFill>
                  <a:cs typeface="Arial" charset="0"/>
                </a:rPr>
                <a:t>CONSEJO DE RR HH</a:t>
              </a:r>
            </a:p>
            <a:p>
              <a:pPr algn="ctr" eaLnBrk="1" hangingPunct="1"/>
              <a:r>
                <a:rPr lang="es-ES_tradnl" altLang="es-PE" sz="1200" b="1" dirty="0">
                  <a:solidFill>
                    <a:schemeClr val="bg1">
                      <a:lumMod val="85000"/>
                    </a:schemeClr>
                  </a:solidFill>
                  <a:cs typeface="Arial" charset="0"/>
                </a:rPr>
                <a:t>DE</a:t>
              </a:r>
              <a:endParaRPr lang="es-ES_tradnl" altLang="es-PE" sz="1200" b="1" dirty="0">
                <a:solidFill>
                  <a:schemeClr val="bg1">
                    <a:lumMod val="85000"/>
                  </a:schemeClr>
                </a:solidFill>
                <a:cs typeface="Arial" charset="0"/>
              </a:endParaRPr>
            </a:p>
            <a:p>
              <a:pPr algn="ctr" eaLnBrk="1" hangingPunct="1"/>
              <a:r>
                <a:rPr lang="es-ES_tradnl" altLang="es-PE" sz="1200" b="1" dirty="0">
                  <a:solidFill>
                    <a:schemeClr val="bg1">
                      <a:lumMod val="85000"/>
                    </a:schemeClr>
                  </a:solidFill>
                  <a:cs typeface="Arial" charset="0"/>
                </a:rPr>
                <a:t>CUENCA</a:t>
              </a:r>
              <a:endParaRPr lang="es-ES" altLang="es-PE" sz="1200" b="1" dirty="0">
                <a:solidFill>
                  <a:schemeClr val="bg1">
                    <a:lumMod val="85000"/>
                  </a:schemeClr>
                </a:solidFill>
                <a:cs typeface="Arial" charset="0"/>
              </a:endParaRPr>
            </a:p>
          </p:txBody>
        </p:sp>
        <p:sp>
          <p:nvSpPr>
            <p:cNvPr id="58385" name="AutoShape 7"/>
            <p:cNvSpPr>
              <a:spLocks noChangeArrowheads="1"/>
            </p:cNvSpPr>
            <p:nvPr/>
          </p:nvSpPr>
          <p:spPr bwMode="auto">
            <a:xfrm>
              <a:off x="2880" y="1508"/>
              <a:ext cx="375" cy="276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3882" dir="135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s-PE" sz="1350"/>
            </a:p>
          </p:txBody>
        </p:sp>
      </p:grpSp>
      <p:grpSp>
        <p:nvGrpSpPr>
          <p:cNvPr id="186376" name="Group 8"/>
          <p:cNvGrpSpPr>
            <a:grpSpLocks/>
          </p:cNvGrpSpPr>
          <p:nvPr/>
        </p:nvGrpSpPr>
        <p:grpSpPr bwMode="auto">
          <a:xfrm>
            <a:off x="3563939" y="1531145"/>
            <a:ext cx="2747962" cy="478631"/>
            <a:chOff x="2245" y="566"/>
            <a:chExt cx="1731" cy="402"/>
          </a:xfrm>
        </p:grpSpPr>
        <p:sp>
          <p:nvSpPr>
            <p:cNvPr id="58380" name="AutoShape 9"/>
            <p:cNvSpPr>
              <a:spLocks noChangeArrowheads="1"/>
            </p:cNvSpPr>
            <p:nvPr/>
          </p:nvSpPr>
          <p:spPr bwMode="auto">
            <a:xfrm>
              <a:off x="3491" y="575"/>
              <a:ext cx="485" cy="393"/>
            </a:xfrm>
            <a:prstGeom prst="downArrowCallout">
              <a:avLst>
                <a:gd name="adj1" fmla="val 30852"/>
                <a:gd name="adj2" fmla="val 30852"/>
                <a:gd name="adj3" fmla="val 16667"/>
                <a:gd name="adj4" fmla="val 66667"/>
              </a:avLst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Left"/>
              <a:lightRig rig="legacyFlat3" dir="r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99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53882" dir="135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ctr" eaLnBrk="1" hangingPunct="1"/>
              <a:r>
                <a:rPr lang="es-ES_tradnl" altLang="es-PE" sz="825" b="1" dirty="0">
                  <a:cs typeface="Arial" charset="0"/>
                </a:rPr>
                <a:t>GOBIERNO</a:t>
              </a:r>
            </a:p>
            <a:p>
              <a:pPr algn="ctr" eaLnBrk="1" hangingPunct="1"/>
              <a:r>
                <a:rPr lang="es-ES_tradnl" altLang="es-PE" sz="825" b="1" dirty="0">
                  <a:cs typeface="Arial" charset="0"/>
                </a:rPr>
                <a:t>LOCAL</a:t>
              </a:r>
              <a:endParaRPr lang="es-ES" altLang="es-PE" sz="825" b="1" dirty="0">
                <a:cs typeface="Arial" charset="0"/>
              </a:endParaRPr>
            </a:p>
          </p:txBody>
        </p:sp>
        <p:sp>
          <p:nvSpPr>
            <p:cNvPr id="58381" name="AutoShape 10"/>
            <p:cNvSpPr>
              <a:spLocks noChangeArrowheads="1"/>
            </p:cNvSpPr>
            <p:nvPr/>
          </p:nvSpPr>
          <p:spPr bwMode="auto">
            <a:xfrm>
              <a:off x="2245" y="566"/>
              <a:ext cx="485" cy="393"/>
            </a:xfrm>
            <a:prstGeom prst="downArrowCallout">
              <a:avLst>
                <a:gd name="adj1" fmla="val 30852"/>
                <a:gd name="adj2" fmla="val 30852"/>
                <a:gd name="adj3" fmla="val 16667"/>
                <a:gd name="adj4" fmla="val 66667"/>
              </a:avLst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Left"/>
              <a:lightRig rig="legacyFlat3" dir="r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99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53882" dir="135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ctr" eaLnBrk="1" hangingPunct="1"/>
              <a:r>
                <a:rPr lang="es-ES_tradnl" altLang="es-PE" sz="825" b="1" dirty="0">
                  <a:cs typeface="Arial" charset="0"/>
                </a:rPr>
                <a:t>GOBIERNO</a:t>
              </a:r>
            </a:p>
            <a:p>
              <a:pPr algn="ctr" eaLnBrk="1" hangingPunct="1"/>
              <a:r>
                <a:rPr lang="es-ES_tradnl" altLang="es-PE" sz="825" b="1" dirty="0">
                  <a:cs typeface="Arial" charset="0"/>
                </a:rPr>
                <a:t>REGIONAL</a:t>
              </a:r>
              <a:endParaRPr lang="es-ES" altLang="es-PE" sz="825" b="1" dirty="0">
                <a:cs typeface="Arial" charset="0"/>
              </a:endParaRPr>
            </a:p>
          </p:txBody>
        </p:sp>
        <p:sp>
          <p:nvSpPr>
            <p:cNvPr id="58382" name="AutoShape 11"/>
            <p:cNvSpPr>
              <a:spLocks noChangeArrowheads="1"/>
            </p:cNvSpPr>
            <p:nvPr/>
          </p:nvSpPr>
          <p:spPr bwMode="auto">
            <a:xfrm>
              <a:off x="2868" y="574"/>
              <a:ext cx="485" cy="393"/>
            </a:xfrm>
            <a:prstGeom prst="downArrowCallout">
              <a:avLst>
                <a:gd name="adj1" fmla="val 30852"/>
                <a:gd name="adj2" fmla="val 30852"/>
                <a:gd name="adj3" fmla="val 16667"/>
                <a:gd name="adj4" fmla="val 66667"/>
              </a:avLst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Left"/>
              <a:lightRig rig="legacyFlat3" dir="r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99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53882" dir="135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ctr" eaLnBrk="1" hangingPunct="1"/>
              <a:r>
                <a:rPr lang="es-ES_tradnl" altLang="es-PE" sz="825" b="1" dirty="0">
                  <a:cs typeface="Arial" charset="0"/>
                </a:rPr>
                <a:t>GOBIERNO</a:t>
              </a:r>
            </a:p>
            <a:p>
              <a:pPr algn="ctr" eaLnBrk="1" hangingPunct="1"/>
              <a:r>
                <a:rPr lang="es-ES_tradnl" altLang="es-PE" sz="825" b="1" dirty="0">
                  <a:cs typeface="Arial" charset="0"/>
                </a:rPr>
                <a:t>NACIONAL</a:t>
              </a:r>
              <a:endParaRPr lang="es-ES" altLang="es-PE" sz="825" b="1" dirty="0">
                <a:cs typeface="Arial" charset="0"/>
              </a:endParaRPr>
            </a:p>
          </p:txBody>
        </p:sp>
      </p:grpSp>
      <p:grpSp>
        <p:nvGrpSpPr>
          <p:cNvPr id="186380" name="Group 12"/>
          <p:cNvGrpSpPr>
            <a:grpSpLocks/>
          </p:cNvGrpSpPr>
          <p:nvPr/>
        </p:nvGrpSpPr>
        <p:grpSpPr bwMode="auto">
          <a:xfrm>
            <a:off x="3835401" y="4973241"/>
            <a:ext cx="2230438" cy="581025"/>
            <a:chOff x="2416" y="3457"/>
            <a:chExt cx="1405" cy="488"/>
          </a:xfrm>
        </p:grpSpPr>
        <p:sp>
          <p:nvSpPr>
            <p:cNvPr id="58378" name="AutoShape 13"/>
            <p:cNvSpPr>
              <a:spLocks noChangeArrowheads="1"/>
            </p:cNvSpPr>
            <p:nvPr/>
          </p:nvSpPr>
          <p:spPr bwMode="auto">
            <a:xfrm>
              <a:off x="2416" y="3457"/>
              <a:ext cx="621" cy="488"/>
            </a:xfrm>
            <a:prstGeom prst="upArrowCallout">
              <a:avLst>
                <a:gd name="adj1" fmla="val 31814"/>
                <a:gd name="adj2" fmla="val 31814"/>
                <a:gd name="adj3" fmla="val 16667"/>
                <a:gd name="adj4" fmla="val 66667"/>
              </a:avLst>
            </a:prstGeom>
            <a:solidFill>
              <a:srgbClr val="CC6600"/>
            </a:solidFill>
            <a:ln w="9525">
              <a:miter lim="800000"/>
              <a:headEnd/>
              <a:tailEnd/>
            </a:ln>
            <a:effectLst/>
            <a:scene3d>
              <a:camera prst="legacyObliqueTopLeft"/>
              <a:lightRig rig="legacyFlat3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FF99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53882" dir="135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ctr" eaLnBrk="1" hangingPunct="1"/>
              <a:r>
                <a:rPr lang="es-ES_tradnl" altLang="es-PE" sz="788" b="1" dirty="0">
                  <a:solidFill>
                    <a:srgbClr val="FFFFCC"/>
                  </a:solidFill>
                  <a:cs typeface="Arial" charset="0"/>
                </a:rPr>
                <a:t>USUARIOS</a:t>
              </a:r>
            </a:p>
            <a:p>
              <a:pPr algn="ctr" eaLnBrk="1" hangingPunct="1"/>
              <a:r>
                <a:rPr lang="es-ES_tradnl" altLang="es-PE" sz="788" b="1" dirty="0">
                  <a:solidFill>
                    <a:srgbClr val="FFFFCC"/>
                  </a:solidFill>
                  <a:cs typeface="Arial" charset="0"/>
                </a:rPr>
                <a:t>ACREDITADOS</a:t>
              </a:r>
            </a:p>
            <a:p>
              <a:pPr algn="ctr" eaLnBrk="1" hangingPunct="1"/>
              <a:r>
                <a:rPr lang="es-ES_tradnl" altLang="es-PE" sz="788" b="1" dirty="0">
                  <a:solidFill>
                    <a:srgbClr val="FFFFCC"/>
                  </a:solidFill>
                  <a:cs typeface="Arial" charset="0"/>
                </a:rPr>
                <a:t>OPERADORES</a:t>
              </a:r>
              <a:endParaRPr lang="es-ES" altLang="es-PE" sz="788" b="1" dirty="0">
                <a:solidFill>
                  <a:srgbClr val="FFFFCC"/>
                </a:solidFill>
                <a:cs typeface="Arial" charset="0"/>
              </a:endParaRPr>
            </a:p>
          </p:txBody>
        </p:sp>
        <p:sp>
          <p:nvSpPr>
            <p:cNvPr id="58379" name="AutoShape 14"/>
            <p:cNvSpPr>
              <a:spLocks noChangeArrowheads="1"/>
            </p:cNvSpPr>
            <p:nvPr/>
          </p:nvSpPr>
          <p:spPr bwMode="auto">
            <a:xfrm>
              <a:off x="3237" y="3457"/>
              <a:ext cx="584" cy="488"/>
            </a:xfrm>
            <a:prstGeom prst="upArrowCallout">
              <a:avLst>
                <a:gd name="adj1" fmla="val 29918"/>
                <a:gd name="adj2" fmla="val 29918"/>
                <a:gd name="adj3" fmla="val 16667"/>
                <a:gd name="adj4" fmla="val 66667"/>
              </a:avLst>
            </a:prstGeom>
            <a:solidFill>
              <a:srgbClr val="CC6600"/>
            </a:solidFill>
            <a:ln w="9525">
              <a:miter lim="800000"/>
              <a:headEnd/>
              <a:tailEnd/>
            </a:ln>
            <a:effectLst/>
            <a:scene3d>
              <a:camera prst="legacyObliqueTopLeft"/>
              <a:lightRig rig="legacyFlat3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FF99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53882" dir="135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ctr" eaLnBrk="1" hangingPunct="1"/>
              <a:r>
                <a:rPr lang="es-ES_tradnl" altLang="es-PE" sz="788" b="1" dirty="0">
                  <a:solidFill>
                    <a:srgbClr val="FFFFCC"/>
                  </a:solidFill>
                  <a:cs typeface="Arial" charset="0"/>
                </a:rPr>
                <a:t>STAKEHOLDERS</a:t>
              </a:r>
            </a:p>
            <a:p>
              <a:pPr algn="ctr" eaLnBrk="1" hangingPunct="1"/>
              <a:r>
                <a:rPr lang="es-ES_tradnl" altLang="es-PE" sz="788" b="1" dirty="0">
                  <a:solidFill>
                    <a:srgbClr val="FFFFCC"/>
                  </a:solidFill>
                  <a:cs typeface="Arial" charset="0"/>
                </a:rPr>
                <a:t>SOCIEDAD</a:t>
              </a:r>
            </a:p>
            <a:p>
              <a:pPr algn="ctr" eaLnBrk="1" hangingPunct="1"/>
              <a:r>
                <a:rPr lang="es-ES_tradnl" altLang="es-PE" sz="788" b="1" dirty="0">
                  <a:solidFill>
                    <a:srgbClr val="FFFFCC"/>
                  </a:solidFill>
                  <a:cs typeface="Arial" charset="0"/>
                </a:rPr>
                <a:t>ORGANIZADA</a:t>
              </a:r>
              <a:endParaRPr lang="es-ES" altLang="es-PE" sz="788" b="1" dirty="0">
                <a:solidFill>
                  <a:srgbClr val="FFFFCC"/>
                </a:solidFill>
                <a:cs typeface="Arial" charset="0"/>
              </a:endParaRPr>
            </a:p>
          </p:txBody>
        </p:sp>
      </p:grpSp>
      <p:sp>
        <p:nvSpPr>
          <p:cNvPr id="186383" name="AutoShape 15"/>
          <p:cNvSpPr>
            <a:spLocks noChangeArrowheads="1"/>
          </p:cNvSpPr>
          <p:nvPr/>
        </p:nvSpPr>
        <p:spPr bwMode="auto">
          <a:xfrm>
            <a:off x="658813" y="1187053"/>
            <a:ext cx="2686050" cy="871538"/>
          </a:xfrm>
          <a:custGeom>
            <a:avLst/>
            <a:gdLst>
              <a:gd name="T0" fmla="*/ 2014538 w 21600"/>
              <a:gd name="T1" fmla="*/ 0 h 21600"/>
              <a:gd name="T2" fmla="*/ 0 w 21600"/>
              <a:gd name="T3" fmla="*/ 581025 h 21600"/>
              <a:gd name="T4" fmla="*/ 2014538 w 21600"/>
              <a:gd name="T5" fmla="*/ 1162050 h 21600"/>
              <a:gd name="T6" fmla="*/ 2686050 w 21600"/>
              <a:gd name="T7" fmla="*/ 58102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1" hangingPunct="1"/>
            <a:r>
              <a:rPr lang="es-ES_tradnl" altLang="es-PE" sz="900" dirty="0">
                <a:cs typeface="Arial" charset="0"/>
              </a:rPr>
              <a:t>  </a:t>
            </a:r>
            <a:r>
              <a:rPr lang="es-ES_tradnl" altLang="es-PE" sz="900" b="1" dirty="0">
                <a:solidFill>
                  <a:srgbClr val="FFFFCC"/>
                </a:solidFill>
                <a:cs typeface="Arial" charset="0"/>
              </a:rPr>
              <a:t>AUTORIDAD: ADMINISTRA</a:t>
            </a:r>
          </a:p>
          <a:p>
            <a:pPr algn="ctr" eaLnBrk="1" hangingPunct="1"/>
            <a:r>
              <a:rPr lang="es-ES_tradnl" altLang="es-PE" sz="900" b="1" dirty="0">
                <a:solidFill>
                  <a:srgbClr val="FFFFCC"/>
                </a:solidFill>
                <a:cs typeface="Arial" charset="0"/>
              </a:rPr>
              <a:t>REGULA, NORMA</a:t>
            </a:r>
            <a:endParaRPr lang="es-ES" altLang="es-PE" sz="900" b="1" dirty="0">
              <a:solidFill>
                <a:srgbClr val="FFFFCC"/>
              </a:solidFill>
              <a:cs typeface="Arial" charset="0"/>
            </a:endParaRPr>
          </a:p>
        </p:txBody>
      </p:sp>
      <p:sp>
        <p:nvSpPr>
          <p:cNvPr id="186384" name="AutoShape 16"/>
          <p:cNvSpPr>
            <a:spLocks noChangeArrowheads="1"/>
          </p:cNvSpPr>
          <p:nvPr/>
        </p:nvSpPr>
        <p:spPr bwMode="auto">
          <a:xfrm>
            <a:off x="833438" y="4682728"/>
            <a:ext cx="2686050" cy="1185863"/>
          </a:xfrm>
          <a:custGeom>
            <a:avLst/>
            <a:gdLst>
              <a:gd name="T0" fmla="*/ 2014538 w 21600"/>
              <a:gd name="T1" fmla="*/ 0 h 21600"/>
              <a:gd name="T2" fmla="*/ 0 w 21600"/>
              <a:gd name="T3" fmla="*/ 790575 h 21600"/>
              <a:gd name="T4" fmla="*/ 2014538 w 21600"/>
              <a:gd name="T5" fmla="*/ 1581150 h 21600"/>
              <a:gd name="T6" fmla="*/ 2686050 w 21600"/>
              <a:gd name="T7" fmla="*/ 79057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1" hangingPunct="1"/>
            <a:r>
              <a:rPr lang="es-ES_tradnl" altLang="es-PE" sz="750" b="1" dirty="0">
                <a:solidFill>
                  <a:srgbClr val="FFFFCC"/>
                </a:solidFill>
                <a:cs typeface="Arial" charset="0"/>
              </a:rPr>
              <a:t>  </a:t>
            </a:r>
            <a:r>
              <a:rPr lang="es-ES_tradnl" altLang="es-PE" sz="900" b="1" dirty="0">
                <a:solidFill>
                  <a:srgbClr val="FFFFCC"/>
                </a:solidFill>
                <a:cs typeface="Arial" charset="0"/>
              </a:rPr>
              <a:t>NO ES AUTORIDAD:</a:t>
            </a:r>
          </a:p>
          <a:p>
            <a:pPr algn="ctr" eaLnBrk="1" hangingPunct="1"/>
            <a:r>
              <a:rPr lang="es-ES_tradnl" altLang="es-PE" sz="900" b="1" dirty="0">
                <a:solidFill>
                  <a:srgbClr val="FFFFCC"/>
                </a:solidFill>
                <a:cs typeface="Arial" charset="0"/>
              </a:rPr>
              <a:t>COORDINA </a:t>
            </a:r>
            <a:r>
              <a:rPr lang="es-ES_tradnl" altLang="es-PE" sz="900" b="1" dirty="0">
                <a:solidFill>
                  <a:srgbClr val="FFFFCC"/>
                </a:solidFill>
                <a:cs typeface="Arial" charset="0"/>
              </a:rPr>
              <a:t>- CONSULTA</a:t>
            </a:r>
            <a:endParaRPr lang="es-ES" altLang="es-PE" sz="900" b="1" dirty="0">
              <a:solidFill>
                <a:srgbClr val="FFFFCC"/>
              </a:solidFill>
              <a:cs typeface="Arial" charset="0"/>
            </a:endParaRPr>
          </a:p>
        </p:txBody>
      </p:sp>
      <p:sp>
        <p:nvSpPr>
          <p:cNvPr id="186385" name="AutoShape 17"/>
          <p:cNvSpPr>
            <a:spLocks noChangeArrowheads="1"/>
          </p:cNvSpPr>
          <p:nvPr/>
        </p:nvSpPr>
        <p:spPr bwMode="auto">
          <a:xfrm>
            <a:off x="587992" y="2412206"/>
            <a:ext cx="7853363" cy="20240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>
              <a:lumMod val="75000"/>
              <a:alpha val="49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_tradnl" altLang="es-PE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EJECUTA EL PLAN </a:t>
            </a:r>
            <a:r>
              <a:rPr lang="es-ES_tradnl" altLang="es-PE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DE GESTIÓN DE RECURSOS</a:t>
            </a:r>
          </a:p>
          <a:p>
            <a:pPr algn="ctr" eaLnBrk="1" hangingPunct="1">
              <a:defRPr/>
            </a:pPr>
            <a:r>
              <a:rPr lang="es-ES_tradnl" altLang="es-PE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HÍDRICOS DE CUENCA</a:t>
            </a:r>
            <a:endParaRPr lang="es-ES" altLang="es-PE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Almacenamiento de acceso directo"/>
          <p:cNvSpPr/>
          <p:nvPr/>
        </p:nvSpPr>
        <p:spPr>
          <a:xfrm>
            <a:off x="8441355" y="1999060"/>
            <a:ext cx="660211" cy="2961680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sz="2100" b="1" dirty="0"/>
              <a:t>GOBERNABILIDAD</a:t>
            </a:r>
            <a:endParaRPr lang="es-PE" sz="2100" b="1" dirty="0"/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494903" y="508396"/>
            <a:ext cx="8325569" cy="39290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800" dirty="0">
                <a:solidFill>
                  <a:srgbClr val="0070C0"/>
                </a:solidFill>
                <a:latin typeface="Arial Black" panose="020B0A04020102020204" pitchFamily="34" charset="0"/>
              </a:rPr>
              <a:t>ROLES DE LOS CONSEJOS DE RECURSOS HÍDRICOS DE CUENCA</a:t>
            </a:r>
            <a:endParaRPr lang="es-PE" sz="1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50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6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6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63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6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6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6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6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6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6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6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8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 animBg="1"/>
      <p:bldP spid="186371" grpId="0" animBg="1"/>
      <p:bldP spid="186383" grpId="0" animBg="1"/>
      <p:bldP spid="186384" grpId="0" animBg="1"/>
      <p:bldP spid="186385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63" y="2759869"/>
            <a:ext cx="7886700" cy="994172"/>
          </a:xfrm>
        </p:spPr>
        <p:txBody>
          <a:bodyPr/>
          <a:lstStyle/>
          <a:p>
            <a:pPr algn="ctr"/>
            <a:r>
              <a:rPr lang="es-ES_tradnl" dirty="0" smtClean="0"/>
              <a:t>	</a:t>
            </a:r>
            <a:r>
              <a:rPr lang="es-ES_tradnl" b="1" dirty="0" smtClean="0">
                <a:solidFill>
                  <a:srgbClr val="0070C0"/>
                </a:solidFill>
              </a:rPr>
              <a:t>PERSPECTIVAS</a:t>
            </a:r>
            <a:endParaRPr lang="es-P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23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lipse 24"/>
          <p:cNvSpPr/>
          <p:nvPr/>
        </p:nvSpPr>
        <p:spPr>
          <a:xfrm rot="19515742">
            <a:off x="2122227" y="2633831"/>
            <a:ext cx="3240000" cy="2916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030" name="Picture 6" descr="Resultado de imagen para cultura del agua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844" y="4890249"/>
            <a:ext cx="976313" cy="96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Elipse 25"/>
          <p:cNvSpPr/>
          <p:nvPr/>
        </p:nvSpPr>
        <p:spPr>
          <a:xfrm rot="2527230">
            <a:off x="3615735" y="2633831"/>
            <a:ext cx="3240000" cy="2916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6627" y="4816075"/>
            <a:ext cx="799002" cy="949691"/>
          </a:xfrm>
          <a:prstGeom prst="rect">
            <a:avLst/>
          </a:prstGeom>
        </p:spPr>
      </p:pic>
      <p:pic>
        <p:nvPicPr>
          <p:cNvPr id="1028" name="Picture 4" descr="Resultado de imagen para grupos de trabajo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252" y="4053457"/>
            <a:ext cx="1007864" cy="68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n para ALIANZAS INSTITUCIONALES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419" y="2964898"/>
            <a:ext cx="950045" cy="92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lipse 22"/>
          <p:cNvSpPr/>
          <p:nvPr/>
        </p:nvSpPr>
        <p:spPr>
          <a:xfrm>
            <a:off x="2764567" y="1753463"/>
            <a:ext cx="3240000" cy="2916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7160" y="2020994"/>
            <a:ext cx="670577" cy="63189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5763" y="3371850"/>
            <a:ext cx="574807" cy="547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74944" y="2343150"/>
            <a:ext cx="493226" cy="482362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2443332" y="2067718"/>
            <a:ext cx="4142869" cy="3301538"/>
            <a:chOff x="3257775" y="966258"/>
            <a:chExt cx="5523825" cy="4402050"/>
          </a:xfrm>
        </p:grpSpPr>
        <p:sp>
          <p:nvSpPr>
            <p:cNvPr id="6" name="Elipse 5"/>
            <p:cNvSpPr/>
            <p:nvPr/>
          </p:nvSpPr>
          <p:spPr>
            <a:xfrm rot="20204436">
              <a:off x="3257775" y="2128308"/>
              <a:ext cx="3600000" cy="3240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5" name="Elipse 4"/>
            <p:cNvSpPr/>
            <p:nvPr/>
          </p:nvSpPr>
          <p:spPr>
            <a:xfrm rot="1535157">
              <a:off x="5181600" y="2128308"/>
              <a:ext cx="3600000" cy="3240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1350" dirty="0"/>
                <a:t>  </a:t>
              </a:r>
              <a:endParaRPr lang="es-PE" sz="1350" dirty="0"/>
            </a:p>
          </p:txBody>
        </p:sp>
        <p:sp>
          <p:nvSpPr>
            <p:cNvPr id="4" name="Elipse 3"/>
            <p:cNvSpPr/>
            <p:nvPr/>
          </p:nvSpPr>
          <p:spPr>
            <a:xfrm>
              <a:off x="4086225" y="966258"/>
              <a:ext cx="3600000" cy="3240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13" name="Elipse 12"/>
            <p:cNvSpPr/>
            <p:nvPr/>
          </p:nvSpPr>
          <p:spPr>
            <a:xfrm rot="1535157">
              <a:off x="5901600" y="2769275"/>
              <a:ext cx="2160000" cy="19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1350" dirty="0"/>
                <a:t>                                                          </a:t>
              </a:r>
              <a:endParaRPr lang="es-PE" sz="1350" dirty="0"/>
            </a:p>
          </p:txBody>
        </p:sp>
        <p:sp>
          <p:nvSpPr>
            <p:cNvPr id="12" name="Elipse 11"/>
            <p:cNvSpPr/>
            <p:nvPr/>
          </p:nvSpPr>
          <p:spPr>
            <a:xfrm>
              <a:off x="4806225" y="1614258"/>
              <a:ext cx="2160000" cy="19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15" name="Elipse 14"/>
            <p:cNvSpPr/>
            <p:nvPr/>
          </p:nvSpPr>
          <p:spPr>
            <a:xfrm rot="20204436">
              <a:off x="3987075" y="2826425"/>
              <a:ext cx="2160000" cy="19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</p:grpSp>
      <p:sp>
        <p:nvSpPr>
          <p:cNvPr id="18" name="CuadroTexto 17"/>
          <p:cNvSpPr txBox="1"/>
          <p:nvPr/>
        </p:nvSpPr>
        <p:spPr>
          <a:xfrm>
            <a:off x="3821906" y="2964656"/>
            <a:ext cx="1353921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_tradnl" sz="135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Transparencia</a:t>
            </a:r>
            <a:endParaRPr lang="es-PE" sz="135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4823227" y="4263281"/>
            <a:ext cx="13539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350" b="1" dirty="0">
                <a:solidFill>
                  <a:schemeClr val="accent2">
                    <a:lumMod val="75000"/>
                  </a:schemeClr>
                </a:solidFill>
              </a:rPr>
              <a:t>Colaboración</a:t>
            </a:r>
            <a:endParaRPr lang="es-PE" sz="13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3072410" y="4263281"/>
            <a:ext cx="13539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350" b="1" dirty="0">
                <a:solidFill>
                  <a:srgbClr val="00B050"/>
                </a:solidFill>
              </a:rPr>
              <a:t>Participación</a:t>
            </a:r>
            <a:endParaRPr lang="es-PE" sz="1350" b="1" dirty="0">
              <a:solidFill>
                <a:srgbClr val="00B050"/>
              </a:solidFill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96866" y="4148982"/>
            <a:ext cx="838092" cy="4977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42227" y="1328273"/>
            <a:ext cx="1196194" cy="72043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399990" y="4143408"/>
            <a:ext cx="1554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solidFill>
                  <a:schemeClr val="accent2">
                    <a:lumMod val="75000"/>
                  </a:schemeClr>
                </a:solidFill>
              </a:rPr>
              <a:t>Grupos Técnicos de trabajo</a:t>
            </a:r>
            <a:r>
              <a:rPr lang="es-ES_tradnl" sz="1200" dirty="0"/>
              <a:t>.</a:t>
            </a:r>
            <a:endParaRPr lang="es-PE" sz="12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281599" y="1970583"/>
            <a:ext cx="2033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solidFill>
                  <a:schemeClr val="accent1">
                    <a:lumMod val="75000"/>
                  </a:schemeClr>
                </a:solidFill>
              </a:rPr>
              <a:t>Monitoreo de la PENRH a través de la implementación del PGRH</a:t>
            </a:r>
            <a:endParaRPr lang="es-PE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298463" y="2652885"/>
            <a:ext cx="1700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solidFill>
                  <a:schemeClr val="accent2">
                    <a:lumMod val="75000"/>
                  </a:schemeClr>
                </a:solidFill>
              </a:rPr>
              <a:t>Establecer mecanismos de cooperación entre niveles de Gobierno, empresa y Sociedad Civil para la ejecución del PGRH.</a:t>
            </a:r>
            <a:endParaRPr lang="es-PE" sz="1200" dirty="0"/>
          </a:p>
        </p:txBody>
      </p:sp>
      <p:sp>
        <p:nvSpPr>
          <p:cNvPr id="30" name="CuadroTexto 29"/>
          <p:cNvSpPr txBox="1"/>
          <p:nvPr/>
        </p:nvSpPr>
        <p:spPr>
          <a:xfrm>
            <a:off x="7087933" y="4902816"/>
            <a:ext cx="197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solidFill>
                  <a:schemeClr val="accent2">
                    <a:lumMod val="75000"/>
                  </a:schemeClr>
                </a:solidFill>
              </a:rPr>
              <a:t>Establecer mecanismos financieros de colaboración para implementar el PGRH.</a:t>
            </a:r>
            <a:endParaRPr lang="es-PE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140316" y="3958741"/>
            <a:ext cx="14414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solidFill>
                  <a:schemeClr val="accent6">
                    <a:lumMod val="75000"/>
                  </a:schemeClr>
                </a:solidFill>
              </a:rPr>
              <a:t>Establecer mecanismos de participación efectiva de los representados.</a:t>
            </a:r>
            <a:endParaRPr lang="es-PE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398563" y="3114299"/>
            <a:ext cx="1666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solidFill>
                  <a:schemeClr val="accent6">
                    <a:lumMod val="75000"/>
                  </a:schemeClr>
                </a:solidFill>
              </a:rPr>
              <a:t>Metodologías de participación en la elaboración del PGRH</a:t>
            </a:r>
            <a:endParaRPr lang="es-PE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414014" y="5168136"/>
            <a:ext cx="1666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solidFill>
                  <a:schemeClr val="accent6">
                    <a:lumMod val="75000"/>
                  </a:schemeClr>
                </a:solidFill>
              </a:rPr>
              <a:t>Desarrollo de la Cultura del Agua</a:t>
            </a:r>
            <a:endParaRPr lang="es-PE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466462" y="890395"/>
            <a:ext cx="2033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solidFill>
                  <a:schemeClr val="accent1">
                    <a:lumMod val="75000"/>
                  </a:schemeClr>
                </a:solidFill>
              </a:rPr>
              <a:t>Acceso a la información.</a:t>
            </a:r>
          </a:p>
          <a:p>
            <a:pPr algn="just"/>
            <a:r>
              <a:rPr lang="es-ES_tradnl" sz="1200" b="1" dirty="0">
                <a:solidFill>
                  <a:schemeClr val="accent1">
                    <a:lumMod val="75000"/>
                  </a:schemeClr>
                </a:solidFill>
              </a:rPr>
              <a:t>Observatorio de la cuenca. </a:t>
            </a:r>
            <a:endParaRPr lang="es-PE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1338362" y="1677456"/>
            <a:ext cx="2033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solidFill>
                  <a:schemeClr val="accent1">
                    <a:lumMod val="75000"/>
                  </a:schemeClr>
                </a:solidFill>
              </a:rPr>
              <a:t>Información sobre los procesos de toma de decisiones.</a:t>
            </a:r>
            <a:endParaRPr lang="es-PE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722573" y="3624712"/>
            <a:ext cx="1402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DESARROLLO INSTITUCIONAL </a:t>
            </a:r>
            <a:endParaRPr lang="es-PE" sz="1200" b="1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5905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886700" cy="483394"/>
          </a:xfrm>
        </p:spPr>
        <p:txBody>
          <a:bodyPr>
            <a:noAutofit/>
          </a:bodyPr>
          <a:lstStyle/>
          <a:p>
            <a:pPr algn="ctr"/>
            <a:r>
              <a:rPr lang="es-ES_tradnl" sz="1800" b="1" dirty="0">
                <a:solidFill>
                  <a:srgbClr val="0070C0"/>
                </a:solidFill>
                <a:cs typeface="Aharoni" panose="02010803020104030203" pitchFamily="2" charset="-79"/>
              </a:rPr>
              <a:t>La Gestión por Redes</a:t>
            </a:r>
            <a:br>
              <a:rPr lang="es-ES_tradnl" sz="1800" b="1" dirty="0">
                <a:solidFill>
                  <a:srgbClr val="0070C0"/>
                </a:solidFill>
                <a:cs typeface="Aharoni" panose="02010803020104030203" pitchFamily="2" charset="-79"/>
              </a:rPr>
            </a:br>
            <a:r>
              <a:rPr lang="es-ES_tradnl" sz="1800" b="1" dirty="0">
                <a:solidFill>
                  <a:srgbClr val="0070C0"/>
                </a:solidFill>
                <a:cs typeface="Aharoni" panose="02010803020104030203" pitchFamily="2" charset="-79"/>
              </a:rPr>
              <a:t>Red de Vigilancia de la calidad del agua</a:t>
            </a:r>
            <a:endParaRPr lang="es-PE" sz="1800" b="1" dirty="0">
              <a:solidFill>
                <a:srgbClr val="0070C0"/>
              </a:solidFill>
              <a:cs typeface="Aharoni" panose="02010803020104030203" pitchFamily="2" charset="-79"/>
            </a:endParaRPr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4704"/>
            <a:ext cx="7931224" cy="47359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/>
          <p:nvPr/>
        </p:nvSpPr>
        <p:spPr>
          <a:xfrm>
            <a:off x="5652120" y="5055544"/>
            <a:ext cx="3417754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900" b="1" dirty="0"/>
              <a:t>AAA</a:t>
            </a:r>
            <a:r>
              <a:rPr lang="es-ES_tradnl" sz="900" dirty="0"/>
              <a:t>	Autoridad Administrativa del Agua.</a:t>
            </a:r>
          </a:p>
          <a:p>
            <a:r>
              <a:rPr lang="es-ES_tradnl" sz="900" b="1" dirty="0"/>
              <a:t>ALA</a:t>
            </a:r>
            <a:r>
              <a:rPr lang="es-ES_tradnl" sz="900" dirty="0"/>
              <a:t>	Autoridad Local del Agua.</a:t>
            </a:r>
          </a:p>
          <a:p>
            <a:r>
              <a:rPr lang="es-ES_tradnl" sz="900" b="1" dirty="0"/>
              <a:t>CRHC</a:t>
            </a:r>
            <a:r>
              <a:rPr lang="es-ES_tradnl" sz="900" dirty="0"/>
              <a:t>	Consejo de Recursos Hídricos de Cuenca.</a:t>
            </a:r>
          </a:p>
          <a:p>
            <a:r>
              <a:rPr lang="es-ES_tradnl" sz="900" b="1" dirty="0"/>
              <a:t>OEFA</a:t>
            </a:r>
            <a:r>
              <a:rPr lang="es-ES_tradnl" sz="900" dirty="0"/>
              <a:t>	Organismo de Evaluación y Fiscalización Ambiental.</a:t>
            </a:r>
          </a:p>
          <a:p>
            <a:r>
              <a:rPr lang="es-ES_tradnl" sz="900" b="1" dirty="0"/>
              <a:t>DIRESA</a:t>
            </a:r>
            <a:r>
              <a:rPr lang="es-ES_tradnl" sz="900" dirty="0"/>
              <a:t>	 Dirección Regional de Salud Ambiental.</a:t>
            </a:r>
          </a:p>
          <a:p>
            <a:r>
              <a:rPr lang="es-ES_tradnl" sz="900" b="1" dirty="0"/>
              <a:t>GRNA</a:t>
            </a:r>
            <a:r>
              <a:rPr lang="es-ES_tradnl" sz="900" dirty="0"/>
              <a:t>	Dirección Regional de Recursos Naturales y Ambiente.</a:t>
            </a:r>
          </a:p>
          <a:p>
            <a:r>
              <a:rPr lang="es-ES_tradnl" sz="900" b="1" dirty="0"/>
              <a:t>GAM</a:t>
            </a:r>
            <a:r>
              <a:rPr lang="es-ES_tradnl" sz="900" dirty="0"/>
              <a:t>	Gerencia Ambiental Municipal.</a:t>
            </a:r>
          </a:p>
          <a:p>
            <a:r>
              <a:rPr lang="es-ES_tradnl" sz="900" b="1" dirty="0"/>
              <a:t>CAM</a:t>
            </a:r>
            <a:r>
              <a:rPr lang="es-ES_tradnl" sz="900" dirty="0"/>
              <a:t>	Comisión Municipal Ambiental. </a:t>
            </a:r>
          </a:p>
          <a:p>
            <a:r>
              <a:rPr lang="es-ES_tradnl" sz="900" b="1" dirty="0"/>
              <a:t>Vigilantes </a:t>
            </a:r>
            <a:r>
              <a:rPr lang="es-ES_tradnl" sz="900" dirty="0"/>
              <a:t>	Comités de monitoreo participativo.</a:t>
            </a:r>
          </a:p>
          <a:p>
            <a:endParaRPr lang="es-PE" sz="1350" dirty="0"/>
          </a:p>
        </p:txBody>
      </p:sp>
    </p:spTree>
    <p:extLst>
      <p:ext uri="{BB962C8B-B14F-4D97-AF65-F5344CB8AC3E}">
        <p14:creationId xmlns:p14="http://schemas.microsoft.com/office/powerpoint/2010/main" val="273806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5832648" cy="547688"/>
          </a:xfrm>
        </p:spPr>
        <p:txBody>
          <a:bodyPr/>
          <a:lstStyle/>
          <a:p>
            <a:r>
              <a:rPr lang="es-ES_tradnl" b="1" dirty="0" smtClean="0">
                <a:solidFill>
                  <a:srgbClr val="0070C0"/>
                </a:solidFill>
              </a:rPr>
              <a:t>FONDO DEL AGUA</a:t>
            </a:r>
            <a:endParaRPr lang="es-PE" b="1" dirty="0">
              <a:solidFill>
                <a:srgbClr val="0070C0"/>
              </a:solidFill>
            </a:endParaRPr>
          </a:p>
        </p:txBody>
      </p:sp>
      <p:pic>
        <p:nvPicPr>
          <p:cNvPr id="4" name="Picture 2" descr="Resultado de imagen para FONDOS DE AG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097" y="1550193"/>
            <a:ext cx="5928249" cy="435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89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08906" cy="662386"/>
          </a:xfrm>
        </p:spPr>
        <p:txBody>
          <a:bodyPr/>
          <a:lstStyle/>
          <a:p>
            <a:r>
              <a:rPr lang="es-MX" sz="2400" b="1" dirty="0">
                <a:solidFill>
                  <a:srgbClr val="0070C0"/>
                </a:solidFill>
              </a:rPr>
              <a:t>FUENTES DE FINANCIAMIENTO</a:t>
            </a:r>
            <a:endParaRPr lang="es-PE" sz="2400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5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8483607"/>
              </p:ext>
            </p:extLst>
          </p:nvPr>
        </p:nvGraphicFramePr>
        <p:xfrm>
          <a:off x="755576" y="1340768"/>
          <a:ext cx="790099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392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8248" y="431426"/>
            <a:ext cx="8152859" cy="355338"/>
          </a:xfrm>
        </p:spPr>
        <p:txBody>
          <a:bodyPr>
            <a:noAutofit/>
          </a:bodyPr>
          <a:lstStyle/>
          <a:p>
            <a:r>
              <a:rPr lang="es-MX" sz="3200" b="1" dirty="0" smtClean="0">
                <a:solidFill>
                  <a:srgbClr val="0070C0"/>
                </a:solidFill>
              </a:rPr>
              <a:t>FUENTES DE FINANCIAMIENTO</a:t>
            </a:r>
            <a:endParaRPr lang="es-PE" sz="32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5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7224249"/>
              </p:ext>
            </p:extLst>
          </p:nvPr>
        </p:nvGraphicFramePr>
        <p:xfrm>
          <a:off x="1410870" y="1412776"/>
          <a:ext cx="6833538" cy="4451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842658" y="5178878"/>
            <a:ext cx="10123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b="1" dirty="0"/>
              <a:t>Fondo Público</a:t>
            </a:r>
            <a:endParaRPr lang="es-PE" sz="1350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4185558" y="3856264"/>
            <a:ext cx="10123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b="1" dirty="0"/>
              <a:t>Fondo Privado</a:t>
            </a:r>
            <a:endParaRPr lang="es-PE" sz="1350" b="1" dirty="0"/>
          </a:p>
        </p:txBody>
      </p:sp>
    </p:spTree>
    <p:extLst>
      <p:ext uri="{BB962C8B-B14F-4D97-AF65-F5344CB8AC3E}">
        <p14:creationId xmlns:p14="http://schemas.microsoft.com/office/powerpoint/2010/main" val="67940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ST-CRH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1873</TotalTime>
  <Words>1107</Words>
  <Application>Microsoft Office PowerPoint</Application>
  <PresentationFormat>Presentación en pantalla (4:3)</PresentationFormat>
  <Paragraphs>262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9" baseType="lpstr">
      <vt:lpstr>Aharoni</vt:lpstr>
      <vt:lpstr>Arial</vt:lpstr>
      <vt:lpstr>Arial Black</vt:lpstr>
      <vt:lpstr>Calibri</vt:lpstr>
      <vt:lpstr>Chicago</vt:lpstr>
      <vt:lpstr>Comic Sans MS</vt:lpstr>
      <vt:lpstr>Corbel</vt:lpstr>
      <vt:lpstr>Impact</vt:lpstr>
      <vt:lpstr>Wingdings</vt:lpstr>
      <vt:lpstr>ThemeST-CRHC</vt:lpstr>
      <vt:lpstr>CRHC QUILCA-CHILI</vt:lpstr>
      <vt:lpstr>EL SISTEMA NACIONAL DE GESTION DE RECURSOS HÍDRICOS</vt:lpstr>
      <vt:lpstr>Presentación de PowerPoint</vt:lpstr>
      <vt:lpstr> PERSPECTIVAS</vt:lpstr>
      <vt:lpstr>Presentación de PowerPoint</vt:lpstr>
      <vt:lpstr>La Gestión por Redes Red de Vigilancia de la calidad del agua</vt:lpstr>
      <vt:lpstr>FONDO DEL AGUA</vt:lpstr>
      <vt:lpstr>FUENTES DE FINANCIAMIENTO</vt:lpstr>
      <vt:lpstr>FUENTES DE FINANCIAMIENTO</vt:lpstr>
      <vt:lpstr> LOGROS Y PROYECTOS ESTRATEGICOS 2017</vt:lpstr>
      <vt:lpstr>Presentación de PowerPoint</vt:lpstr>
      <vt:lpstr>AVANCES EN EL FINANCIAMIENTO DEL PLAN</vt:lpstr>
      <vt:lpstr>PROTOCOLO DE ACTUACIONES EN CASO DE SEQUIA</vt:lpstr>
      <vt:lpstr>Presentación de PowerPoint</vt:lpstr>
      <vt:lpstr>Presentación de PowerPoint</vt:lpstr>
      <vt:lpstr>Presentación de PowerPoint</vt:lpstr>
      <vt:lpstr>Amenazas: Disminución de la disponibilidad</vt:lpstr>
      <vt:lpstr>Presentación de PowerPoint</vt:lpstr>
      <vt:lpstr>Integración del proyecto</vt:lpstr>
      <vt:lpstr>USO DE LODOS DE LA PTAR PARA ABONAMIENTO DE PASTOS EN ZONAS ALTO ANDINAS</vt:lpstr>
      <vt:lpstr>Presentación de PowerPoint</vt:lpstr>
      <vt:lpstr>ABONAMIENTO DE PASTOS CON COMPOST DE LA PTAR</vt:lpstr>
      <vt:lpstr>Mejoramiento de pastos</vt:lpstr>
      <vt:lpstr>Sistema de Asesoramiento en Riego     COMPONENTES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User1</dc:creator>
  <cp:lastModifiedBy>user</cp:lastModifiedBy>
  <cp:revision>108</cp:revision>
  <dcterms:created xsi:type="dcterms:W3CDTF">2016-03-07T21:55:38Z</dcterms:created>
  <dcterms:modified xsi:type="dcterms:W3CDTF">2017-04-26T21:57:45Z</dcterms:modified>
</cp:coreProperties>
</file>