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handoutMasterIdLst>
    <p:handoutMasterId r:id="rId25"/>
  </p:handoutMasterIdLst>
  <p:sldIdLst>
    <p:sldId id="352" r:id="rId3"/>
    <p:sldId id="495" r:id="rId4"/>
    <p:sldId id="428" r:id="rId5"/>
    <p:sldId id="421" r:id="rId6"/>
    <p:sldId id="534" r:id="rId7"/>
    <p:sldId id="500" r:id="rId8"/>
    <p:sldId id="503" r:id="rId9"/>
    <p:sldId id="525" r:id="rId10"/>
    <p:sldId id="529" r:id="rId11"/>
    <p:sldId id="530" r:id="rId12"/>
    <p:sldId id="504" r:id="rId13"/>
    <p:sldId id="531" r:id="rId14"/>
    <p:sldId id="508" r:id="rId15"/>
    <p:sldId id="533" r:id="rId16"/>
    <p:sldId id="532" r:id="rId17"/>
    <p:sldId id="511" r:id="rId18"/>
    <p:sldId id="521" r:id="rId19"/>
    <p:sldId id="520" r:id="rId20"/>
    <p:sldId id="522" r:id="rId21"/>
    <p:sldId id="535" r:id="rId22"/>
    <p:sldId id="470" r:id="rId23"/>
  </p:sldIdLst>
  <p:sldSz cx="9144000" cy="6858000" type="screen4x3"/>
  <p:notesSz cx="6858000" cy="9979025"/>
  <p:defaultTextStyle>
    <a:defPPr>
      <a:defRPr lang="es-P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99FF33"/>
    <a:srgbClr val="0000FF"/>
    <a:srgbClr val="66FF33"/>
    <a:srgbClr val="0033CC"/>
    <a:srgbClr val="FFFF99"/>
    <a:srgbClr val="0000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255" autoAdjust="0"/>
  </p:normalViewPr>
  <p:slideViewPr>
    <p:cSldViewPr>
      <p:cViewPr varScale="1">
        <p:scale>
          <a:sx n="83" d="100"/>
          <a:sy n="83" d="100"/>
        </p:scale>
        <p:origin x="148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74EA8F-1A70-4933-B718-EA95AB5D7F4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9C46E88C-91EA-4F90-81A7-A1B03BA96BC9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Gobierno Regional Piura</a:t>
          </a:r>
        </a:p>
      </dgm:t>
    </dgm:pt>
    <dgm:pt modelId="{38182D07-1D86-4F5C-80E1-9B5268A975E4}" type="parTrans" cxnId="{FD46768F-36A9-418E-9BE8-C9EC53B460C1}">
      <dgm:prSet/>
      <dgm:spPr/>
      <dgm:t>
        <a:bodyPr/>
        <a:lstStyle/>
        <a:p>
          <a:endParaRPr lang="es-PE" sz="2400"/>
        </a:p>
      </dgm:t>
    </dgm:pt>
    <dgm:pt modelId="{68268DB6-AC45-4EEA-8DAC-0D82740BD2BF}" type="sibTrans" cxnId="{FD46768F-36A9-418E-9BE8-C9EC53B460C1}">
      <dgm:prSet/>
      <dgm:spPr>
        <a:solidFill>
          <a:schemeClr val="accent6"/>
        </a:solidFill>
      </dgm:spPr>
      <dgm:t>
        <a:bodyPr/>
        <a:lstStyle/>
        <a:p>
          <a:endParaRPr lang="es-PE" sz="2400"/>
        </a:p>
      </dgm:t>
    </dgm:pt>
    <dgm:pt modelId="{56BD3D9E-47E2-45BB-A8C2-1604D7B2FF29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Colegios Profesionales</a:t>
          </a:r>
        </a:p>
      </dgm:t>
    </dgm:pt>
    <dgm:pt modelId="{6E7CB99B-1236-4B7A-AE31-C40F3E009660}" type="parTrans" cxnId="{0EB384F0-2E30-4568-8A51-4F15174837E8}">
      <dgm:prSet/>
      <dgm:spPr/>
      <dgm:t>
        <a:bodyPr/>
        <a:lstStyle/>
        <a:p>
          <a:endParaRPr lang="es-PE" sz="2400"/>
        </a:p>
      </dgm:t>
    </dgm:pt>
    <dgm:pt modelId="{6A8B85F6-D1C3-4BB8-92AE-458EC8F310FB}" type="sibTrans" cxnId="{0EB384F0-2E30-4568-8A51-4F15174837E8}">
      <dgm:prSet/>
      <dgm:spPr/>
      <dgm:t>
        <a:bodyPr/>
        <a:lstStyle/>
        <a:p>
          <a:endParaRPr lang="es-PE" sz="2400"/>
        </a:p>
      </dgm:t>
    </dgm:pt>
    <dgm:pt modelId="{D1C0EB23-559E-4B55-A47B-E79C03E33D59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Universidades</a:t>
          </a:r>
        </a:p>
      </dgm:t>
    </dgm:pt>
    <dgm:pt modelId="{4077ECA9-1AC8-4A1D-A782-27F2514D467F}" type="parTrans" cxnId="{EC54A540-D6B4-4C0A-8B54-152AF1FC36B2}">
      <dgm:prSet/>
      <dgm:spPr/>
      <dgm:t>
        <a:bodyPr/>
        <a:lstStyle/>
        <a:p>
          <a:endParaRPr lang="es-PE" sz="2400"/>
        </a:p>
      </dgm:t>
    </dgm:pt>
    <dgm:pt modelId="{43A2BC33-4211-455D-88DC-69039DD3DBDF}" type="sibTrans" cxnId="{EC54A540-D6B4-4C0A-8B54-152AF1FC36B2}">
      <dgm:prSet/>
      <dgm:spPr/>
      <dgm:t>
        <a:bodyPr/>
        <a:lstStyle/>
        <a:p>
          <a:endParaRPr lang="es-PE" sz="2400"/>
        </a:p>
      </dgm:t>
    </dgm:pt>
    <dgm:pt modelId="{D70A73C9-DCDA-4899-B703-FD37830538F7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Comunidades Campesinas</a:t>
          </a:r>
        </a:p>
      </dgm:t>
    </dgm:pt>
    <dgm:pt modelId="{E4F0B89D-5D9A-41DD-A3FC-8EF11845F34F}" type="parTrans" cxnId="{C1808790-82A9-487C-8D22-7B1A4DC1F858}">
      <dgm:prSet/>
      <dgm:spPr/>
      <dgm:t>
        <a:bodyPr/>
        <a:lstStyle/>
        <a:p>
          <a:endParaRPr lang="es-PE" sz="2400"/>
        </a:p>
      </dgm:t>
    </dgm:pt>
    <dgm:pt modelId="{D885E16C-92AC-4E2F-9BAC-01CE256B6034}" type="sibTrans" cxnId="{C1808790-82A9-487C-8D22-7B1A4DC1F858}">
      <dgm:prSet/>
      <dgm:spPr/>
      <dgm:t>
        <a:bodyPr/>
        <a:lstStyle/>
        <a:p>
          <a:endParaRPr lang="es-PE" sz="2400"/>
        </a:p>
      </dgm:t>
    </dgm:pt>
    <dgm:pt modelId="{862A55BB-3F51-4907-A6CC-FBC79A9A932A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Organizaciones  de Usuarios  de uso Agrario</a:t>
          </a:r>
        </a:p>
      </dgm:t>
    </dgm:pt>
    <dgm:pt modelId="{900BF86A-192E-467F-8AA6-EA37E2366E5F}" type="parTrans" cxnId="{7745FCCD-2797-4DC8-AEB2-4E61AF8F9C3E}">
      <dgm:prSet/>
      <dgm:spPr/>
      <dgm:t>
        <a:bodyPr/>
        <a:lstStyle/>
        <a:p>
          <a:endParaRPr lang="es-PE" sz="2400"/>
        </a:p>
      </dgm:t>
    </dgm:pt>
    <dgm:pt modelId="{5ADB9755-808D-4039-8FD2-5D25B3D9B327}" type="sibTrans" cxnId="{7745FCCD-2797-4DC8-AEB2-4E61AF8F9C3E}">
      <dgm:prSet/>
      <dgm:spPr/>
      <dgm:t>
        <a:bodyPr/>
        <a:lstStyle/>
        <a:p>
          <a:endParaRPr lang="es-PE" sz="2400"/>
        </a:p>
      </dgm:t>
    </dgm:pt>
    <dgm:pt modelId="{FCD01E95-0D7C-434E-A0A5-D4B7029C362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Autoridad Nacional del Agua</a:t>
          </a:r>
        </a:p>
        <a:p>
          <a:r>
            <a:rPr lang="es-PE" sz="1400" b="1" dirty="0" smtClean="0">
              <a:solidFill>
                <a:srgbClr val="000000"/>
              </a:solidFill>
            </a:rPr>
            <a:t>AAA </a:t>
          </a:r>
          <a:r>
            <a:rPr lang="es-PE" sz="1400" b="1" dirty="0" err="1" smtClean="0">
              <a:solidFill>
                <a:srgbClr val="000000"/>
              </a:solidFill>
            </a:rPr>
            <a:t>Zarumilla</a:t>
          </a:r>
          <a:r>
            <a:rPr lang="es-PE" sz="1400" b="1" dirty="0" smtClean="0">
              <a:solidFill>
                <a:srgbClr val="000000"/>
              </a:solidFill>
            </a:rPr>
            <a:t> - </a:t>
          </a:r>
          <a:r>
            <a:rPr lang="es-PE" sz="1400" b="1" dirty="0" err="1" smtClean="0">
              <a:solidFill>
                <a:srgbClr val="000000"/>
              </a:solidFill>
            </a:rPr>
            <a:t>Jequetepeque</a:t>
          </a:r>
          <a:endParaRPr lang="es-PE" sz="1400" b="1" dirty="0" smtClean="0">
            <a:solidFill>
              <a:srgbClr val="000000"/>
            </a:solidFill>
          </a:endParaRPr>
        </a:p>
      </dgm:t>
    </dgm:pt>
    <dgm:pt modelId="{15AA5E4E-31C6-4FCA-A397-8C824EE8F669}" type="parTrans" cxnId="{DA8033F7-16F5-4047-9025-EEE4A705131B}">
      <dgm:prSet/>
      <dgm:spPr/>
      <dgm:t>
        <a:bodyPr/>
        <a:lstStyle/>
        <a:p>
          <a:endParaRPr lang="es-PE" sz="2400"/>
        </a:p>
      </dgm:t>
    </dgm:pt>
    <dgm:pt modelId="{A7803C68-5614-4319-B6B6-44D72E214B9A}" type="sibTrans" cxnId="{DA8033F7-16F5-4047-9025-EEE4A705131B}">
      <dgm:prSet/>
      <dgm:spPr/>
      <dgm:t>
        <a:bodyPr/>
        <a:lstStyle/>
        <a:p>
          <a:endParaRPr lang="es-PE" sz="2400"/>
        </a:p>
      </dgm:t>
    </dgm:pt>
    <dgm:pt modelId="{061BDEFD-E7B1-4E21-A16E-46484CA28A21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Proyectos Especiales Hidráulicos</a:t>
          </a:r>
        </a:p>
      </dgm:t>
    </dgm:pt>
    <dgm:pt modelId="{3462D169-F9FD-4E6B-ABDC-12D18FAC3658}" type="parTrans" cxnId="{2C590ABF-DD2C-4CC0-A064-9CEB8AAEF4A3}">
      <dgm:prSet/>
      <dgm:spPr/>
      <dgm:t>
        <a:bodyPr/>
        <a:lstStyle/>
        <a:p>
          <a:endParaRPr lang="es-PE" sz="2400"/>
        </a:p>
      </dgm:t>
    </dgm:pt>
    <dgm:pt modelId="{14A5A29E-192B-476A-ADB6-89B83DCE1B9A}" type="sibTrans" cxnId="{2C590ABF-DD2C-4CC0-A064-9CEB8AAEF4A3}">
      <dgm:prSet/>
      <dgm:spPr/>
      <dgm:t>
        <a:bodyPr/>
        <a:lstStyle/>
        <a:p>
          <a:endParaRPr lang="es-PE" sz="2400"/>
        </a:p>
      </dgm:t>
    </dgm:pt>
    <dgm:pt modelId="{FF243DD8-78B9-4879-9A8B-6173F55E9FFE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M. Relaciones Exteriores</a:t>
          </a:r>
        </a:p>
      </dgm:t>
    </dgm:pt>
    <dgm:pt modelId="{5A158DB7-B41E-40D5-917F-61D4E516AFDE}" type="parTrans" cxnId="{E9D8C15F-6307-4541-AD14-5400A12DB9A7}">
      <dgm:prSet/>
      <dgm:spPr/>
      <dgm:t>
        <a:bodyPr/>
        <a:lstStyle/>
        <a:p>
          <a:endParaRPr lang="es-PE" sz="2400"/>
        </a:p>
      </dgm:t>
    </dgm:pt>
    <dgm:pt modelId="{B1BE04A5-2007-424C-BB4F-E46F354F9BD7}" type="sibTrans" cxnId="{E9D8C15F-6307-4541-AD14-5400A12DB9A7}">
      <dgm:prSet/>
      <dgm:spPr/>
      <dgm:t>
        <a:bodyPr/>
        <a:lstStyle/>
        <a:p>
          <a:endParaRPr lang="es-PE" sz="2400"/>
        </a:p>
      </dgm:t>
    </dgm:pt>
    <dgm:pt modelId="{58D4078A-E83C-44B7-8DBE-8FCD458F9FE5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Gobiernos Locales</a:t>
          </a:r>
        </a:p>
      </dgm:t>
    </dgm:pt>
    <dgm:pt modelId="{4C962208-3E5A-4108-9590-E803AB2BD0C6}" type="sibTrans" cxnId="{1E8D7336-705A-4507-A902-7C486EC53C05}">
      <dgm:prSet/>
      <dgm:spPr/>
      <dgm:t>
        <a:bodyPr/>
        <a:lstStyle/>
        <a:p>
          <a:endParaRPr lang="es-PE" sz="2400"/>
        </a:p>
      </dgm:t>
    </dgm:pt>
    <dgm:pt modelId="{69EDD34A-FE41-41A3-ABAF-AA53CD45F95E}" type="parTrans" cxnId="{1E8D7336-705A-4507-A902-7C486EC53C05}">
      <dgm:prSet/>
      <dgm:spPr/>
      <dgm:t>
        <a:bodyPr/>
        <a:lstStyle/>
        <a:p>
          <a:endParaRPr lang="es-PE" sz="2400"/>
        </a:p>
      </dgm:t>
    </dgm:pt>
    <dgm:pt modelId="{915D52D4-EC80-4B6D-89D6-2135934AC3DF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 w="3175">
          <a:solidFill>
            <a:srgbClr val="92D050"/>
          </a:solidFill>
        </a:ln>
      </dgm:spPr>
      <dgm:t>
        <a:bodyPr/>
        <a:lstStyle/>
        <a:p>
          <a:r>
            <a:rPr lang="es-PE" sz="1400" b="1" dirty="0" smtClean="0">
              <a:solidFill>
                <a:srgbClr val="000000"/>
              </a:solidFill>
            </a:rPr>
            <a:t>Organizaciones de Usuarios  no Agrarios</a:t>
          </a:r>
        </a:p>
      </dgm:t>
    </dgm:pt>
    <dgm:pt modelId="{36218BCF-DCE0-4EFF-B21F-C39E2A24D38D}" type="sibTrans" cxnId="{1664C646-BF47-4BC3-AA5B-B0DB76B8F640}">
      <dgm:prSet/>
      <dgm:spPr/>
      <dgm:t>
        <a:bodyPr/>
        <a:lstStyle/>
        <a:p>
          <a:endParaRPr lang="es-PE" sz="2400"/>
        </a:p>
      </dgm:t>
    </dgm:pt>
    <dgm:pt modelId="{22AB9EF9-78CE-4045-9BDE-DAD1BE53E76A}" type="parTrans" cxnId="{1664C646-BF47-4BC3-AA5B-B0DB76B8F640}">
      <dgm:prSet/>
      <dgm:spPr/>
      <dgm:t>
        <a:bodyPr/>
        <a:lstStyle/>
        <a:p>
          <a:endParaRPr lang="es-PE" sz="2400"/>
        </a:p>
      </dgm:t>
    </dgm:pt>
    <dgm:pt modelId="{D9490476-CA3D-4F19-B36D-476B86D955A7}" type="pres">
      <dgm:prSet presAssocID="{1574EA8F-1A70-4933-B718-EA95AB5D7F4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61CA161A-58EA-46C6-A272-E4A759D20811}" type="pres">
      <dgm:prSet presAssocID="{1574EA8F-1A70-4933-B718-EA95AB5D7F43}" presName="cycle" presStyleCnt="0"/>
      <dgm:spPr/>
    </dgm:pt>
    <dgm:pt modelId="{AF8D19CE-DE91-4B43-BBEB-835B2911C504}" type="pres">
      <dgm:prSet presAssocID="{9C46E88C-91EA-4F90-81A7-A1B03BA96BC9}" presName="nodeFirstNode" presStyleLbl="node1" presStyleIdx="0" presStyleCnt="10" custScaleX="181181" custScaleY="123736" custRadScaleRad="100086" custRadScaleInc="726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517B097-2BE5-415D-A995-DF5B0BC796E6}" type="pres">
      <dgm:prSet presAssocID="{68268DB6-AC45-4EEA-8DAC-0D82740BD2BF}" presName="sibTransFirstNode" presStyleLbl="bgShp" presStyleIdx="0" presStyleCnt="1" custAng="708881" custScaleX="109685"/>
      <dgm:spPr/>
      <dgm:t>
        <a:bodyPr/>
        <a:lstStyle/>
        <a:p>
          <a:endParaRPr lang="es-PE"/>
        </a:p>
      </dgm:t>
    </dgm:pt>
    <dgm:pt modelId="{1F2BCEBF-606B-4379-89F6-0D0CA613E771}" type="pres">
      <dgm:prSet presAssocID="{FCD01E95-0D7C-434E-A0A5-D4B7029C3628}" presName="nodeFollowingNodes" presStyleLbl="node1" presStyleIdx="1" presStyleCnt="10" custScaleX="221995" custScaleY="117565" custRadScaleRad="119512" custRadScaleInc="7690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5A4EB19-EBD2-4FC3-857A-857751A52C0C}" type="pres">
      <dgm:prSet presAssocID="{862A55BB-3F51-4907-A6CC-FBC79A9A932A}" presName="nodeFollowingNodes" presStyleLbl="node1" presStyleIdx="2" presStyleCnt="10" custScaleX="157607" custScaleY="118084" custRadScaleRad="122603" custRadScaleInc="3039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765C97C-4476-476C-8E05-C1C3E8D7F530}" type="pres">
      <dgm:prSet presAssocID="{915D52D4-EC80-4B6D-89D6-2135934AC3DF}" presName="nodeFollowingNodes" presStyleLbl="node1" presStyleIdx="3" presStyleCnt="10" custScaleX="159159" custScaleY="120941" custRadScaleRad="126082" custRadScaleInc="-9370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B00B353-04B8-475C-93D8-C36D5D002601}" type="pres">
      <dgm:prSet presAssocID="{58D4078A-E83C-44B7-8DBE-8FCD458F9FE5}" presName="nodeFollowingNodes" presStyleLbl="node1" presStyleIdx="4" presStyleCnt="10" custScaleX="165794" custScaleY="100256" custRadScaleRad="129641" custRadScaleInc="-5569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DDB4FDE-F90E-4C6C-9397-1D98446A7703}" type="pres">
      <dgm:prSet presAssocID="{56BD3D9E-47E2-45BB-A8C2-1604D7B2FF29}" presName="nodeFollowingNodes" presStyleLbl="node1" presStyleIdx="5" presStyleCnt="10" custScaleX="160662" custScaleY="128902" custRadScaleRad="127069" custRadScaleInc="38641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BE0277D-7F46-4F78-BA67-D6B05D7F267A}" type="pres">
      <dgm:prSet presAssocID="{D1C0EB23-559E-4B55-A47B-E79C03E33D59}" presName="nodeFollowingNodes" presStyleLbl="node1" presStyleIdx="6" presStyleCnt="10" custScaleX="181349" custScaleY="126169" custRadScaleRad="117851" custRadScaleInc="6448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C834FA4-470E-4BA7-9FBF-183A2842D5A4}" type="pres">
      <dgm:prSet presAssocID="{D70A73C9-DCDA-4899-B703-FD37830538F7}" presName="nodeFollowingNodes" presStyleLbl="node1" presStyleIdx="7" presStyleCnt="10" custScaleX="163843" custScaleY="118820" custRadScaleRad="120923" custRadScaleInc="3509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5B50664-652D-4255-A177-3057A84CAC2E}" type="pres">
      <dgm:prSet presAssocID="{061BDEFD-E7B1-4E21-A16E-46484CA28A21}" presName="nodeFollowingNodes" presStyleLbl="node1" presStyleIdx="8" presStyleCnt="10" custScaleX="179260" custRadScaleRad="116442" custRadScaleInc="-1106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904E1C4-60AE-4CBC-93D7-4C58EC192346}" type="pres">
      <dgm:prSet presAssocID="{FF243DD8-78B9-4879-9A8B-6173F55E9FFE}" presName="nodeFollowingNodes" presStyleLbl="node1" presStyleIdx="9" presStyleCnt="10" custScaleX="142935" custRadScaleRad="93347" custRadScaleInc="-44090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F26C00AB-5E56-4974-BBA2-6B3EF9C410C4}" type="presOf" srcId="{862A55BB-3F51-4907-A6CC-FBC79A9A932A}" destId="{55A4EB19-EBD2-4FC3-857A-857751A52C0C}" srcOrd="0" destOrd="0" presId="urn:microsoft.com/office/officeart/2005/8/layout/cycle3"/>
    <dgm:cxn modelId="{6D6EBD51-0BF4-4C81-BD6F-6051143BF26D}" type="presOf" srcId="{D1C0EB23-559E-4B55-A47B-E79C03E33D59}" destId="{EBE0277D-7F46-4F78-BA67-D6B05D7F267A}" srcOrd="0" destOrd="0" presId="urn:microsoft.com/office/officeart/2005/8/layout/cycle3"/>
    <dgm:cxn modelId="{C1808790-82A9-487C-8D22-7B1A4DC1F858}" srcId="{1574EA8F-1A70-4933-B718-EA95AB5D7F43}" destId="{D70A73C9-DCDA-4899-B703-FD37830538F7}" srcOrd="7" destOrd="0" parTransId="{E4F0B89D-5D9A-41DD-A3FC-8EF11845F34F}" sibTransId="{D885E16C-92AC-4E2F-9BAC-01CE256B6034}"/>
    <dgm:cxn modelId="{2C590ABF-DD2C-4CC0-A064-9CEB8AAEF4A3}" srcId="{1574EA8F-1A70-4933-B718-EA95AB5D7F43}" destId="{061BDEFD-E7B1-4E21-A16E-46484CA28A21}" srcOrd="8" destOrd="0" parTransId="{3462D169-F9FD-4E6B-ABDC-12D18FAC3658}" sibTransId="{14A5A29E-192B-476A-ADB6-89B83DCE1B9A}"/>
    <dgm:cxn modelId="{FD46768F-36A9-418E-9BE8-C9EC53B460C1}" srcId="{1574EA8F-1A70-4933-B718-EA95AB5D7F43}" destId="{9C46E88C-91EA-4F90-81A7-A1B03BA96BC9}" srcOrd="0" destOrd="0" parTransId="{38182D07-1D86-4F5C-80E1-9B5268A975E4}" sibTransId="{68268DB6-AC45-4EEA-8DAC-0D82740BD2BF}"/>
    <dgm:cxn modelId="{7745FCCD-2797-4DC8-AEB2-4E61AF8F9C3E}" srcId="{1574EA8F-1A70-4933-B718-EA95AB5D7F43}" destId="{862A55BB-3F51-4907-A6CC-FBC79A9A932A}" srcOrd="2" destOrd="0" parTransId="{900BF86A-192E-467F-8AA6-EA37E2366E5F}" sibTransId="{5ADB9755-808D-4039-8FD2-5D25B3D9B327}"/>
    <dgm:cxn modelId="{B36E3073-123A-4F5A-97C0-3048AAD83D60}" type="presOf" srcId="{56BD3D9E-47E2-45BB-A8C2-1604D7B2FF29}" destId="{7DDB4FDE-F90E-4C6C-9397-1D98446A7703}" srcOrd="0" destOrd="0" presId="urn:microsoft.com/office/officeart/2005/8/layout/cycle3"/>
    <dgm:cxn modelId="{1E8D7336-705A-4507-A902-7C486EC53C05}" srcId="{1574EA8F-1A70-4933-B718-EA95AB5D7F43}" destId="{58D4078A-E83C-44B7-8DBE-8FCD458F9FE5}" srcOrd="4" destOrd="0" parTransId="{69EDD34A-FE41-41A3-ABAF-AA53CD45F95E}" sibTransId="{4C962208-3E5A-4108-9590-E803AB2BD0C6}"/>
    <dgm:cxn modelId="{50D15652-0310-48A9-9890-8EEA8D68CC1C}" type="presOf" srcId="{9C46E88C-91EA-4F90-81A7-A1B03BA96BC9}" destId="{AF8D19CE-DE91-4B43-BBEB-835B2911C504}" srcOrd="0" destOrd="0" presId="urn:microsoft.com/office/officeart/2005/8/layout/cycle3"/>
    <dgm:cxn modelId="{F7E6B4BE-B5B4-4542-8978-81B496EEE0D8}" type="presOf" srcId="{58D4078A-E83C-44B7-8DBE-8FCD458F9FE5}" destId="{BB00B353-04B8-475C-93D8-C36D5D002601}" srcOrd="0" destOrd="0" presId="urn:microsoft.com/office/officeart/2005/8/layout/cycle3"/>
    <dgm:cxn modelId="{42C863CD-1339-4D99-A3DB-83481B1AD4F9}" type="presOf" srcId="{D70A73C9-DCDA-4899-B703-FD37830538F7}" destId="{5C834FA4-470E-4BA7-9FBF-183A2842D5A4}" srcOrd="0" destOrd="0" presId="urn:microsoft.com/office/officeart/2005/8/layout/cycle3"/>
    <dgm:cxn modelId="{0EB384F0-2E30-4568-8A51-4F15174837E8}" srcId="{1574EA8F-1A70-4933-B718-EA95AB5D7F43}" destId="{56BD3D9E-47E2-45BB-A8C2-1604D7B2FF29}" srcOrd="5" destOrd="0" parTransId="{6E7CB99B-1236-4B7A-AE31-C40F3E009660}" sibTransId="{6A8B85F6-D1C3-4BB8-92AE-458EC8F310FB}"/>
    <dgm:cxn modelId="{863DE718-F0F3-4155-BD3E-D5A789EDE463}" type="presOf" srcId="{FCD01E95-0D7C-434E-A0A5-D4B7029C3628}" destId="{1F2BCEBF-606B-4379-89F6-0D0CA613E771}" srcOrd="0" destOrd="0" presId="urn:microsoft.com/office/officeart/2005/8/layout/cycle3"/>
    <dgm:cxn modelId="{1664C646-BF47-4BC3-AA5B-B0DB76B8F640}" srcId="{1574EA8F-1A70-4933-B718-EA95AB5D7F43}" destId="{915D52D4-EC80-4B6D-89D6-2135934AC3DF}" srcOrd="3" destOrd="0" parTransId="{22AB9EF9-78CE-4045-9BDE-DAD1BE53E76A}" sibTransId="{36218BCF-DCE0-4EFF-B21F-C39E2A24D38D}"/>
    <dgm:cxn modelId="{D3ACA6C8-FA04-47C1-86CB-BA1827EF2296}" type="presOf" srcId="{68268DB6-AC45-4EEA-8DAC-0D82740BD2BF}" destId="{B517B097-2BE5-415D-A995-DF5B0BC796E6}" srcOrd="0" destOrd="0" presId="urn:microsoft.com/office/officeart/2005/8/layout/cycle3"/>
    <dgm:cxn modelId="{DA8033F7-16F5-4047-9025-EEE4A705131B}" srcId="{1574EA8F-1A70-4933-B718-EA95AB5D7F43}" destId="{FCD01E95-0D7C-434E-A0A5-D4B7029C3628}" srcOrd="1" destOrd="0" parTransId="{15AA5E4E-31C6-4FCA-A397-8C824EE8F669}" sibTransId="{A7803C68-5614-4319-B6B6-44D72E214B9A}"/>
    <dgm:cxn modelId="{EC54A540-D6B4-4C0A-8B54-152AF1FC36B2}" srcId="{1574EA8F-1A70-4933-B718-EA95AB5D7F43}" destId="{D1C0EB23-559E-4B55-A47B-E79C03E33D59}" srcOrd="6" destOrd="0" parTransId="{4077ECA9-1AC8-4A1D-A782-27F2514D467F}" sibTransId="{43A2BC33-4211-455D-88DC-69039DD3DBDF}"/>
    <dgm:cxn modelId="{AF889294-27DB-4B8F-B7E6-617A5F821B74}" type="presOf" srcId="{FF243DD8-78B9-4879-9A8B-6173F55E9FFE}" destId="{8904E1C4-60AE-4CBC-93D7-4C58EC192346}" srcOrd="0" destOrd="0" presId="urn:microsoft.com/office/officeart/2005/8/layout/cycle3"/>
    <dgm:cxn modelId="{8CB717FC-4E4B-41E8-8C94-9B5BCE0C3DD2}" type="presOf" srcId="{061BDEFD-E7B1-4E21-A16E-46484CA28A21}" destId="{45B50664-652D-4255-A177-3057A84CAC2E}" srcOrd="0" destOrd="0" presId="urn:microsoft.com/office/officeart/2005/8/layout/cycle3"/>
    <dgm:cxn modelId="{889DEC16-B74E-45DA-AE4C-15936100CAEC}" type="presOf" srcId="{915D52D4-EC80-4B6D-89D6-2135934AC3DF}" destId="{4765C97C-4476-476C-8E05-C1C3E8D7F530}" srcOrd="0" destOrd="0" presId="urn:microsoft.com/office/officeart/2005/8/layout/cycle3"/>
    <dgm:cxn modelId="{EF23C25A-0C1A-4B59-BBDB-4896EF10DBC0}" type="presOf" srcId="{1574EA8F-1A70-4933-B718-EA95AB5D7F43}" destId="{D9490476-CA3D-4F19-B36D-476B86D955A7}" srcOrd="0" destOrd="0" presId="urn:microsoft.com/office/officeart/2005/8/layout/cycle3"/>
    <dgm:cxn modelId="{E9D8C15F-6307-4541-AD14-5400A12DB9A7}" srcId="{1574EA8F-1A70-4933-B718-EA95AB5D7F43}" destId="{FF243DD8-78B9-4879-9A8B-6173F55E9FFE}" srcOrd="9" destOrd="0" parTransId="{5A158DB7-B41E-40D5-917F-61D4E516AFDE}" sibTransId="{B1BE04A5-2007-424C-BB4F-E46F354F9BD7}"/>
    <dgm:cxn modelId="{A615882A-F583-4DF1-8C69-F84BE40CF389}" type="presParOf" srcId="{D9490476-CA3D-4F19-B36D-476B86D955A7}" destId="{61CA161A-58EA-46C6-A272-E4A759D20811}" srcOrd="0" destOrd="0" presId="urn:microsoft.com/office/officeart/2005/8/layout/cycle3"/>
    <dgm:cxn modelId="{01599C45-8FDE-4BD7-BB98-B1993F47372A}" type="presParOf" srcId="{61CA161A-58EA-46C6-A272-E4A759D20811}" destId="{AF8D19CE-DE91-4B43-BBEB-835B2911C504}" srcOrd="0" destOrd="0" presId="urn:microsoft.com/office/officeart/2005/8/layout/cycle3"/>
    <dgm:cxn modelId="{0E180295-71F8-4267-A798-734C853B4158}" type="presParOf" srcId="{61CA161A-58EA-46C6-A272-E4A759D20811}" destId="{B517B097-2BE5-415D-A995-DF5B0BC796E6}" srcOrd="1" destOrd="0" presId="urn:microsoft.com/office/officeart/2005/8/layout/cycle3"/>
    <dgm:cxn modelId="{4C20C10F-215E-4E98-9614-185EA92C983E}" type="presParOf" srcId="{61CA161A-58EA-46C6-A272-E4A759D20811}" destId="{1F2BCEBF-606B-4379-89F6-0D0CA613E771}" srcOrd="2" destOrd="0" presId="urn:microsoft.com/office/officeart/2005/8/layout/cycle3"/>
    <dgm:cxn modelId="{73487C33-162E-46AA-925F-E901E65E3AF7}" type="presParOf" srcId="{61CA161A-58EA-46C6-A272-E4A759D20811}" destId="{55A4EB19-EBD2-4FC3-857A-857751A52C0C}" srcOrd="3" destOrd="0" presId="urn:microsoft.com/office/officeart/2005/8/layout/cycle3"/>
    <dgm:cxn modelId="{4784FDFA-844B-4D87-97B4-5A512F69E19F}" type="presParOf" srcId="{61CA161A-58EA-46C6-A272-E4A759D20811}" destId="{4765C97C-4476-476C-8E05-C1C3E8D7F530}" srcOrd="4" destOrd="0" presId="urn:microsoft.com/office/officeart/2005/8/layout/cycle3"/>
    <dgm:cxn modelId="{E21E5487-CC8F-473F-9117-324681B94916}" type="presParOf" srcId="{61CA161A-58EA-46C6-A272-E4A759D20811}" destId="{BB00B353-04B8-475C-93D8-C36D5D002601}" srcOrd="5" destOrd="0" presId="urn:microsoft.com/office/officeart/2005/8/layout/cycle3"/>
    <dgm:cxn modelId="{1FEE1C7B-47F6-4154-B36C-3BA6A5630F08}" type="presParOf" srcId="{61CA161A-58EA-46C6-A272-E4A759D20811}" destId="{7DDB4FDE-F90E-4C6C-9397-1D98446A7703}" srcOrd="6" destOrd="0" presId="urn:microsoft.com/office/officeart/2005/8/layout/cycle3"/>
    <dgm:cxn modelId="{F56FC859-2938-49C9-9B00-9A4FC3D4E0A0}" type="presParOf" srcId="{61CA161A-58EA-46C6-A272-E4A759D20811}" destId="{EBE0277D-7F46-4F78-BA67-D6B05D7F267A}" srcOrd="7" destOrd="0" presId="urn:microsoft.com/office/officeart/2005/8/layout/cycle3"/>
    <dgm:cxn modelId="{2843B59F-FD51-4409-8142-C23F9AB462D3}" type="presParOf" srcId="{61CA161A-58EA-46C6-A272-E4A759D20811}" destId="{5C834FA4-470E-4BA7-9FBF-183A2842D5A4}" srcOrd="8" destOrd="0" presId="urn:microsoft.com/office/officeart/2005/8/layout/cycle3"/>
    <dgm:cxn modelId="{42CD54CF-218E-41F8-AB87-F5B8525CA6F4}" type="presParOf" srcId="{61CA161A-58EA-46C6-A272-E4A759D20811}" destId="{45B50664-652D-4255-A177-3057A84CAC2E}" srcOrd="9" destOrd="0" presId="urn:microsoft.com/office/officeart/2005/8/layout/cycle3"/>
    <dgm:cxn modelId="{EB398F36-4ADD-4A8C-9AD0-AEDAC0F041D8}" type="presParOf" srcId="{61CA161A-58EA-46C6-A272-E4A759D20811}" destId="{8904E1C4-60AE-4CBC-93D7-4C58EC192346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7B097-2BE5-415D-A995-DF5B0BC796E6}">
      <dsp:nvSpPr>
        <dsp:cNvPr id="0" name=""/>
        <dsp:cNvSpPr/>
      </dsp:nvSpPr>
      <dsp:spPr>
        <a:xfrm rot="708881">
          <a:off x="1660097" y="-287713"/>
          <a:ext cx="5852773" cy="5335983"/>
        </a:xfrm>
        <a:prstGeom prst="circularArrow">
          <a:avLst>
            <a:gd name="adj1" fmla="val 5544"/>
            <a:gd name="adj2" fmla="val 330680"/>
            <a:gd name="adj3" fmla="val 13968631"/>
            <a:gd name="adj4" fmla="val 17269767"/>
            <a:gd name="adj5" fmla="val 5757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8D19CE-DE91-4B43-BBEB-835B2911C504}">
      <dsp:nvSpPr>
        <dsp:cNvPr id="0" name=""/>
        <dsp:cNvSpPr/>
      </dsp:nvSpPr>
      <dsp:spPr>
        <a:xfrm>
          <a:off x="3442496" y="-81971"/>
          <a:ext cx="2287975" cy="781276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Gobierno Regional Piura</a:t>
          </a:r>
        </a:p>
      </dsp:txBody>
      <dsp:txXfrm>
        <a:off x="3480635" y="-43832"/>
        <a:ext cx="2211697" cy="704998"/>
      </dsp:txXfrm>
    </dsp:sp>
    <dsp:sp modelId="{1F2BCEBF-606B-4379-89F6-0D0CA613E771}">
      <dsp:nvSpPr>
        <dsp:cNvPr id="0" name=""/>
        <dsp:cNvSpPr/>
      </dsp:nvSpPr>
      <dsp:spPr>
        <a:xfrm>
          <a:off x="5472618" y="901545"/>
          <a:ext cx="2803379" cy="742312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Autoridad Nacional del Agua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AAA </a:t>
          </a:r>
          <a:r>
            <a:rPr lang="es-PE" sz="1400" b="1" kern="1200" dirty="0" err="1" smtClean="0">
              <a:solidFill>
                <a:srgbClr val="000000"/>
              </a:solidFill>
            </a:rPr>
            <a:t>Zarumilla</a:t>
          </a:r>
          <a:r>
            <a:rPr lang="es-PE" sz="1400" b="1" kern="1200" dirty="0" smtClean="0">
              <a:solidFill>
                <a:srgbClr val="000000"/>
              </a:solidFill>
            </a:rPr>
            <a:t> - </a:t>
          </a:r>
          <a:r>
            <a:rPr lang="es-PE" sz="1400" b="1" kern="1200" dirty="0" err="1" smtClean="0">
              <a:solidFill>
                <a:srgbClr val="000000"/>
              </a:solidFill>
            </a:rPr>
            <a:t>Jequetepeque</a:t>
          </a:r>
          <a:endParaRPr lang="es-PE" sz="1400" b="1" kern="1200" dirty="0" smtClean="0">
            <a:solidFill>
              <a:srgbClr val="000000"/>
            </a:solidFill>
          </a:endParaRPr>
        </a:p>
      </dsp:txBody>
      <dsp:txXfrm>
        <a:off x="5508855" y="937782"/>
        <a:ext cx="2730905" cy="669838"/>
      </dsp:txXfrm>
    </dsp:sp>
    <dsp:sp modelId="{55A4EB19-EBD2-4FC3-857A-857751A52C0C}">
      <dsp:nvSpPr>
        <dsp:cNvPr id="0" name=""/>
        <dsp:cNvSpPr/>
      </dsp:nvSpPr>
      <dsp:spPr>
        <a:xfrm>
          <a:off x="6259106" y="1820571"/>
          <a:ext cx="1990280" cy="745589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Organizaciones  de Usuarios  de uso Agrario</a:t>
          </a:r>
        </a:p>
      </dsp:txBody>
      <dsp:txXfrm>
        <a:off x="6295503" y="1856968"/>
        <a:ext cx="1917486" cy="672795"/>
      </dsp:txXfrm>
    </dsp:sp>
    <dsp:sp modelId="{4765C97C-4476-476C-8E05-C1C3E8D7F530}">
      <dsp:nvSpPr>
        <dsp:cNvPr id="0" name=""/>
        <dsp:cNvSpPr/>
      </dsp:nvSpPr>
      <dsp:spPr>
        <a:xfrm>
          <a:off x="6259076" y="2941641"/>
          <a:ext cx="2009879" cy="763628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3175" cap="flat" cmpd="sng" algn="ctr">
          <a:solidFill>
            <a:srgbClr val="92D05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Organizaciones de Usuarios  no Agrarios</a:t>
          </a:r>
        </a:p>
      </dsp:txBody>
      <dsp:txXfrm>
        <a:off x="6296353" y="2978918"/>
        <a:ext cx="1935325" cy="689074"/>
      </dsp:txXfrm>
    </dsp:sp>
    <dsp:sp modelId="{BB00B353-04B8-475C-93D8-C36D5D002601}">
      <dsp:nvSpPr>
        <dsp:cNvPr id="0" name=""/>
        <dsp:cNvSpPr/>
      </dsp:nvSpPr>
      <dsp:spPr>
        <a:xfrm>
          <a:off x="5838578" y="3992014"/>
          <a:ext cx="2093666" cy="633022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Gobiernos Locales</a:t>
          </a:r>
        </a:p>
      </dsp:txBody>
      <dsp:txXfrm>
        <a:off x="5869480" y="4022916"/>
        <a:ext cx="2031862" cy="571218"/>
      </dsp:txXfrm>
    </dsp:sp>
    <dsp:sp modelId="{7DDB4FDE-F90E-4C6C-9397-1D98446A7703}">
      <dsp:nvSpPr>
        <dsp:cNvPr id="0" name=""/>
        <dsp:cNvSpPr/>
      </dsp:nvSpPr>
      <dsp:spPr>
        <a:xfrm>
          <a:off x="1152126" y="458800"/>
          <a:ext cx="2028859" cy="813895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Colegios Profesionales</a:t>
          </a:r>
        </a:p>
      </dsp:txBody>
      <dsp:txXfrm>
        <a:off x="1191857" y="498531"/>
        <a:ext cx="1949397" cy="734433"/>
      </dsp:txXfrm>
    </dsp:sp>
    <dsp:sp modelId="{EBE0277D-7F46-4F78-BA67-D6B05D7F267A}">
      <dsp:nvSpPr>
        <dsp:cNvPr id="0" name=""/>
        <dsp:cNvSpPr/>
      </dsp:nvSpPr>
      <dsp:spPr>
        <a:xfrm>
          <a:off x="1095223" y="3642275"/>
          <a:ext cx="2290097" cy="796638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Universidades</a:t>
          </a:r>
        </a:p>
      </dsp:txBody>
      <dsp:txXfrm>
        <a:off x="1134112" y="3681164"/>
        <a:ext cx="2212319" cy="718860"/>
      </dsp:txXfrm>
    </dsp:sp>
    <dsp:sp modelId="{5C834FA4-470E-4BA7-9FBF-183A2842D5A4}">
      <dsp:nvSpPr>
        <dsp:cNvPr id="0" name=""/>
        <dsp:cNvSpPr/>
      </dsp:nvSpPr>
      <dsp:spPr>
        <a:xfrm>
          <a:off x="723639" y="2521249"/>
          <a:ext cx="2069029" cy="750236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Comunidades Campesinas</a:t>
          </a:r>
        </a:p>
      </dsp:txBody>
      <dsp:txXfrm>
        <a:off x="760263" y="2557873"/>
        <a:ext cx="1995781" cy="676988"/>
      </dsp:txXfrm>
    </dsp:sp>
    <dsp:sp modelId="{45B50664-652D-4255-A177-3057A84CAC2E}">
      <dsp:nvSpPr>
        <dsp:cNvPr id="0" name=""/>
        <dsp:cNvSpPr/>
      </dsp:nvSpPr>
      <dsp:spPr>
        <a:xfrm>
          <a:off x="793469" y="1610511"/>
          <a:ext cx="2263717" cy="631406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Proyectos Especiales Hidráulicos</a:t>
          </a:r>
        </a:p>
      </dsp:txBody>
      <dsp:txXfrm>
        <a:off x="824292" y="1641334"/>
        <a:ext cx="2202071" cy="569760"/>
      </dsp:txXfrm>
    </dsp:sp>
    <dsp:sp modelId="{8904E1C4-60AE-4CBC-93D7-4C58EC192346}">
      <dsp:nvSpPr>
        <dsp:cNvPr id="0" name=""/>
        <dsp:cNvSpPr/>
      </dsp:nvSpPr>
      <dsp:spPr>
        <a:xfrm>
          <a:off x="3600394" y="4392487"/>
          <a:ext cx="1805000" cy="631406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400" b="1" kern="1200" dirty="0" smtClean="0">
              <a:solidFill>
                <a:srgbClr val="000000"/>
              </a:solidFill>
            </a:rPr>
            <a:t>M. Relaciones Exteriores</a:t>
          </a:r>
        </a:p>
      </dsp:txBody>
      <dsp:txXfrm>
        <a:off x="3631217" y="4423310"/>
        <a:ext cx="1743354" cy="569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EC416C6-2AFD-4B95-97B6-A569566CF515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78963"/>
            <a:ext cx="29718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9478963"/>
            <a:ext cx="29718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BF6206A-E3CC-4344-AECD-7378E4A0A66D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47170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88533B1-EF9D-4F26-833C-6695BF89C5AC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7713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PE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740275"/>
            <a:ext cx="5486400" cy="4491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PE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7896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9478963"/>
            <a:ext cx="29718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A1E283B-C81E-449C-9CFF-71C3510A2618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36946256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E" altLang="es-PE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319A2B2-D24C-4F39-B5AE-E8291A37518C}" type="slidenum">
              <a:rPr lang="es-PE" altLang="es-PE" smtClean="0"/>
              <a:pPr>
                <a:spcBef>
                  <a:spcPct val="0"/>
                </a:spcBef>
              </a:pPr>
              <a:t>1</a:t>
            </a:fld>
            <a:endParaRPr lang="es-PE" altLang="es-PE" smtClean="0"/>
          </a:p>
        </p:txBody>
      </p:sp>
    </p:spTree>
    <p:extLst>
      <p:ext uri="{BB962C8B-B14F-4D97-AF65-F5344CB8AC3E}">
        <p14:creationId xmlns:p14="http://schemas.microsoft.com/office/powerpoint/2010/main" val="2892998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E" altLang="es-PE" smtClean="0"/>
          </a:p>
        </p:txBody>
      </p:sp>
      <p:sp>
        <p:nvSpPr>
          <p:cNvPr id="245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751B6A7-D8AA-4D79-BCCC-6D3DDEEE53A3}" type="slidenum">
              <a:rPr lang="es-PE" altLang="es-PE" smtClean="0">
                <a:latin typeface="Calibri" panose="020F0502020204030204" pitchFamily="34" charset="0"/>
              </a:rPr>
              <a:pPr/>
              <a:t>6</a:t>
            </a:fld>
            <a:endParaRPr lang="es-PE" altLang="es-PE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33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E" altLang="es-PE" smtClean="0"/>
          </a:p>
        </p:txBody>
      </p:sp>
      <p:sp>
        <p:nvSpPr>
          <p:cNvPr id="266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6600" indent="-282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5063" indent="-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89088" indent="-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3113" indent="-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0313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57513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4713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71913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3A57AA-BB29-458A-B77D-7FEA710E0046}" type="slidenum">
              <a:rPr lang="es-PE" altLang="es-PE" smtClean="0">
                <a:latin typeface="Calibri" panose="020F0502020204030204" pitchFamily="34" charset="0"/>
              </a:rPr>
              <a:pPr/>
              <a:t>7</a:t>
            </a:fld>
            <a:endParaRPr lang="es-PE" altLang="es-PE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117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B0A2F-8E38-4B2F-87DC-76D5A2EE4AB3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85300-5C20-4C2D-B56C-04D01EF43597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30778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921F2-72DC-44DD-9AB1-E376B97561B5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8221D-14CC-4D39-BEE1-2223DF820F6D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1785539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5A899-8728-4F5B-B3EF-A02003EB9559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1448-9B10-4243-B4B0-3E95394786D5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1608682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94662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>
            <a:noAutofit/>
          </a:bodyPr>
          <a:lstStyle>
            <a:lvl1pPr>
              <a:defRPr sz="6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DD5705A-DB8D-4CA1-886E-2D42C8DEDF92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32429CA-9C3B-4065-BCFB-BBC8C7B8A8D5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35663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B9F4C84-BEBD-4D59-9C6B-61708AD2A6F6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9DAD966-9611-4664-B7D2-5611974A57B5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04481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>
            <a:noAutofit/>
          </a:bodyPr>
          <a:lstStyle>
            <a:lvl1pPr algn="l">
              <a:defRPr sz="48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7648625-715C-4779-9880-2123D10DB0EB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E1E2D6-E793-423C-934F-971E4C693466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90229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A626C8A-8A9E-4D41-A714-74DDF91199B2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3069851-22F0-4808-9B0E-AA6998EA9720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13" y="6356350"/>
            <a:ext cx="51022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2489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8498E1-B810-4FF2-841D-E14509BF683B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A6634BF-EF4B-4AE0-9711-2D034D9843FB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  <p:sp>
        <p:nvSpPr>
          <p:cNvPr id="9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13" y="6356350"/>
            <a:ext cx="51022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45521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0988"/>
            <a:ext cx="1828800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AF9F7C5-3CAC-44C6-9DF4-5D0555CF36DB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88E16D-9334-4ECF-BCC2-38694D54C391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08702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53E148-D7EC-49CE-82FC-78B7D67E2905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0E714B-5B39-4281-AC8B-248C0083AD82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2251459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95903-5053-41A6-94C3-C2A474CAFA8E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36E12-9313-4C1B-BC44-EEB429857E84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1025822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87ECE70-E84A-4847-8594-CBDD6958E123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EFEED95-C6F0-4866-A250-323DAA246954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13" y="6356350"/>
            <a:ext cx="51022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689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/>
          <a:lstStyle>
            <a:lvl1pPr algn="l">
              <a:defRPr sz="1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02E1D56-7FAB-4DA4-BEFF-4F10D2F6C7CB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61DDEE-9CDA-47CF-82FC-DC055ABE0C68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13" y="6356350"/>
            <a:ext cx="51022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41754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39CE2C4-B161-4269-96D0-8743CE906363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3B14407-1FB2-4D5C-8679-AFEC139AF8D7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210482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8651703-6DFD-4582-99F1-72256B9E3B26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A41919-8E17-4F8B-9351-EF146D052064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3764158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ABE7C-3288-4451-B03B-D8D08F148422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23F12-C31D-4D02-AC9F-9F42D008BDE1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30997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8A77-B5A3-4137-A55E-19D9151F2FC8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6BA53-2C9B-4359-8BA2-D1E6C907D024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896294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AB66D-93E8-40C1-B20D-0A8A9D14EF6A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9FEEE-D88F-4F6D-A12F-16F4C3AF5853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21101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AEE26-3455-4097-A87B-298EFB9C36A5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D661F-09BD-4671-BFD9-9A0E3C250E18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50024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8A283-A415-4760-BD8F-60D7B82BAB04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DE67C-D314-4F1E-891F-DABAF5A2B128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166649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B1679-D68F-4577-B1C8-1F3B1366C430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4B383-5F88-4875-9C5C-3519B47FDA5E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47796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E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CD956-3504-411B-AC55-F6825126AEB2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2A9CB-EB05-4EBF-AFA9-8712AC473D82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  <p:extLst>
      <p:ext uri="{BB962C8B-B14F-4D97-AF65-F5344CB8AC3E}">
        <p14:creationId xmlns:p14="http://schemas.microsoft.com/office/powerpoint/2010/main" val="1398184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 smtClean="0"/>
              <a:t>Haga clic para modificar el estilo de título del patrón</a:t>
            </a:r>
            <a:endParaRPr lang="es-PE" altLang="es-PE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 smtClean="0"/>
              <a:t>Haga clic para modificar el estilo de texto del patrón</a:t>
            </a:r>
          </a:p>
          <a:p>
            <a:pPr lvl="1"/>
            <a:r>
              <a:rPr lang="es-ES" altLang="es-PE" smtClean="0"/>
              <a:t>Segundo nivel</a:t>
            </a:r>
          </a:p>
          <a:p>
            <a:pPr lvl="2"/>
            <a:r>
              <a:rPr lang="es-ES" altLang="es-PE" smtClean="0"/>
              <a:t>Tercer nivel</a:t>
            </a:r>
          </a:p>
          <a:p>
            <a:pPr lvl="3"/>
            <a:r>
              <a:rPr lang="es-ES" altLang="es-PE" smtClean="0"/>
              <a:t>Cuarto nivel</a:t>
            </a:r>
          </a:p>
          <a:p>
            <a:pPr lvl="4"/>
            <a:r>
              <a:rPr lang="es-ES" altLang="es-PE" smtClean="0"/>
              <a:t>Quinto nivel</a:t>
            </a:r>
            <a:endParaRPr lang="es-PE" altLang="es-PE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61EB9A-8E3C-4200-B279-694D537DBCF6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2053067-86C3-4E97-AE94-DF09E7E65587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73" r:id="rId1"/>
    <p:sldLayoutId id="2147485074" r:id="rId2"/>
    <p:sldLayoutId id="2147485075" r:id="rId3"/>
    <p:sldLayoutId id="2147485076" r:id="rId4"/>
    <p:sldLayoutId id="2147485077" r:id="rId5"/>
    <p:sldLayoutId id="2147485078" r:id="rId6"/>
    <p:sldLayoutId id="2147485079" r:id="rId7"/>
    <p:sldLayoutId id="2147485080" r:id="rId8"/>
    <p:sldLayoutId id="2147485081" r:id="rId9"/>
    <p:sldLayoutId id="2147485082" r:id="rId10"/>
    <p:sldLayoutId id="2147485083" r:id="rId11"/>
    <p:sldLayoutId id="21474850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975" y="1554163"/>
            <a:ext cx="2073275" cy="19796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54400" y="1547813"/>
            <a:ext cx="42227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 smtClean="0"/>
              <a:t>Haga clic para modificar el estilo de texto del patrón</a:t>
            </a:r>
          </a:p>
          <a:p>
            <a:pPr lvl="1"/>
            <a:r>
              <a:rPr lang="es-ES" altLang="es-PE" smtClean="0"/>
              <a:t>Segundo nivel</a:t>
            </a:r>
          </a:p>
          <a:p>
            <a:pPr lvl="2"/>
            <a:r>
              <a:rPr lang="es-ES" altLang="es-PE" smtClean="0"/>
              <a:t>Tercer nivel</a:t>
            </a:r>
          </a:p>
          <a:p>
            <a:pPr lvl="3"/>
            <a:r>
              <a:rPr lang="es-ES" altLang="es-PE" smtClean="0"/>
              <a:t>Cuarto nivel</a:t>
            </a:r>
          </a:p>
          <a:p>
            <a:pPr lvl="4"/>
            <a:r>
              <a:rPr lang="es-ES" altLang="es-PE" smtClean="0"/>
              <a:t>Quinto nivel</a:t>
            </a:r>
            <a:endParaRPr lang="en-US" altLang="es-P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8913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>
                    <a:tint val="75000"/>
                  </a:srgbClr>
                </a:solidFill>
                <a:latin typeface="Candara"/>
                <a:cs typeface="+mn-cs"/>
              </a:defRPr>
            </a:lvl1pPr>
          </a:lstStyle>
          <a:p>
            <a:pPr>
              <a:defRPr/>
            </a:pPr>
            <a:fld id="{4AA85FFA-C44F-4BBB-A36A-41DBAC20FA53}" type="datetimeFigureOut">
              <a:rPr lang="es-PE"/>
              <a:pPr>
                <a:defRPr/>
              </a:pPr>
              <a:t>3/05/2017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975" y="6356350"/>
            <a:ext cx="5102225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Candara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625" y="6356350"/>
            <a:ext cx="1138238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FFFFF"/>
                </a:solidFill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50116B52-8903-4483-BCBC-F5E26DF6D12F}" type="slidenum">
              <a:rPr lang="es-PE" altLang="es-PE"/>
              <a:pPr>
                <a:defRPr/>
              </a:pPr>
              <a:t>‹Nº›</a:t>
            </a:fld>
            <a:endParaRPr lang="es-PE" altLang="es-P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085" r:id="rId1"/>
    <p:sldLayoutId id="2147485086" r:id="rId2"/>
    <p:sldLayoutId id="2147485087" r:id="rId3"/>
    <p:sldLayoutId id="2147485088" r:id="rId4"/>
    <p:sldLayoutId id="2147485089" r:id="rId5"/>
    <p:sldLayoutId id="2147485090" r:id="rId6"/>
    <p:sldLayoutId id="2147485091" r:id="rId7"/>
    <p:sldLayoutId id="2147485092" r:id="rId8"/>
    <p:sldLayoutId id="2147485093" r:id="rId9"/>
    <p:sldLayoutId id="2147485094" r:id="rId10"/>
    <p:sldLayoutId id="21474850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plazaalabanderaperu.com/images/sinbolos/selloestado.jpg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hyperlink" Target="http://www.google.com.pe/url?sa=i&amp;rct=j&amp;q=&amp;esrc=s&amp;frm=1&amp;source=images&amp;cd=&amp;cad=rja&amp;docid=FiTSwVZ73eZOeM&amp;tbnid=cekUAmiRH-4TlM:&amp;ved=0CAUQjRw&amp;url=http://peru.iagua.es/noticias/peru/13/03/08/la-autoridad-nacional-del-agua-y-la-region-de-piura-firman-convenio-para-uso-sostenible-del-recurso-28149&amp;ei=rNg3UqHkKIbS9ATzj4CgAw&amp;bvm=bv.52164340,d.eWU&amp;psig=AFQjCNH__EYJrwtmwaC2zEtOj3UWg0gS0Q&amp;ust=1379478026768878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36513" y="-26988"/>
            <a:ext cx="9180513" cy="6884988"/>
          </a:xfrm>
          <a:prstGeom prst="rec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7411" name="Picture 2" descr="D:\PMGRH 2012\CRHC\Logo\LogoCRHCChiraPiuraFinal17092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763" y="1052513"/>
            <a:ext cx="1482725" cy="14732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3" y="1285875"/>
            <a:ext cx="1944687" cy="7985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Group 1"/>
          <p:cNvGrpSpPr>
            <a:grpSpLocks/>
          </p:cNvGrpSpPr>
          <p:nvPr/>
        </p:nvGrpSpPr>
        <p:grpSpPr bwMode="auto">
          <a:xfrm>
            <a:off x="-36513" y="-26988"/>
            <a:ext cx="9180513" cy="1008063"/>
            <a:chOff x="107" y="577"/>
            <a:chExt cx="11425" cy="900"/>
          </a:xfrm>
        </p:grpSpPr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1494" y="577"/>
              <a:ext cx="1561" cy="900"/>
            </a:xfrm>
            <a:prstGeom prst="rect">
              <a:avLst/>
            </a:prstGeom>
            <a:solidFill>
              <a:srgbClr val="DA251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fontAlgn="auto" hangingPunct="1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en-US" sz="200" b="1" kern="0" dirty="0">
                  <a:solidFill>
                    <a:srgbClr val="FFFFFF"/>
                  </a:solidFill>
                  <a:latin typeface="Calibri" pitchFamily="34" charset="0"/>
                  <a:cs typeface="+mn-cs"/>
                </a:rPr>
                <a:t>  </a:t>
              </a:r>
              <a:r>
                <a:rPr lang="en-US" b="1" kern="0" dirty="0">
                  <a:solidFill>
                    <a:srgbClr val="FFFFFF"/>
                  </a:solidFill>
                  <a:latin typeface="Calibri" pitchFamily="34" charset="0"/>
                  <a:cs typeface="+mn-cs"/>
                </a:rPr>
                <a:t> 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en-US" b="1" kern="0" dirty="0">
                  <a:solidFill>
                    <a:srgbClr val="FFFFFF"/>
                  </a:solidFill>
                  <a:latin typeface="Calibri" pitchFamily="34" charset="0"/>
                  <a:cs typeface="+mn-cs"/>
                </a:rPr>
                <a:t>PERÚ</a:t>
              </a:r>
              <a:endParaRPr lang="en-US" kern="0" dirty="0">
                <a:solidFill>
                  <a:sysClr val="windowText" lastClr="000000"/>
                </a:solidFill>
                <a:latin typeface="Calibri" pitchFamily="34" charset="0"/>
                <a:cs typeface="+mn-cs"/>
              </a:endParaRPr>
            </a:p>
          </p:txBody>
        </p:sp>
        <p:sp>
          <p:nvSpPr>
            <p:cNvPr id="15" name="Text Box 3"/>
            <p:cNvSpPr txBox="1">
              <a:spLocks noChangeArrowheads="1"/>
            </p:cNvSpPr>
            <p:nvPr/>
          </p:nvSpPr>
          <p:spPr bwMode="auto">
            <a:xfrm>
              <a:off x="2932" y="577"/>
              <a:ext cx="2880" cy="90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1100" b="1" kern="0" dirty="0">
                <a:solidFill>
                  <a:srgbClr val="FFFFFF"/>
                </a:solidFill>
                <a:latin typeface="Calibri" pitchFamily="34" charset="0"/>
                <a:cs typeface="+mn-cs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SV" b="1" kern="0" dirty="0">
                  <a:solidFill>
                    <a:srgbClr val="FFFFFF"/>
                  </a:solidFill>
                  <a:latin typeface="Calibri" pitchFamily="34" charset="0"/>
                  <a:cs typeface="+mn-cs"/>
                </a:rPr>
                <a:t>Ministerio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SV" b="1" kern="0" dirty="0">
                  <a:solidFill>
                    <a:srgbClr val="FFFFFF"/>
                  </a:solidFill>
                  <a:latin typeface="Calibri" pitchFamily="34" charset="0"/>
                  <a:cs typeface="+mn-cs"/>
                </a:rPr>
                <a:t>de Agricultura y Riego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000" kern="0" dirty="0">
                <a:solidFill>
                  <a:sysClr val="windowText" lastClr="000000"/>
                </a:solidFill>
                <a:latin typeface="Calibri" pitchFamily="34" charset="0"/>
                <a:cs typeface="+mn-cs"/>
              </a:endParaRP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5757" y="577"/>
              <a:ext cx="2880" cy="900"/>
            </a:xfrm>
            <a:prstGeom prst="rect">
              <a:avLst/>
            </a:prstGeom>
            <a:solidFill>
              <a:srgbClr val="000000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1000"/>
                </a:spcAft>
                <a:defRPr/>
              </a:pPr>
              <a:endParaRPr lang="es-SV" sz="100" b="1" kern="0" dirty="0">
                <a:solidFill>
                  <a:srgbClr val="FFFFFF"/>
                </a:solidFill>
                <a:latin typeface="Calibri" pitchFamily="34" charset="0"/>
                <a:cs typeface="+mn-cs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SV" b="1" kern="0" dirty="0">
                  <a:solidFill>
                    <a:srgbClr val="FFFFFF"/>
                  </a:solidFill>
                  <a:latin typeface="Calibri" pitchFamily="34" charset="0"/>
                  <a:cs typeface="+mn-cs"/>
                </a:rPr>
                <a:t>Autoridad  Nacional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SV" b="1" kern="0" dirty="0">
                  <a:solidFill>
                    <a:srgbClr val="FFFFFF"/>
                  </a:solidFill>
                  <a:latin typeface="Calibri" pitchFamily="34" charset="0"/>
                  <a:cs typeface="+mn-cs"/>
                </a:rPr>
                <a:t>del Agua</a:t>
              </a:r>
              <a:endParaRPr lang="es-SV" kern="0" dirty="0">
                <a:solidFill>
                  <a:sysClr val="windowText" lastClr="000000"/>
                </a:solidFill>
                <a:latin typeface="Calibri" pitchFamily="34" charset="0"/>
                <a:cs typeface="+mn-cs"/>
              </a:endParaRPr>
            </a:p>
          </p:txBody>
        </p:sp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8652" y="577"/>
              <a:ext cx="2880" cy="900"/>
            </a:xfrm>
            <a:prstGeom prst="rect">
              <a:avLst/>
            </a:prstGeom>
            <a:solidFill>
              <a:srgbClr val="000000">
                <a:alpha val="30196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fontAlgn="auto" hangingPunct="1">
                <a:spcBef>
                  <a:spcPts val="3600"/>
                </a:spcBef>
                <a:spcAft>
                  <a:spcPts val="1000"/>
                </a:spcAft>
                <a:defRPr/>
              </a:pPr>
              <a:r>
                <a:rPr lang="es-SV" sz="1600" b="1" kern="0" dirty="0">
                  <a:solidFill>
                    <a:sysClr val="window" lastClr="FFFFFF"/>
                  </a:solidFill>
                  <a:latin typeface="Calibri" pitchFamily="34" charset="0"/>
                  <a:cs typeface="+mn-cs"/>
                </a:rPr>
                <a:t>Consejo de Recursos Hídricos  de la Cuenca Chira P</a:t>
              </a:r>
              <a:r>
                <a:rPr lang="es-SV" sz="1600" b="1" kern="0" dirty="0" err="1">
                  <a:solidFill>
                    <a:sysClr val="window" lastClr="FFFFFF"/>
                  </a:solidFill>
                  <a:latin typeface="Calibri" pitchFamily="34" charset="0"/>
                  <a:cs typeface="+mn-cs"/>
                </a:rPr>
                <a:t>iura</a:t>
              </a:r>
              <a:endParaRPr lang="es-SV" sz="2800" kern="0" dirty="0">
                <a:solidFill>
                  <a:sysClr val="window" lastClr="FFFFFF"/>
                </a:solidFill>
                <a:latin typeface="Calibri" pitchFamily="34" charset="0"/>
                <a:cs typeface="+mn-cs"/>
              </a:endParaRPr>
            </a:p>
          </p:txBody>
        </p:sp>
        <p:pic>
          <p:nvPicPr>
            <p:cNvPr id="17423" name="Picture 6" descr="http://www.plazaalabanderaperu.com/images/sinbolos/selloestado.jpg"/>
            <p:cNvPicPr preferRelativeResize="0">
              <a:picLocks noChangeArrowheads="1"/>
            </p:cNvPicPr>
            <p:nvPr/>
          </p:nvPicPr>
          <p:blipFill>
            <a:blip r:embed="rId5" r:link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" y="577"/>
              <a:ext cx="1474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4" name="Rectángulo 10"/>
          <p:cNvSpPr>
            <a:spLocks noChangeArrowheads="1"/>
          </p:cNvSpPr>
          <p:nvPr/>
        </p:nvSpPr>
        <p:spPr bwMode="auto">
          <a:xfrm>
            <a:off x="1258888" y="2720975"/>
            <a:ext cx="71405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 b="1">
                <a:solidFill>
                  <a:srgbClr val="FFFF00"/>
                </a:solidFill>
                <a:latin typeface="Arial Black" panose="020B0A04020102020204" pitchFamily="34" charset="0"/>
              </a:rPr>
              <a:t>“DESDE LOS PARAMOS AL MAR,  GESTIONANDO JUNTOS LOS RECURSOS HÍDRICOS”</a:t>
            </a:r>
          </a:p>
        </p:txBody>
      </p:sp>
      <p:sp>
        <p:nvSpPr>
          <p:cNvPr id="17415" name="3 Rectángulo"/>
          <p:cNvSpPr>
            <a:spLocks noChangeArrowheads="1"/>
          </p:cNvSpPr>
          <p:nvPr/>
        </p:nvSpPr>
        <p:spPr bwMode="auto">
          <a:xfrm>
            <a:off x="34925" y="3689350"/>
            <a:ext cx="90439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>
                <a:solidFill>
                  <a:schemeClr val="bg1"/>
                </a:solidFill>
                <a:latin typeface="Arial Black" panose="020B0A04020102020204" pitchFamily="34" charset="0"/>
              </a:rPr>
              <a:t>de Cuenca Chira Piura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PE" altLang="es-PE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7416" name="1 CuadroTexto"/>
          <p:cNvSpPr txBox="1">
            <a:spLocks noChangeArrowheads="1"/>
          </p:cNvSpPr>
          <p:nvPr/>
        </p:nvSpPr>
        <p:spPr bwMode="auto">
          <a:xfrm>
            <a:off x="4206875" y="5661025"/>
            <a:ext cx="4752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1800" b="1">
                <a:solidFill>
                  <a:schemeClr val="bg1"/>
                </a:solidFill>
                <a:latin typeface="Arial" panose="020B0604020202020204" pitchFamily="34" charset="0"/>
              </a:rPr>
              <a:t>CRHC Chira Piura</a:t>
            </a:r>
          </a:p>
        </p:txBody>
      </p:sp>
      <p:sp>
        <p:nvSpPr>
          <p:cNvPr id="17417" name="17 CuadroTexto"/>
          <p:cNvSpPr txBox="1">
            <a:spLocks noChangeArrowheads="1"/>
          </p:cNvSpPr>
          <p:nvPr/>
        </p:nvSpPr>
        <p:spPr bwMode="auto">
          <a:xfrm>
            <a:off x="2411413" y="6413500"/>
            <a:ext cx="4752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 b="1">
                <a:solidFill>
                  <a:schemeClr val="bg1"/>
                </a:solidFill>
                <a:latin typeface="Arial" panose="020B0604020202020204" pitchFamily="34" charset="0"/>
              </a:rPr>
              <a:t>Lima, Abril 2017</a:t>
            </a:r>
          </a:p>
        </p:txBody>
      </p:sp>
      <p:pic>
        <p:nvPicPr>
          <p:cNvPr id="17418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5" t="3505" r="11887" b="4123"/>
          <a:stretch>
            <a:fillRect/>
          </a:stretch>
        </p:blipFill>
        <p:spPr bwMode="auto">
          <a:xfrm>
            <a:off x="179388" y="1196975"/>
            <a:ext cx="1212850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29699" name="AutoShape 4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29700" name="Rectangle 5"/>
          <p:cNvSpPr txBox="1">
            <a:spLocks noChangeArrowheads="1"/>
          </p:cNvSpPr>
          <p:nvPr/>
        </p:nvSpPr>
        <p:spPr bwMode="auto">
          <a:xfrm>
            <a:off x="0" y="-23813"/>
            <a:ext cx="9144000" cy="784226"/>
          </a:xfrm>
          <a:prstGeom prst="rect">
            <a:avLst/>
          </a:prstGeom>
          <a:solidFill>
            <a:srgbClr val="0000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 de Cuenca Chira Piura</a:t>
            </a:r>
          </a:p>
          <a:p>
            <a:pPr algn="ctr" font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altLang="es-PE" sz="2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 2011 - 2017</a:t>
            </a:r>
          </a:p>
        </p:txBody>
      </p:sp>
      <p:sp>
        <p:nvSpPr>
          <p:cNvPr id="29701" name="1 Rectángulo"/>
          <p:cNvSpPr>
            <a:spLocks noChangeArrowheads="1"/>
          </p:cNvSpPr>
          <p:nvPr/>
        </p:nvSpPr>
        <p:spPr bwMode="auto">
          <a:xfrm>
            <a:off x="0" y="735013"/>
            <a:ext cx="9036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00100" indent="-4429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7800" indent="-825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ctr"/>
            <a:r>
              <a:rPr lang="es-PE" altLang="es-PE" sz="2400" b="1">
                <a:solidFill>
                  <a:srgbClr val="0000FF"/>
                </a:solidFill>
                <a:latin typeface="Arial Black" panose="020B0A04020102020204" pitchFamily="34" charset="0"/>
              </a:rPr>
              <a:t>Implementación del PGRHC CHP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90488" y="4076700"/>
            <a:ext cx="8764587" cy="2740025"/>
          </a:xfrm>
          <a:prstGeom prst="rect">
            <a:avLst/>
          </a:prstGeom>
          <a:solidFill>
            <a:srgbClr val="99FFCC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PE" b="1" dirty="0">
                <a:solidFill>
                  <a:srgbClr val="FF0000"/>
                </a:solidFill>
              </a:rPr>
              <a:t>Resultados: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/>
              <a:t>OR N° 300-2014/GRP-CR. Declara de Interés la Implementación del PGRH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/>
              <a:t>Inclusión del PGRH en Pacto Político “Gobernabilidad Regional Piura 2015 – 2018”. 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>
                <a:ea typeface="Calibri" panose="020F0502020204030204" pitchFamily="34" charset="0"/>
              </a:rPr>
              <a:t>Ejecución de 198 </a:t>
            </a:r>
            <a:r>
              <a:rPr lang="es-PE" b="1" dirty="0" err="1">
                <a:ea typeface="Calibri" panose="020F0502020204030204" pitchFamily="34" charset="0"/>
              </a:rPr>
              <a:t>PIPs</a:t>
            </a:r>
            <a:r>
              <a:rPr lang="es-PE" b="1" dirty="0">
                <a:ea typeface="Calibri" panose="020F0502020204030204" pitchFamily="34" charset="0"/>
              </a:rPr>
              <a:t> identificados en el PGRH, con una inversión de 420 millones 562 mil 521 nuevos soles.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altLang="es-PE" b="1" dirty="0">
                <a:ea typeface="Calibri" panose="020F0502020204030204" pitchFamily="34" charset="0"/>
              </a:rPr>
              <a:t>En proceso de negociación 26 Proyectos por de 81 millones soles.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>
                <a:ea typeface="Calibri" panose="020F0502020204030204" pitchFamily="34" charset="0"/>
              </a:rPr>
              <a:t>25 profesionales capacitados en elaboración de proyectos </a:t>
            </a:r>
            <a:r>
              <a:rPr lang="es-PE" b="1" dirty="0" err="1">
                <a:ea typeface="Calibri" panose="020F0502020204030204" pitchFamily="34" charset="0"/>
              </a:rPr>
              <a:t>resilientes</a:t>
            </a:r>
            <a:r>
              <a:rPr lang="es-PE" b="1" dirty="0">
                <a:ea typeface="Calibri" panose="020F0502020204030204" pitchFamily="34" charset="0"/>
              </a:rPr>
              <a:t> a riesgo y ACC. (5 Proyectos con código SNIP).</a:t>
            </a:r>
          </a:p>
        </p:txBody>
      </p:sp>
      <p:sp>
        <p:nvSpPr>
          <p:cNvPr id="29703" name="Marcador de contenido 2"/>
          <p:cNvSpPr>
            <a:spLocks noGrp="1"/>
          </p:cNvSpPr>
          <p:nvPr>
            <p:ph idx="1"/>
          </p:nvPr>
        </p:nvSpPr>
        <p:spPr>
          <a:xfrm>
            <a:off x="65088" y="1606550"/>
            <a:ext cx="5705475" cy="2398713"/>
          </a:xfrm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es-PE" altLang="es-PE" sz="1900" smtClean="0">
                <a:latin typeface="Arial Narrow" panose="020B0606020202030204" pitchFamily="34" charset="0"/>
                <a:cs typeface="Arial" panose="020B0604020202020204" pitchFamily="34" charset="0"/>
              </a:rPr>
              <a:t>Articulación de PIPs del PGRHC a Planes de Inversión de GoRe, GoLos y Proyectos Sectoriales, etc.</a:t>
            </a:r>
          </a:p>
          <a:p>
            <a:pPr algn="just">
              <a:spcBef>
                <a:spcPct val="0"/>
              </a:spcBef>
            </a:pPr>
            <a:r>
              <a:rPr lang="es-PE" altLang="es-PE" sz="1900" smtClean="0">
                <a:latin typeface="Arial Narrow" panose="020B0606020202030204" pitchFamily="34" charset="0"/>
                <a:cs typeface="Arial" panose="020B0604020202020204" pitchFamily="34" charset="0"/>
              </a:rPr>
              <a:t>Inclusión de Proyectos en Presupuestos Participativos.</a:t>
            </a:r>
          </a:p>
          <a:p>
            <a:pPr algn="just">
              <a:spcBef>
                <a:spcPct val="0"/>
              </a:spcBef>
            </a:pPr>
            <a:r>
              <a:rPr lang="es-PE" altLang="es-PE" sz="1900" smtClean="0">
                <a:latin typeface="Arial Narrow" panose="020B0606020202030204" pitchFamily="34" charset="0"/>
                <a:cs typeface="Arial" panose="020B0604020202020204" pitchFamily="34" charset="0"/>
              </a:rPr>
              <a:t>Capacitación (Diplomados) a profesionales de UF, UE y Ejecutoras.</a:t>
            </a:r>
          </a:p>
          <a:p>
            <a:pPr algn="just">
              <a:spcBef>
                <a:spcPct val="0"/>
              </a:spcBef>
            </a:pPr>
            <a:r>
              <a:rPr lang="es-PE" altLang="es-PE" sz="1900" smtClean="0">
                <a:latin typeface="Arial Narrow" panose="020B0606020202030204" pitchFamily="34" charset="0"/>
                <a:cs typeface="Arial" panose="020B0604020202020204" pitchFamily="34" charset="0"/>
              </a:rPr>
              <a:t>Asesoría a GoRe y GoLos para la gestión de financiamiento: FONIPLEL, Mi Riego, Prog. 68, Agro Rural, etc.</a:t>
            </a:r>
          </a:p>
        </p:txBody>
      </p:sp>
      <p:pic>
        <p:nvPicPr>
          <p:cNvPr id="14" name="Imagen 13" descr="C:\Users\pc\Downloads\Foto Reunión Interinstitucional proyectos binacionales (5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8688" y="1771650"/>
            <a:ext cx="3024187" cy="2017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705" name="CuadroTexto 2"/>
          <p:cNvSpPr txBox="1">
            <a:spLocks noChangeArrowheads="1"/>
          </p:cNvSpPr>
          <p:nvPr/>
        </p:nvSpPr>
        <p:spPr bwMode="auto">
          <a:xfrm>
            <a:off x="273050" y="1196975"/>
            <a:ext cx="681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2000" b="1">
                <a:latin typeface="Arial" panose="020B0604020202020204" pitchFamily="34" charset="0"/>
              </a:rPr>
              <a:t>Promoción de inversiones en Proyectos del PGRHC: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30723" name="AutoShape 4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175" y="882650"/>
            <a:ext cx="2035175" cy="1363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CuadroTexto 10"/>
          <p:cNvSpPr txBox="1"/>
          <p:nvPr/>
        </p:nvSpPr>
        <p:spPr>
          <a:xfrm>
            <a:off x="190500" y="4076700"/>
            <a:ext cx="8763000" cy="2705100"/>
          </a:xfrm>
          <a:prstGeom prst="rect">
            <a:avLst/>
          </a:prstGeom>
          <a:solidFill>
            <a:srgbClr val="99FFCC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PE" sz="2000" b="1" dirty="0">
                <a:solidFill>
                  <a:srgbClr val="FF0000"/>
                </a:solidFill>
              </a:rPr>
              <a:t>Resultados: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sz="2000" b="1" dirty="0">
                <a:ea typeface="Calibri" panose="020F0502020204030204" pitchFamily="34" charset="0"/>
              </a:rPr>
              <a:t>47 medidores automáticos de caudal en canales de riego en valles Chira, San Lorenzo, </a:t>
            </a:r>
            <a:r>
              <a:rPr lang="es-PE" sz="2000" b="1" dirty="0" err="1">
                <a:ea typeface="Calibri" panose="020F0502020204030204" pitchFamily="34" charset="0"/>
              </a:rPr>
              <a:t>MyBP</a:t>
            </a:r>
            <a:r>
              <a:rPr lang="es-PE" sz="2000" b="1" dirty="0">
                <a:ea typeface="Calibri" panose="020F0502020204030204" pitchFamily="34" charset="0"/>
              </a:rPr>
              <a:t> y </a:t>
            </a:r>
            <a:r>
              <a:rPr lang="es-PE" sz="2000" b="1" dirty="0" err="1">
                <a:ea typeface="Calibri" panose="020F0502020204030204" pitchFamily="34" charset="0"/>
              </a:rPr>
              <a:t>Sechura</a:t>
            </a:r>
            <a:endParaRPr lang="es-PE" sz="2000" b="1" dirty="0">
              <a:ea typeface="Calibri" panose="020F0502020204030204" pitchFamily="34" charset="0"/>
            </a:endParaRP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altLang="es-PE" sz="2000" b="1" dirty="0">
                <a:ea typeface="Calibri" panose="020F0502020204030204" pitchFamily="34" charset="0"/>
              </a:rPr>
              <a:t>Modernización de (13) estaciones hidrológicas y (12) meteorológicas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altLang="es-PE" sz="2000" b="1" dirty="0">
                <a:ea typeface="Calibri" panose="020F0502020204030204" pitchFamily="34" charset="0"/>
              </a:rPr>
              <a:t>01 estación automática de calidad del agua en Puente Simón </a:t>
            </a:r>
            <a:r>
              <a:rPr lang="es-PE" altLang="es-PE" sz="2000" b="1" dirty="0" err="1">
                <a:ea typeface="Calibri" panose="020F0502020204030204" pitchFamily="34" charset="0"/>
              </a:rPr>
              <a:t>Rodriguez</a:t>
            </a:r>
            <a:endParaRPr lang="es-PE" altLang="es-PE" sz="2000" b="1" dirty="0">
              <a:ea typeface="Calibri" panose="020F0502020204030204" pitchFamily="34" charset="0"/>
            </a:endParaRP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altLang="es-PE" sz="2000" b="1" dirty="0">
                <a:ea typeface="Calibri" panose="020F0502020204030204" pitchFamily="34" charset="0"/>
              </a:rPr>
              <a:t>01 Sala de Monitoreo de Hídricos</a:t>
            </a:r>
          </a:p>
        </p:txBody>
      </p:sp>
      <p:sp>
        <p:nvSpPr>
          <p:cNvPr id="30726" name="Rectangle 5"/>
          <p:cNvSpPr txBox="1">
            <a:spLocks noChangeArrowheads="1"/>
          </p:cNvSpPr>
          <p:nvPr/>
        </p:nvSpPr>
        <p:spPr bwMode="auto">
          <a:xfrm>
            <a:off x="0" y="-23813"/>
            <a:ext cx="9144000" cy="784226"/>
          </a:xfrm>
          <a:prstGeom prst="rect">
            <a:avLst/>
          </a:prstGeom>
          <a:solidFill>
            <a:srgbClr val="0000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 de Cuenca Chira Piura</a:t>
            </a:r>
          </a:p>
          <a:p>
            <a:pPr algn="ctr" font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altLang="es-PE" sz="2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 2011 - 2017</a:t>
            </a:r>
          </a:p>
        </p:txBody>
      </p:sp>
      <p:sp>
        <p:nvSpPr>
          <p:cNvPr id="30727" name="1 Rectángulo"/>
          <p:cNvSpPr>
            <a:spLocks noChangeArrowheads="1"/>
          </p:cNvSpPr>
          <p:nvPr/>
        </p:nvSpPr>
        <p:spPr bwMode="auto">
          <a:xfrm>
            <a:off x="0" y="735013"/>
            <a:ext cx="9036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00100" indent="-4429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7800" indent="-825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ctr"/>
            <a:r>
              <a:rPr lang="es-PE" altLang="es-PE" sz="2400" b="1">
                <a:solidFill>
                  <a:srgbClr val="0000FF"/>
                </a:solidFill>
                <a:latin typeface="Arial Black" panose="020B0A04020102020204" pitchFamily="34" charset="0"/>
              </a:rPr>
              <a:t>Implementación del PGRHC CHP</a:t>
            </a:r>
          </a:p>
        </p:txBody>
      </p:sp>
      <p:sp>
        <p:nvSpPr>
          <p:cNvPr id="30728" name="CuadroTexto 4"/>
          <p:cNvSpPr txBox="1">
            <a:spLocks noChangeArrowheads="1"/>
          </p:cNvSpPr>
          <p:nvPr/>
        </p:nvSpPr>
        <p:spPr bwMode="auto">
          <a:xfrm>
            <a:off x="120650" y="1168400"/>
            <a:ext cx="6613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2400" b="1">
                <a:latin typeface="Arial" panose="020B0604020202020204" pitchFamily="34" charset="0"/>
              </a:rPr>
              <a:t>Mejora de la Instrumentación para la GIRH</a:t>
            </a:r>
          </a:p>
        </p:txBody>
      </p:sp>
      <p:sp>
        <p:nvSpPr>
          <p:cNvPr id="30729" name="Rectángulo 5"/>
          <p:cNvSpPr>
            <a:spLocks noChangeArrowheads="1"/>
          </p:cNvSpPr>
          <p:nvPr/>
        </p:nvSpPr>
        <p:spPr bwMode="auto">
          <a:xfrm>
            <a:off x="190500" y="1700213"/>
            <a:ext cx="5389563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</a:pPr>
            <a:r>
              <a:rPr lang="es-PE" altLang="es-PE" sz="1800">
                <a:latin typeface="Arial" panose="020B0604020202020204" pitchFamily="34" charset="0"/>
              </a:rPr>
              <a:t>Automatización de red de estaciones hidrológicas y meteorológicas en la cuenca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</a:pPr>
            <a:r>
              <a:rPr lang="es-PE" altLang="es-PE" sz="1800">
                <a:latin typeface="Arial" panose="020B0604020202020204" pitchFamily="34" charset="0"/>
              </a:rPr>
              <a:t>Automatización de medidores de control en canales de riego.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</a:pPr>
            <a:r>
              <a:rPr lang="es-PE" altLang="es-PE" sz="1800">
                <a:latin typeface="Arial" panose="020B0604020202020204" pitchFamily="34" charset="0"/>
              </a:rPr>
              <a:t>Instalación de estación automática de Calidad del Agua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</a:pPr>
            <a:r>
              <a:rPr lang="es-PE" altLang="es-PE" sz="1800">
                <a:latin typeface="Arial" panose="020B0604020202020204" pitchFamily="34" charset="0"/>
              </a:rPr>
              <a:t>Implementación de una Sala de Monitoreo Hídrico Nivel II.</a:t>
            </a:r>
          </a:p>
        </p:txBody>
      </p:sp>
      <p:pic>
        <p:nvPicPr>
          <p:cNvPr id="30730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38" y="2354263"/>
            <a:ext cx="2855912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31747" name="AutoShape 4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20650" y="3776663"/>
            <a:ext cx="8915400" cy="3036887"/>
          </a:xfrm>
          <a:prstGeom prst="rect">
            <a:avLst/>
          </a:prstGeom>
          <a:solidFill>
            <a:srgbClr val="99FFCC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PE" b="1" dirty="0">
                <a:solidFill>
                  <a:srgbClr val="FF0000"/>
                </a:solidFill>
              </a:rPr>
              <a:t>Resultados: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>
                <a:ea typeface="Calibri" panose="020F0502020204030204" pitchFamily="34" charset="0"/>
              </a:rPr>
              <a:t>Se cuenta con un base de datos en GIRH, incluye cartografía y otros.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>
                <a:ea typeface="Calibri" panose="020F0502020204030204" pitchFamily="34" charset="0"/>
              </a:rPr>
              <a:t>Generación y difusión de Información a través de: Boletines Sitio Web, Correo Corporativo</a:t>
            </a:r>
            <a:r>
              <a:rPr lang="es-PE" dirty="0">
                <a:solidFill>
                  <a:srgbClr val="0033CC"/>
                </a:solidFill>
                <a:ea typeface="Calibri" panose="020F0502020204030204" pitchFamily="34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>
                <a:ea typeface="Calibri" panose="020F0502020204030204" pitchFamily="34" charset="0"/>
              </a:rPr>
              <a:t>Generación y difusión de Información: Boletines (5 semanales), Sitio Web, Correo Corporativo.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>
                <a:ea typeface="Calibri" panose="020F0502020204030204" pitchFamily="34" charset="0"/>
              </a:rPr>
              <a:t>Actualización y aplicación modelos hidrológicos WEAP e </a:t>
            </a:r>
            <a:r>
              <a:rPr lang="es-PE" b="1" dirty="0" err="1">
                <a:ea typeface="Calibri" panose="020F0502020204030204" pitchFamily="34" charset="0"/>
              </a:rPr>
              <a:t>HydroBID</a:t>
            </a:r>
            <a:r>
              <a:rPr lang="es-PE" b="1" dirty="0">
                <a:ea typeface="Calibri" panose="020F0502020204030204" pitchFamily="34" charset="0"/>
              </a:rPr>
              <a:t>.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>
                <a:ea typeface="Calibri" panose="020F0502020204030204" pitchFamily="34" charset="0"/>
              </a:rPr>
              <a:t>Elaboración e implementación del PADH 2014 – 2015, 2015- 2016 y 2016-2017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b="1" dirty="0">
                <a:ea typeface="Calibri" panose="020F0502020204030204" pitchFamily="34" charset="0"/>
              </a:rPr>
              <a:t>Emitido120 informes de opinión para otorgamiento de derechos de uso de agua</a:t>
            </a:r>
          </a:p>
        </p:txBody>
      </p:sp>
      <p:sp>
        <p:nvSpPr>
          <p:cNvPr id="31749" name="Rectangle 5"/>
          <p:cNvSpPr txBox="1">
            <a:spLocks noChangeArrowheads="1"/>
          </p:cNvSpPr>
          <p:nvPr/>
        </p:nvSpPr>
        <p:spPr bwMode="auto">
          <a:xfrm>
            <a:off x="0" y="-23813"/>
            <a:ext cx="9144000" cy="784226"/>
          </a:xfrm>
          <a:prstGeom prst="rect">
            <a:avLst/>
          </a:prstGeom>
          <a:solidFill>
            <a:srgbClr val="0000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 de Cuenca Chira Piura</a:t>
            </a:r>
          </a:p>
          <a:p>
            <a:pPr algn="ctr" font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altLang="es-PE" sz="2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 2011 - 2017</a:t>
            </a:r>
          </a:p>
        </p:txBody>
      </p:sp>
      <p:sp>
        <p:nvSpPr>
          <p:cNvPr id="31750" name="1 Rectángulo"/>
          <p:cNvSpPr>
            <a:spLocks noChangeArrowheads="1"/>
          </p:cNvSpPr>
          <p:nvPr/>
        </p:nvSpPr>
        <p:spPr bwMode="auto">
          <a:xfrm>
            <a:off x="0" y="735013"/>
            <a:ext cx="9036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2913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7800" indent="-825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ctr"/>
            <a:r>
              <a:rPr lang="es-PE" altLang="es-PE" sz="2400" b="1">
                <a:solidFill>
                  <a:srgbClr val="0000FF"/>
                </a:solidFill>
                <a:latin typeface="Arial Black" panose="020B0A04020102020204" pitchFamily="34" charset="0"/>
              </a:rPr>
              <a:t>Implementación del PGRHC CHP</a:t>
            </a:r>
          </a:p>
        </p:txBody>
      </p:sp>
      <p:sp>
        <p:nvSpPr>
          <p:cNvPr id="31751" name="CuadroTexto 4"/>
          <p:cNvSpPr txBox="1">
            <a:spLocks noChangeArrowheads="1"/>
          </p:cNvSpPr>
          <p:nvPr/>
        </p:nvSpPr>
        <p:spPr bwMode="auto">
          <a:xfrm>
            <a:off x="120650" y="1168400"/>
            <a:ext cx="6613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2400" b="1">
                <a:latin typeface="Arial" panose="020B0604020202020204" pitchFamily="34" charset="0"/>
              </a:rPr>
              <a:t>Gestión de la Información </a:t>
            </a:r>
          </a:p>
        </p:txBody>
      </p:sp>
      <p:sp>
        <p:nvSpPr>
          <p:cNvPr id="31752" name="Rectángulo 5"/>
          <p:cNvSpPr>
            <a:spLocks noChangeArrowheads="1"/>
          </p:cNvSpPr>
          <p:nvPr/>
        </p:nvSpPr>
        <p:spPr bwMode="auto">
          <a:xfrm>
            <a:off x="190500" y="1628775"/>
            <a:ext cx="5029200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</a:pPr>
            <a:r>
              <a:rPr lang="es-PE" altLang="es-PE" sz="1800">
                <a:latin typeface="Arial" panose="020B0604020202020204" pitchFamily="34" charset="0"/>
              </a:rPr>
              <a:t>Recopilación y ordenamiento de información en GIRH</a:t>
            </a:r>
          </a:p>
          <a:p>
            <a:pPr>
              <a:lnSpc>
                <a:spcPct val="107000"/>
              </a:lnSpc>
              <a:spcBef>
                <a:spcPct val="0"/>
              </a:spcBef>
            </a:pPr>
            <a:r>
              <a:rPr lang="es-PE" altLang="es-PE" sz="1800">
                <a:latin typeface="Arial" panose="020B0604020202020204" pitchFamily="34" charset="0"/>
              </a:rPr>
              <a:t>Generación y difusión de Información en GIRH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</a:pPr>
            <a:r>
              <a:rPr lang="es-PE" altLang="es-PE" sz="1800">
                <a:latin typeface="Arial" panose="020B0604020202020204" pitchFamily="34" charset="0"/>
              </a:rPr>
              <a:t>Elaboración e implementación del PADH 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</a:pPr>
            <a:r>
              <a:rPr lang="es-PE" altLang="es-PE" sz="1800">
                <a:latin typeface="Arial" panose="020B0604020202020204" pitchFamily="34" charset="0"/>
              </a:rPr>
              <a:t>Emisión de informes de opinión para otorgamiento de derechos de uso de agua.</a:t>
            </a:r>
          </a:p>
        </p:txBody>
      </p:sp>
      <p:pic>
        <p:nvPicPr>
          <p:cNvPr id="10" name="Imagen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81763" y="839788"/>
            <a:ext cx="2446337" cy="2955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688" y="965200"/>
            <a:ext cx="2112962" cy="2692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2771" name="Marcador de número de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F6C58D-2C69-4CD3-9E30-93180DFD835B}" type="slidenum">
              <a:rPr lang="es-PE" altLang="es-PE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s-PE" altLang="es-PE" sz="1200" smtClean="0">
              <a:solidFill>
                <a:srgbClr val="898989"/>
              </a:solidFill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/>
        </p:nvGraphicFramePr>
        <p:xfrm>
          <a:off x="107950" y="3959225"/>
          <a:ext cx="8877300" cy="2422525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001480"/>
                <a:gridCol w="3126617"/>
                <a:gridCol w="1749203"/>
              </a:tblGrid>
              <a:tr h="23577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RETRIBUYENTE</a:t>
                      </a: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APORTE EN </a:t>
                      </a:r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MONEDA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APORTE EN </a:t>
                      </a:r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SOLES</a:t>
                      </a: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</a:tr>
              <a:tr h="372996">
                <a:tc>
                  <a:txBody>
                    <a:bodyPr/>
                    <a:lstStyle/>
                    <a:p>
                      <a:pPr algn="l" fontAlgn="b"/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Cooperación Suiza – SECO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PE" sz="1500" b="1" kern="1200" dirty="0" err="1" smtClean="0">
                          <a:effectLst/>
                          <a:latin typeface="Arial Narrow" panose="020B0606020202030204" pitchFamily="34" charset="0"/>
                        </a:rPr>
                        <a:t>SFr</a:t>
                      </a:r>
                      <a:r>
                        <a:rPr lang="es-PE" sz="1500" b="1" kern="1200" dirty="0" smtClean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300 000 </a:t>
                      </a:r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FRANCOS SUIZOS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 1 014 000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</a:tr>
              <a:tr h="372996">
                <a:tc>
                  <a:txBody>
                    <a:bodyPr/>
                    <a:lstStyle/>
                    <a:p>
                      <a:pPr algn="l" fontAlgn="b"/>
                      <a:r>
                        <a:rPr lang="es-PE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TNC</a:t>
                      </a:r>
                      <a:r>
                        <a:rPr lang="es-PE" sz="15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– Cooperación Alemana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PE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EUR 360</a:t>
                      </a:r>
                      <a:r>
                        <a:rPr lang="es-PE" sz="15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s-PE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000 Euros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E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1 278 000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</a:tr>
              <a:tr h="410287">
                <a:tc>
                  <a:txBody>
                    <a:bodyPr/>
                    <a:lstStyle/>
                    <a:p>
                      <a:pPr algn="l" fontAlgn="b"/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Proyecto Binacional “Agua Sin Fronteras”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US$ </a:t>
                      </a:r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17 500 </a:t>
                      </a:r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DÓLARES AMAERICANOS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59 325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</a:tr>
              <a:tr h="464394">
                <a:tc>
                  <a:txBody>
                    <a:bodyPr/>
                    <a:lstStyle/>
                    <a:p>
                      <a:pPr algn="l" fontAlgn="b"/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Junta de Usuarios Sector Hidráulico del Medio y Bajo Piura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S/. </a:t>
                      </a:r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20 000 </a:t>
                      </a:r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SOLES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20 000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</a:tr>
              <a:tr h="330311">
                <a:tc>
                  <a:txBody>
                    <a:bodyPr/>
                    <a:lstStyle/>
                    <a:p>
                      <a:pPr algn="l" fontAlgn="b"/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Junta de Usuarios Sector Hidráulico Sechura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S/. </a:t>
                      </a:r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10 000 </a:t>
                      </a:r>
                      <a:r>
                        <a:rPr lang="es-PE" sz="1500" b="1" u="none" strike="noStrike" dirty="0">
                          <a:effectLst/>
                          <a:latin typeface="Arial Narrow" panose="020B0606020202030204" pitchFamily="34" charset="0"/>
                        </a:rPr>
                        <a:t>SOLES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10 000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</a:tr>
              <a:tr h="2357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E" sz="150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TOTAL (Dos</a:t>
                      </a:r>
                      <a:r>
                        <a:rPr lang="es-PE" sz="1500" b="1" u="none" strike="noStrike" baseline="0" dirty="0" smtClean="0">
                          <a:effectLst/>
                          <a:latin typeface="Arial Narrow" panose="020B0606020202030204" pitchFamily="34" charset="0"/>
                        </a:rPr>
                        <a:t> millones trecientos ochenta y uno mil trecientos veinte y cinco soles)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E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2 381 325.00</a:t>
                      </a:r>
                      <a:endParaRPr lang="es-PE" sz="15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43" marR="7143" marT="7146" marB="0" anchor="b"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32805" name="Rectángulo 1"/>
          <p:cNvSpPr>
            <a:spLocks noChangeArrowheads="1"/>
          </p:cNvSpPr>
          <p:nvPr/>
        </p:nvSpPr>
        <p:spPr bwMode="auto">
          <a:xfrm>
            <a:off x="-7938" y="1196975"/>
            <a:ext cx="674052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857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0"/>
              </a:spcBef>
              <a:buFontTx/>
              <a:buNone/>
            </a:pPr>
            <a:r>
              <a:rPr lang="es-PE" altLang="es-PE" sz="2000" b="1">
                <a:latin typeface="Arial" panose="020B0604020202020204" pitchFamily="34" charset="0"/>
                <a:ea typeface="Times New Roman" panose="02020603050405020304" pitchFamily="18" charset="0"/>
              </a:rPr>
              <a:t>Mejora del Financiamiento de la Gestión del Agua </a:t>
            </a:r>
          </a:p>
        </p:txBody>
      </p:sp>
      <p:sp>
        <p:nvSpPr>
          <p:cNvPr id="32806" name="Rectangle 5"/>
          <p:cNvSpPr txBox="1">
            <a:spLocks noChangeArrowheads="1"/>
          </p:cNvSpPr>
          <p:nvPr/>
        </p:nvSpPr>
        <p:spPr bwMode="auto">
          <a:xfrm>
            <a:off x="0" y="-23813"/>
            <a:ext cx="9144000" cy="784226"/>
          </a:xfrm>
          <a:prstGeom prst="rect">
            <a:avLst/>
          </a:prstGeom>
          <a:solidFill>
            <a:srgbClr val="0000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 de Cuenca Chira Piura</a:t>
            </a:r>
          </a:p>
          <a:p>
            <a:pPr algn="ctr" font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altLang="es-PE" sz="2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 2011 - 2017</a:t>
            </a:r>
          </a:p>
        </p:txBody>
      </p:sp>
      <p:sp>
        <p:nvSpPr>
          <p:cNvPr id="32807" name="1 Rectángulo"/>
          <p:cNvSpPr>
            <a:spLocks noChangeArrowheads="1"/>
          </p:cNvSpPr>
          <p:nvPr/>
        </p:nvSpPr>
        <p:spPr bwMode="auto">
          <a:xfrm>
            <a:off x="20638" y="735013"/>
            <a:ext cx="9037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2913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7800" indent="-825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ctr"/>
            <a:r>
              <a:rPr lang="es-PE" altLang="es-PE" sz="2400" b="1">
                <a:solidFill>
                  <a:srgbClr val="0000FF"/>
                </a:solidFill>
                <a:latin typeface="Arial Black" panose="020B0A04020102020204" pitchFamily="34" charset="0"/>
              </a:rPr>
              <a:t>Implementación del PGRHC CHP</a:t>
            </a:r>
          </a:p>
        </p:txBody>
      </p:sp>
      <p:sp>
        <p:nvSpPr>
          <p:cNvPr id="32808" name="Rectángulo 1"/>
          <p:cNvSpPr>
            <a:spLocks noChangeArrowheads="1"/>
          </p:cNvSpPr>
          <p:nvPr/>
        </p:nvSpPr>
        <p:spPr bwMode="auto">
          <a:xfrm>
            <a:off x="179388" y="3573463"/>
            <a:ext cx="1504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1800" b="1">
                <a:solidFill>
                  <a:srgbClr val="FF0000"/>
                </a:solidFill>
                <a:latin typeface="Arial" panose="020B0604020202020204" pitchFamily="34" charset="0"/>
              </a:rPr>
              <a:t>Resultados:</a:t>
            </a:r>
          </a:p>
        </p:txBody>
      </p:sp>
      <p:sp>
        <p:nvSpPr>
          <p:cNvPr id="32809" name="Rectángulo 3"/>
          <p:cNvSpPr>
            <a:spLocks noChangeArrowheads="1"/>
          </p:cNvSpPr>
          <p:nvPr/>
        </p:nvSpPr>
        <p:spPr bwMode="auto">
          <a:xfrm>
            <a:off x="42863" y="6445250"/>
            <a:ext cx="90662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s-PE" altLang="es-PE" sz="1600" b="1">
                <a:latin typeface="Arial" panose="020B0604020202020204" pitchFamily="34" charset="0"/>
                <a:cs typeface="Times New Roman" panose="02020603050405020304" pitchFamily="18" charset="0"/>
              </a:rPr>
              <a:t>13 proyectos de infraestructura verde por un monto de 46 millones de soles.</a:t>
            </a:r>
            <a:endParaRPr lang="es-PE" altLang="es-PE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810" name="Rectangle 8"/>
          <p:cNvSpPr>
            <a:spLocks noChangeArrowheads="1"/>
          </p:cNvSpPr>
          <p:nvPr/>
        </p:nvSpPr>
        <p:spPr bwMode="auto">
          <a:xfrm>
            <a:off x="-7938" y="1597025"/>
            <a:ext cx="6858001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PE" sz="2000" b="1">
                <a:solidFill>
                  <a:srgbClr val="00B050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FONDO REGIONAL DEL AGUA – FORASAN PIURA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s-PE" sz="1100" b="1">
              <a:solidFill>
                <a:srgbClr val="232A33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PE" sz="1800" b="1">
                <a:solidFill>
                  <a:srgbClr val="232A33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Creado el 2015 </a:t>
            </a:r>
            <a:r>
              <a:rPr lang="en-US" altLang="es-PE" sz="1800" b="1">
                <a:solidFill>
                  <a:srgbClr val="232A33"/>
                </a:solidFill>
                <a:latin typeface="Wingdings" panose="05000000000000000000" pitchFamily="2" charset="2"/>
                <a:ea typeface="MS PGothic" panose="020B0600070205080204" pitchFamily="34" charset="-128"/>
                <a:sym typeface="Wingdings" panose="05000000000000000000" pitchFamily="2" charset="2"/>
              </a:rPr>
              <a:t></a:t>
            </a:r>
            <a:r>
              <a:rPr lang="en-US" altLang="es-PE" sz="1800" b="1">
                <a:solidFill>
                  <a:srgbClr val="232A33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 Ordenanza Regional No. 324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PE" sz="1800">
                <a:solidFill>
                  <a:srgbClr val="232A33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Mecanismo financiero que busca </a:t>
            </a:r>
            <a:r>
              <a:rPr lang="en-US" altLang="es-PE" sz="1800" b="1">
                <a:solidFill>
                  <a:srgbClr val="232A33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canalizar y administrar </a:t>
            </a:r>
            <a:r>
              <a:rPr lang="en-US" altLang="es-PE" sz="1800">
                <a:solidFill>
                  <a:srgbClr val="232A33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aportes de instituciones públicas y privadas para invertirlos en acciones de </a:t>
            </a:r>
            <a:r>
              <a:rPr lang="en-US" altLang="es-PE" sz="1800" b="1">
                <a:solidFill>
                  <a:srgbClr val="232A33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conservación y </a:t>
            </a:r>
            <a:r>
              <a:rPr lang="en-US" altLang="es-PE" sz="1800">
                <a:solidFill>
                  <a:srgbClr val="232A33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fomento de </a:t>
            </a:r>
            <a:r>
              <a:rPr lang="en-US" altLang="es-PE" sz="1800" b="1">
                <a:solidFill>
                  <a:srgbClr val="232A33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cultura del agua </a:t>
            </a:r>
            <a:r>
              <a:rPr lang="en-US" altLang="es-PE" sz="1800">
                <a:solidFill>
                  <a:srgbClr val="232A33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para mejorar la GIRH en la cuenca Chira-Piura</a:t>
            </a:r>
            <a:endParaRPr lang="en-US" altLang="es-PE" sz="2000">
              <a:solidFill>
                <a:srgbClr val="232A33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15875"/>
            <a:ext cx="9259888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795" name="Grupo 1"/>
          <p:cNvGrpSpPr>
            <a:grpSpLocks/>
          </p:cNvGrpSpPr>
          <p:nvPr/>
        </p:nvGrpSpPr>
        <p:grpSpPr bwMode="auto">
          <a:xfrm>
            <a:off x="1116013" y="1217613"/>
            <a:ext cx="7399337" cy="4784725"/>
            <a:chOff x="236538" y="1236663"/>
            <a:chExt cx="8783637" cy="5576887"/>
          </a:xfrm>
        </p:grpSpPr>
        <p:pic>
          <p:nvPicPr>
            <p:cNvPr id="33797" name="Imagen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49" t="27969" r="28767" b="12672"/>
            <a:stretch>
              <a:fillRect/>
            </a:stretch>
          </p:blipFill>
          <p:spPr bwMode="auto">
            <a:xfrm>
              <a:off x="236538" y="1236663"/>
              <a:ext cx="8783637" cy="5576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798" name="Oval 6"/>
            <p:cNvSpPr>
              <a:spLocks noChangeArrowheads="1"/>
            </p:cNvSpPr>
            <p:nvPr/>
          </p:nvSpPr>
          <p:spPr bwMode="auto">
            <a:xfrm rot="2202656">
              <a:off x="1008063" y="2873375"/>
              <a:ext cx="1512887" cy="2263775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s-ES" altLang="es-PE" sz="2400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3799" name="AutoShape 7"/>
            <p:cNvSpPr>
              <a:spLocks noChangeArrowheads="1"/>
            </p:cNvSpPr>
            <p:nvPr/>
          </p:nvSpPr>
          <p:spPr bwMode="auto">
            <a:xfrm>
              <a:off x="947738" y="2109788"/>
              <a:ext cx="1524000" cy="914400"/>
            </a:xfrm>
            <a:prstGeom prst="downArrowCallout">
              <a:avLst>
                <a:gd name="adj1" fmla="val 48611"/>
                <a:gd name="adj2" fmla="val 41667"/>
                <a:gd name="adj3" fmla="val 26213"/>
                <a:gd name="adj4" fmla="val 59204"/>
              </a:avLst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s-PE" altLang="es-PE" sz="1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TERRITORIO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PE" altLang="es-PE" sz="1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DE IMPACTO</a:t>
              </a:r>
              <a:endParaRPr lang="es-ES" altLang="es-PE" sz="1400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3800" name="AutoShape 9"/>
            <p:cNvSpPr>
              <a:spLocks noChangeArrowheads="1"/>
            </p:cNvSpPr>
            <p:nvPr/>
          </p:nvSpPr>
          <p:spPr bwMode="auto">
            <a:xfrm rot="695456">
              <a:off x="5057775" y="1673225"/>
              <a:ext cx="1844675" cy="774700"/>
            </a:xfrm>
            <a:prstGeom prst="downArrowCallout">
              <a:avLst>
                <a:gd name="adj1" fmla="val 59529"/>
                <a:gd name="adj2" fmla="val 59529"/>
                <a:gd name="adj3" fmla="val 16667"/>
                <a:gd name="adj4" fmla="val 66667"/>
              </a:avLst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s-PE" altLang="es-PE" sz="1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TERRITORIO DE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PE" altLang="es-PE" sz="1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LA CAUSALIDAD</a:t>
              </a:r>
              <a:endParaRPr lang="es-ES" altLang="es-PE" sz="1400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3801" name="Oval 10"/>
            <p:cNvSpPr>
              <a:spLocks noChangeArrowheads="1"/>
            </p:cNvSpPr>
            <p:nvPr/>
          </p:nvSpPr>
          <p:spPr bwMode="auto">
            <a:xfrm>
              <a:off x="4611688" y="2541588"/>
              <a:ext cx="2417762" cy="23114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PE" altLang="es-PE" sz="1800">
                <a:latin typeface="Arial" panose="020B0604020202020204" pitchFamily="34" charset="0"/>
              </a:endParaRPr>
            </a:p>
          </p:txBody>
        </p:sp>
        <p:sp>
          <p:nvSpPr>
            <p:cNvPr id="33802" name="Text Box 11"/>
            <p:cNvSpPr txBox="1">
              <a:spLocks noChangeArrowheads="1"/>
            </p:cNvSpPr>
            <p:nvPr/>
          </p:nvSpPr>
          <p:spPr bwMode="auto">
            <a:xfrm>
              <a:off x="947738" y="3757613"/>
              <a:ext cx="1524000" cy="6995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s-MX" altLang="es-PE" sz="1100" b="1">
                  <a:solidFill>
                    <a:srgbClr val="FF3300"/>
                  </a:solidFill>
                  <a:latin typeface="Tahoma" panose="020B0604030504040204" pitchFamily="34" charset="0"/>
                </a:rPr>
                <a:t>ZONA MEDIA Y BAJA DE CUENCA</a:t>
              </a:r>
              <a:endParaRPr lang="es-ES" altLang="es-PE" sz="1100" b="1">
                <a:solidFill>
                  <a:srgbClr val="FF3300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0" name="Text Box 12"/>
            <p:cNvSpPr txBox="1">
              <a:spLocks noChangeArrowheads="1"/>
            </p:cNvSpPr>
            <p:nvPr/>
          </p:nvSpPr>
          <p:spPr bwMode="auto">
            <a:xfrm>
              <a:off x="5200301" y="3468158"/>
              <a:ext cx="1379451" cy="671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  <a:defRPr/>
              </a:pPr>
              <a:r>
                <a:rPr lang="es-MX" sz="1050" b="1" dirty="0" smtClean="0">
                  <a:solidFill>
                    <a:srgbClr val="FF3300"/>
                  </a:solidFill>
                  <a:latin typeface="Arial Black" panose="020B0A04020102020204" pitchFamily="34" charset="0"/>
                </a:rPr>
                <a:t>ZONA ALTA DE LA CUENCA</a:t>
              </a:r>
              <a:endParaRPr lang="es-ES" sz="1050" b="1" dirty="0" smtClean="0">
                <a:solidFill>
                  <a:srgbClr val="FF3300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33796" name="CuadroTexto 1"/>
          <p:cNvSpPr txBox="1">
            <a:spLocks noChangeArrowheads="1"/>
          </p:cNvSpPr>
          <p:nvPr/>
        </p:nvSpPr>
        <p:spPr bwMode="auto">
          <a:xfrm>
            <a:off x="0" y="5859463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PE" altLang="es-PE" sz="2800" b="1">
                <a:solidFill>
                  <a:srgbClr val="0033CC"/>
                </a:solidFill>
                <a:latin typeface="Arial" panose="020B0604020202020204" pitchFamily="34" charset="0"/>
              </a:rPr>
              <a:t>Regular los caudales en la causalidad para reducir la vulnerabilidad en la zona de impacto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upo 4"/>
          <p:cNvGrpSpPr>
            <a:grpSpLocks/>
          </p:cNvGrpSpPr>
          <p:nvPr/>
        </p:nvGrpSpPr>
        <p:grpSpPr bwMode="auto">
          <a:xfrm>
            <a:off x="34925" y="1958975"/>
            <a:ext cx="8947150" cy="4854575"/>
            <a:chOff x="34766" y="2089684"/>
            <a:chExt cx="8947455" cy="4854207"/>
          </a:xfrm>
        </p:grpSpPr>
        <p:sp>
          <p:nvSpPr>
            <p:cNvPr id="7" name="Rectángulo redondeado 6"/>
            <p:cNvSpPr/>
            <p:nvPr/>
          </p:nvSpPr>
          <p:spPr bwMode="auto">
            <a:xfrm>
              <a:off x="34766" y="2129369"/>
              <a:ext cx="2179712" cy="120005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r>
                <a:rPr lang="es-PE" sz="1400" b="1" dirty="0">
                  <a:solidFill>
                    <a:srgbClr val="0000FF"/>
                  </a:solidFill>
                </a:rPr>
                <a:t>Componente 1: Forestación, Reforestación, Conservación de Suelos</a:t>
              </a:r>
              <a:endParaRPr lang="es-PE" sz="1400" dirty="0"/>
            </a:p>
            <a:p>
              <a:pPr algn="ctr" eaLnBrk="1" hangingPunct="1">
                <a:defRPr/>
              </a:pPr>
              <a:endParaRPr kumimoji="1" lang="es-PE" sz="1400" dirty="0">
                <a:latin typeface="Times New Roman" pitchFamily="18" charset="0"/>
              </a:endParaRPr>
            </a:p>
          </p:txBody>
        </p:sp>
        <p:sp>
          <p:nvSpPr>
            <p:cNvPr id="34822" name="Rectángulo 8"/>
            <p:cNvSpPr>
              <a:spLocks noChangeArrowheads="1"/>
            </p:cNvSpPr>
            <p:nvPr/>
          </p:nvSpPr>
          <p:spPr bwMode="auto">
            <a:xfrm>
              <a:off x="39342" y="3619904"/>
              <a:ext cx="2156394" cy="246221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marL="85725" indent="-857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Forestación y Reforestación</a:t>
              </a:r>
            </a:p>
            <a:p>
              <a:pPr algn="ctr">
                <a:spcBef>
                  <a:spcPct val="0"/>
                </a:spcBef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Protección de Bosques Naturales y Páramos.</a:t>
              </a:r>
            </a:p>
            <a:p>
              <a:pPr algn="ctr">
                <a:spcBef>
                  <a:spcPct val="0"/>
                </a:spcBef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Prácticas de conservación de suelos</a:t>
              </a:r>
            </a:p>
            <a:p>
              <a:pPr algn="ctr">
                <a:spcBef>
                  <a:spcPct val="0"/>
                </a:spcBef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Implementación del Fondo Regional del Agua – FORASAN.</a:t>
              </a:r>
            </a:p>
          </p:txBody>
        </p:sp>
        <p:sp>
          <p:nvSpPr>
            <p:cNvPr id="10" name="Rectángulo redondeado 9"/>
            <p:cNvSpPr/>
            <p:nvPr/>
          </p:nvSpPr>
          <p:spPr bwMode="auto">
            <a:xfrm>
              <a:off x="2325607" y="2129369"/>
              <a:ext cx="2173361" cy="120005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r>
                <a:rPr lang="es-PE" sz="1400" b="1" dirty="0">
                  <a:solidFill>
                    <a:srgbClr val="0000FF"/>
                  </a:solidFill>
                </a:rPr>
                <a:t>Componente 2: </a:t>
              </a:r>
            </a:p>
            <a:p>
              <a:pPr algn="ctr" eaLnBrk="1" hangingPunct="1">
                <a:defRPr/>
              </a:pPr>
              <a:endParaRPr lang="es-PE" sz="1400" b="1" dirty="0">
                <a:solidFill>
                  <a:srgbClr val="0000FF"/>
                </a:solidFill>
              </a:endParaRPr>
            </a:p>
            <a:p>
              <a:pPr algn="ctr" eaLnBrk="1" hangingPunct="1">
                <a:defRPr/>
              </a:pPr>
              <a:r>
                <a:rPr lang="es-PE" sz="1400" b="1" dirty="0">
                  <a:solidFill>
                    <a:srgbClr val="0000FF"/>
                  </a:solidFill>
                </a:rPr>
                <a:t>Control de Crecidas y Protección de Causes </a:t>
              </a:r>
              <a:endParaRPr lang="es-PE" sz="1400" dirty="0">
                <a:solidFill>
                  <a:srgbClr val="0000FF"/>
                </a:solidFill>
              </a:endParaRPr>
            </a:p>
            <a:p>
              <a:pPr algn="ctr" eaLnBrk="1" hangingPunct="1">
                <a:defRPr/>
              </a:pPr>
              <a:endParaRPr kumimoji="1" lang="es-PE" sz="1400" dirty="0">
                <a:latin typeface="Times New Roman" pitchFamily="18" charset="0"/>
              </a:endParaRPr>
            </a:p>
          </p:txBody>
        </p:sp>
        <p:sp>
          <p:nvSpPr>
            <p:cNvPr id="11" name="Rectángulo redondeado 10"/>
            <p:cNvSpPr/>
            <p:nvPr/>
          </p:nvSpPr>
          <p:spPr bwMode="auto">
            <a:xfrm>
              <a:off x="4610097" y="2129369"/>
              <a:ext cx="2113035" cy="120005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r>
                <a:rPr lang="es-PE" sz="1400" b="1" dirty="0">
                  <a:solidFill>
                    <a:srgbClr val="0000FF"/>
                  </a:solidFill>
                </a:rPr>
                <a:t>Componente 3:</a:t>
              </a:r>
            </a:p>
            <a:p>
              <a:pPr algn="ctr" eaLnBrk="1" hangingPunct="1">
                <a:defRPr/>
              </a:pPr>
              <a:endParaRPr lang="es-ES" sz="1400" b="1" dirty="0">
                <a:solidFill>
                  <a:srgbClr val="0000FF"/>
                </a:solidFill>
              </a:endParaRPr>
            </a:p>
            <a:p>
              <a:pPr algn="ctr" eaLnBrk="1" hangingPunct="1">
                <a:defRPr/>
              </a:pPr>
              <a:r>
                <a:rPr lang="es-ES" sz="1400" b="1" dirty="0">
                  <a:solidFill>
                    <a:srgbClr val="0000FF"/>
                  </a:solidFill>
                </a:rPr>
                <a:t>Drenaje Pluvial en Zonas Urbanas</a:t>
              </a:r>
              <a:endParaRPr lang="es-PE" sz="1400" dirty="0">
                <a:solidFill>
                  <a:srgbClr val="0000FF"/>
                </a:solidFill>
              </a:endParaRPr>
            </a:p>
            <a:p>
              <a:pPr algn="ctr" eaLnBrk="1" hangingPunct="1">
                <a:defRPr/>
              </a:pPr>
              <a:endParaRPr kumimoji="1" lang="es-PE" sz="1400" dirty="0">
                <a:latin typeface="Times New Roman" pitchFamily="18" charset="0"/>
              </a:endParaRPr>
            </a:p>
          </p:txBody>
        </p:sp>
        <p:sp>
          <p:nvSpPr>
            <p:cNvPr id="12" name="Rectángulo redondeado 11"/>
            <p:cNvSpPr/>
            <p:nvPr/>
          </p:nvSpPr>
          <p:spPr bwMode="auto">
            <a:xfrm>
              <a:off x="6834261" y="2089684"/>
              <a:ext cx="2147960" cy="120005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r>
                <a:rPr lang="es-PE" sz="1400" b="1" dirty="0">
                  <a:solidFill>
                    <a:srgbClr val="0000FF"/>
                  </a:solidFill>
                </a:rPr>
                <a:t>Componente 4:</a:t>
              </a:r>
            </a:p>
            <a:p>
              <a:pPr algn="ctr" eaLnBrk="1" hangingPunct="1">
                <a:defRPr/>
              </a:pPr>
              <a:r>
                <a:rPr lang="es-ES" sz="1400" b="1" dirty="0">
                  <a:solidFill>
                    <a:srgbClr val="0000FF"/>
                  </a:solidFill>
                </a:rPr>
                <a:t>Fortalecimiento Institucional y Desarrollo de Capacidades</a:t>
              </a:r>
              <a:endParaRPr lang="es-PE" sz="1400" dirty="0">
                <a:solidFill>
                  <a:srgbClr val="0000FF"/>
                </a:solidFill>
              </a:endParaRPr>
            </a:p>
            <a:p>
              <a:pPr algn="ctr" eaLnBrk="1" hangingPunct="1">
                <a:defRPr/>
              </a:pPr>
              <a:endParaRPr kumimoji="1" lang="es-PE" sz="1400" dirty="0">
                <a:latin typeface="Times New Roman" pitchFamily="18" charset="0"/>
              </a:endParaRPr>
            </a:p>
          </p:txBody>
        </p:sp>
        <p:sp>
          <p:nvSpPr>
            <p:cNvPr id="34826" name="Rectángulo 12"/>
            <p:cNvSpPr>
              <a:spLocks noChangeArrowheads="1"/>
            </p:cNvSpPr>
            <p:nvPr/>
          </p:nvSpPr>
          <p:spPr bwMode="auto">
            <a:xfrm>
              <a:off x="2353642" y="3619904"/>
              <a:ext cx="2176750" cy="33239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marL="85725" indent="-857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85725" indent="-857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5429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10001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14573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19145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Reservorios de Retención Temporal de Agua (</a:t>
              </a:r>
              <a:r>
                <a:rPr lang="es-ES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POLDERS)</a:t>
              </a:r>
              <a:endParaRPr lang="es-PE" altLang="es-PE" sz="1400" b="1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Reservorios para Retención y Riego</a:t>
              </a:r>
            </a:p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Defensa Ribereña</a:t>
              </a:r>
            </a:p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Salida del río al Mar</a:t>
              </a:r>
            </a:p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Delimitación de la Faja Marginal de ríos y quebradas.</a:t>
              </a:r>
            </a:p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Sistema de Alerta Temprana</a:t>
              </a:r>
            </a:p>
            <a:p>
              <a:pPr algn="ctr">
                <a:spcBef>
                  <a:spcPct val="0"/>
                </a:spcBef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Descolmatación anual de ríos, quebradas y drenes</a:t>
              </a:r>
            </a:p>
          </p:txBody>
        </p:sp>
        <p:sp>
          <p:nvSpPr>
            <p:cNvPr id="34827" name="Rectángulo 13"/>
            <p:cNvSpPr>
              <a:spLocks noChangeArrowheads="1"/>
            </p:cNvSpPr>
            <p:nvPr/>
          </p:nvSpPr>
          <p:spPr bwMode="auto">
            <a:xfrm>
              <a:off x="4694238" y="3619903"/>
              <a:ext cx="1986259" cy="9541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85725" indent="-857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5429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10001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14573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19145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Proyectos integrales de macro drenaje pluvial en ciudades</a:t>
              </a:r>
            </a:p>
          </p:txBody>
        </p:sp>
        <p:sp>
          <p:nvSpPr>
            <p:cNvPr id="34828" name="Rectángulo 14"/>
            <p:cNvSpPr>
              <a:spLocks noChangeArrowheads="1"/>
            </p:cNvSpPr>
            <p:nvPr/>
          </p:nvSpPr>
          <p:spPr bwMode="auto">
            <a:xfrm>
              <a:off x="6844343" y="3619903"/>
              <a:ext cx="2085552" cy="28931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85725" indent="-857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5429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10001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14573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1914525" indent="-8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 Constitución de una unidad operativa regional liderada por el Gobierno Regional de Piura</a:t>
              </a:r>
            </a:p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Fortalecimiento de la institucionalidad en Gestión Integrada de Recursos Hídricos por cuenca hidrográfica.</a:t>
              </a:r>
            </a:p>
            <a:p>
              <a:pPr lvl="4" algn="ctr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s-PE" altLang="es-PE" sz="1400" b="1">
                  <a:solidFill>
                    <a:srgbClr val="C00000"/>
                  </a:solidFill>
                  <a:latin typeface="Arial" panose="020B0604020202020204" pitchFamily="34" charset="0"/>
                </a:rPr>
                <a:t>Mejora de la cultura del agua.</a:t>
              </a:r>
            </a:p>
          </p:txBody>
        </p:sp>
        <p:sp>
          <p:nvSpPr>
            <p:cNvPr id="34829" name="Flecha abajo 15"/>
            <p:cNvSpPr>
              <a:spLocks noChangeArrowheads="1"/>
            </p:cNvSpPr>
            <p:nvPr/>
          </p:nvSpPr>
          <p:spPr bwMode="auto">
            <a:xfrm>
              <a:off x="848793" y="3329592"/>
              <a:ext cx="648072" cy="301745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sq" algn="ctr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s-PE" altLang="es-PE" sz="2400">
                <a:latin typeface="Times New Roman" panose="02020603050405020304" pitchFamily="18" charset="0"/>
              </a:endParaRPr>
            </a:p>
          </p:txBody>
        </p:sp>
        <p:sp>
          <p:nvSpPr>
            <p:cNvPr id="34830" name="Flecha abajo 16"/>
            <p:cNvSpPr>
              <a:spLocks noChangeArrowheads="1"/>
            </p:cNvSpPr>
            <p:nvPr/>
          </p:nvSpPr>
          <p:spPr bwMode="auto">
            <a:xfrm>
              <a:off x="3017598" y="3329021"/>
              <a:ext cx="648072" cy="301745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sq" algn="ctr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s-PE" altLang="es-PE" sz="2400">
                <a:latin typeface="Times New Roman" panose="02020603050405020304" pitchFamily="18" charset="0"/>
              </a:endParaRPr>
            </a:p>
          </p:txBody>
        </p:sp>
        <p:sp>
          <p:nvSpPr>
            <p:cNvPr id="34831" name="Flecha abajo 17"/>
            <p:cNvSpPr>
              <a:spLocks noChangeArrowheads="1"/>
            </p:cNvSpPr>
            <p:nvPr/>
          </p:nvSpPr>
          <p:spPr bwMode="auto">
            <a:xfrm>
              <a:off x="5362350" y="3329592"/>
              <a:ext cx="648072" cy="301745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sq" algn="ctr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s-PE" altLang="es-PE" sz="2400">
                <a:latin typeface="Times New Roman" panose="02020603050405020304" pitchFamily="18" charset="0"/>
              </a:endParaRPr>
            </a:p>
          </p:txBody>
        </p:sp>
        <p:sp>
          <p:nvSpPr>
            <p:cNvPr id="34832" name="Flecha abajo 18"/>
            <p:cNvSpPr>
              <a:spLocks noChangeArrowheads="1"/>
            </p:cNvSpPr>
            <p:nvPr/>
          </p:nvSpPr>
          <p:spPr bwMode="auto">
            <a:xfrm>
              <a:off x="7584291" y="3308341"/>
              <a:ext cx="648072" cy="32299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sq" algn="ctr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s-PE" altLang="es-PE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4819" name="Rectángulo 19"/>
          <p:cNvSpPr>
            <a:spLocks noChangeArrowheads="1"/>
          </p:cNvSpPr>
          <p:nvPr/>
        </p:nvSpPr>
        <p:spPr bwMode="auto">
          <a:xfrm>
            <a:off x="0" y="-22225"/>
            <a:ext cx="9144000" cy="6477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PE" sz="1800" b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PROPUESTA INTEGRAL PARA LA REDUCCIÓN DE LA VULNERABILIDAD FRENTE A INUNDACIONES  Y ESCASEZ HÍDRICA EN LA CUENCA CHIRA PIURA</a:t>
            </a:r>
          </a:p>
        </p:txBody>
      </p:sp>
      <p:sp>
        <p:nvSpPr>
          <p:cNvPr id="3" name="Llamada de flecha hacia abajo 2"/>
          <p:cNvSpPr/>
          <p:nvPr/>
        </p:nvSpPr>
        <p:spPr>
          <a:xfrm>
            <a:off x="34925" y="692150"/>
            <a:ext cx="9037638" cy="1284288"/>
          </a:xfrm>
          <a:prstGeom prst="downArrowCallout">
            <a:avLst>
              <a:gd name="adj1" fmla="val 25000"/>
              <a:gd name="adj2" fmla="val 25000"/>
              <a:gd name="adj3" fmla="val 23762"/>
              <a:gd name="adj4" fmla="val 64977"/>
            </a:avLst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5000"/>
              </a:lnSpc>
              <a:defRPr/>
            </a:pPr>
            <a:r>
              <a:rPr lang="es-MX" altLang="es-PE" sz="1400" b="1" dirty="0">
                <a:solidFill>
                  <a:schemeClr val="tx1"/>
                </a:solidFill>
                <a:latin typeface="Arial" panose="020B0604020202020204" pitchFamily="34" charset="0"/>
              </a:rPr>
              <a:t>OBJETIVO</a:t>
            </a:r>
          </a:p>
          <a:p>
            <a:pPr algn="ctr">
              <a:lnSpc>
                <a:spcPct val="85000"/>
              </a:lnSpc>
              <a:defRPr/>
            </a:pPr>
            <a:endParaRPr lang="es-MX" altLang="es-PE" sz="14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85000"/>
              </a:lnSpc>
              <a:defRPr/>
            </a:pPr>
            <a:r>
              <a:rPr lang="es-MX" altLang="es-PE" sz="1400" b="1" i="1" dirty="0">
                <a:solidFill>
                  <a:schemeClr val="tx1"/>
                </a:solidFill>
                <a:latin typeface="Arial" panose="020B0604020202020204" pitchFamily="34" charset="0"/>
              </a:rPr>
              <a:t>REDUCIR LA VULNERABILIDAD FRENTE AL RIESGO DE INUNDACIONES Y ESCASEZ DE AGUA EN LA CUENCA CHIRA PIURA, REGULANDO LOS CAUDALES EN LA ZONA ALTA </a:t>
            </a:r>
            <a:endParaRPr lang="es-MX" altLang="es-PE" sz="1400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35843" name="AutoShape 4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120650" y="3573463"/>
          <a:ext cx="8937625" cy="3228975"/>
        </p:xfrm>
        <a:graphic>
          <a:graphicData uri="http://schemas.openxmlformats.org/drawingml/2006/table">
            <a:tbl>
              <a:tblPr firstRow="1" firstCol="1" bandRow="1"/>
              <a:tblGrid>
                <a:gridCol w="8937625"/>
              </a:tblGrid>
              <a:tr h="322897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s-PE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Resultados:</a:t>
                      </a:r>
                    </a:p>
                    <a:p>
                      <a:pPr marL="285750" lvl="0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s-PE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 para el Tratamiento integral del río Piura”. </a:t>
                      </a:r>
                    </a:p>
                    <a:p>
                      <a:pPr marL="285750" lvl="0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PIP </a:t>
                      </a:r>
                      <a:r>
                        <a:rPr lang="es-PE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nivel de Perfil </a:t>
                      </a:r>
                      <a:r>
                        <a:rPr lang="es-PE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“Mejora </a:t>
                      </a:r>
                      <a:r>
                        <a:rPr lang="es-PE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 los Servicios de Protección Contra Inundaciones en el río Piura”, por un monto aproximado. de 142 millones de </a:t>
                      </a:r>
                      <a:r>
                        <a:rPr lang="es-PE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soles.</a:t>
                      </a:r>
                    </a:p>
                    <a:p>
                      <a:pPr marL="285750" lvl="0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Topografía LIDAR de las zonas vulnerables a inundación Ríos</a:t>
                      </a:r>
                      <a:r>
                        <a:rPr lang="es-PE" sz="1800" b="1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Piura y Chira</a:t>
                      </a:r>
                      <a:endParaRPr lang="es-PE" sz="18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Mapa de eventos ocasionados por el “Niño Costero”.</a:t>
                      </a:r>
                    </a:p>
                    <a:p>
                      <a:pPr marL="285750" lvl="0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Tablero de Comandos SCORECARD</a:t>
                      </a:r>
                      <a:r>
                        <a:rPr lang="es-PE" sz="1800" b="1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para evaluar la vulnerabilidad de la cuenca.</a:t>
                      </a:r>
                    </a:p>
                    <a:p>
                      <a:pPr marL="285750" lvl="0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1800" b="1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Recopilación de proyectos y estudios relacionados a riegos de desastres y Cambio Climático</a:t>
                      </a:r>
                      <a:endParaRPr lang="es-PE" sz="18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60" marR="45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35850" name="Rectángulo 1"/>
          <p:cNvSpPr>
            <a:spLocks noChangeArrowheads="1"/>
          </p:cNvSpPr>
          <p:nvPr/>
        </p:nvSpPr>
        <p:spPr bwMode="auto">
          <a:xfrm>
            <a:off x="120650" y="1125538"/>
            <a:ext cx="6732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682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52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682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682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68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68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68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68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68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68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algn="ctr">
              <a:spcBef>
                <a:spcPct val="0"/>
              </a:spcBef>
              <a:buFontTx/>
              <a:buNone/>
            </a:pPr>
            <a:r>
              <a:rPr lang="es-PE" altLang="es-PE" sz="2000" b="1">
                <a:latin typeface="Arial" panose="020B0604020202020204" pitchFamily="34" charset="0"/>
              </a:rPr>
              <a:t>Reducción de la Vulnerabilidad Frente a Riesgos CC</a:t>
            </a:r>
            <a:endParaRPr lang="es-PE" altLang="es-PE" sz="2000" b="1">
              <a:latin typeface="Century Gothic" panose="020B0502020202020204" pitchFamily="34" charset="0"/>
              <a:ea typeface="Times New Roman" panose="02020603050405020304" pitchFamily="18" charset="0"/>
              <a:cs typeface="Aharoni" pitchFamily="2" charset="-79"/>
            </a:endParaRPr>
          </a:p>
        </p:txBody>
      </p:sp>
      <p:sp>
        <p:nvSpPr>
          <p:cNvPr id="35851" name="Rectangle 5"/>
          <p:cNvSpPr txBox="1">
            <a:spLocks noChangeArrowheads="1"/>
          </p:cNvSpPr>
          <p:nvPr/>
        </p:nvSpPr>
        <p:spPr bwMode="auto">
          <a:xfrm>
            <a:off x="0" y="-23813"/>
            <a:ext cx="9144000" cy="784226"/>
          </a:xfrm>
          <a:prstGeom prst="rect">
            <a:avLst/>
          </a:prstGeom>
          <a:solidFill>
            <a:srgbClr val="0000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 de Cuenca Chira Piura</a:t>
            </a:r>
          </a:p>
          <a:p>
            <a:pPr algn="ctr" font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altLang="es-PE" sz="2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 2011 - 2017</a:t>
            </a:r>
          </a:p>
        </p:txBody>
      </p:sp>
      <p:sp>
        <p:nvSpPr>
          <p:cNvPr id="35852" name="1 Rectángulo"/>
          <p:cNvSpPr>
            <a:spLocks noChangeArrowheads="1"/>
          </p:cNvSpPr>
          <p:nvPr/>
        </p:nvSpPr>
        <p:spPr bwMode="auto">
          <a:xfrm>
            <a:off x="20638" y="735013"/>
            <a:ext cx="9037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2913" indent="-3571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7800" indent="-825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ctr"/>
            <a:r>
              <a:rPr lang="es-PE" altLang="es-PE" sz="2400" b="1">
                <a:solidFill>
                  <a:srgbClr val="0000FF"/>
                </a:solidFill>
                <a:latin typeface="Arial Black" panose="020B0A04020102020204" pitchFamily="34" charset="0"/>
              </a:rPr>
              <a:t>Implementación del PGRHC CHP</a:t>
            </a:r>
          </a:p>
        </p:txBody>
      </p:sp>
      <p:sp>
        <p:nvSpPr>
          <p:cNvPr id="35853" name="CuadroTexto 1"/>
          <p:cNvSpPr txBox="1">
            <a:spLocks noChangeArrowheads="1"/>
          </p:cNvSpPr>
          <p:nvPr/>
        </p:nvSpPr>
        <p:spPr bwMode="auto">
          <a:xfrm>
            <a:off x="120650" y="1771650"/>
            <a:ext cx="58197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es-PE" altLang="es-PE" sz="1800">
                <a:latin typeface="Arial" panose="020B0604020202020204" pitchFamily="34" charset="0"/>
              </a:rPr>
              <a:t>Apoyo a la elaboración de Proyectos en GdR y ACC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es-PE" altLang="es-PE" sz="1800">
                <a:latin typeface="Arial" panose="020B0604020202020204" pitchFamily="34" charset="0"/>
              </a:rPr>
              <a:t>Apoyo en la elaboración de estudios en GdR y CC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es-PE" altLang="es-PE" sz="1800">
                <a:latin typeface="Arial" panose="020B0604020202020204" pitchFamily="34" charset="0"/>
              </a:rPr>
              <a:t>Elaboración de Agenda Regional de Investigación en  GIHR con énfasis en GdR y ACC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es-PE" altLang="es-PE" sz="1800">
                <a:latin typeface="Arial" panose="020B0604020202020204" pitchFamily="34" charset="0"/>
              </a:rPr>
              <a:t>Elaboración de herramienta de monitoreo de vulnerabilidad al CC.</a:t>
            </a:r>
          </a:p>
        </p:txBody>
      </p:sp>
      <p:pic>
        <p:nvPicPr>
          <p:cNvPr id="358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3" t="24606" r="22910" b="14568"/>
          <a:stretch>
            <a:fillRect/>
          </a:stretch>
        </p:blipFill>
        <p:spPr bwMode="auto">
          <a:xfrm>
            <a:off x="6040438" y="1484313"/>
            <a:ext cx="299561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36867" name="AutoShape 4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/>
        </p:nvGraphicFramePr>
        <p:xfrm>
          <a:off x="120650" y="836613"/>
          <a:ext cx="8843963" cy="5688012"/>
        </p:xfrm>
        <a:graphic>
          <a:graphicData uri="http://schemas.openxmlformats.org/drawingml/2006/table">
            <a:tbl>
              <a:tblPr firstRow="1" firstCol="1" bandRow="1"/>
              <a:tblGrid>
                <a:gridCol w="8843963"/>
              </a:tblGrid>
              <a:tr h="4235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2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LIMITACIONES</a:t>
                      </a:r>
                      <a:endParaRPr lang="es-PE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68" marR="377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</a:tr>
              <a:tr h="526444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PE" sz="22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EN CUANTO A LA INSTITUCIONALIDAD: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s-PE" sz="2300" b="1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300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Limitada representación (10 consejeros) no acorde con la magnitud espacial, geográfica, administrativa y organizacional de la cuenca.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300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se cuenta con instancias intermedias en </a:t>
                      </a:r>
                      <a:r>
                        <a:rPr lang="es-PE" sz="2300" kern="120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subcuencas</a:t>
                      </a:r>
                      <a:r>
                        <a:rPr lang="es-PE" sz="2300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(comités</a:t>
                      </a:r>
                      <a:r>
                        <a:rPr lang="es-PE" sz="2300" kern="12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s-PE" sz="2300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sunbcuenca</a:t>
                      </a:r>
                      <a:r>
                        <a:rPr lang="es-PE" sz="2300" kern="12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que permita una mejor articulación.</a:t>
                      </a:r>
                      <a:endParaRPr lang="es-PE" sz="2300" kern="1200" dirty="0" smtClean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300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se entiende o diferencia</a:t>
                      </a:r>
                      <a:r>
                        <a:rPr lang="es-PE" sz="2300" kern="12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el “rol gestor, promotor” que tiene el consejo frente al “rol de ejecutor”.</a:t>
                      </a:r>
                      <a:endParaRPr lang="es-PE" sz="2300" kern="1200" dirty="0" smtClean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300" kern="12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Aún no hay protocolos, lineamientos completos sobre el funcionamiento y operatividad de los Consejos.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300" kern="12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Reducido personal especializado en la ST.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300" kern="12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Escasos recursos económicos asignados al CRHC.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300" kern="12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cuenta con funciones de fiscalización y supervisión</a:t>
                      </a:r>
                      <a:endParaRPr lang="es-PE" sz="2300" kern="1200" dirty="0" smtClean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68" marR="377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6876" name="Rectangle 5"/>
          <p:cNvSpPr txBox="1">
            <a:spLocks noChangeArrowheads="1"/>
          </p:cNvSpPr>
          <p:nvPr/>
        </p:nvSpPr>
        <p:spPr bwMode="auto">
          <a:xfrm>
            <a:off x="0" y="-23813"/>
            <a:ext cx="9144000" cy="784226"/>
          </a:xfrm>
          <a:prstGeom prst="rect">
            <a:avLst/>
          </a:prstGeom>
          <a:solidFill>
            <a:srgbClr val="0000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 de Cuenca Chira Piura</a:t>
            </a:r>
          </a:p>
          <a:p>
            <a:pPr algn="ctr" font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altLang="es-PE" sz="2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 2011 - 2017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37891" name="AutoShape 4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/>
        </p:nvGraphicFramePr>
        <p:xfrm>
          <a:off x="120650" y="866775"/>
          <a:ext cx="8915400" cy="5935663"/>
        </p:xfrm>
        <a:graphic>
          <a:graphicData uri="http://schemas.openxmlformats.org/drawingml/2006/table">
            <a:tbl>
              <a:tblPr firstRow="1" firstCol="1" bandRow="1"/>
              <a:tblGrid>
                <a:gridCol w="8915400"/>
              </a:tblGrid>
              <a:tr h="423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E" sz="26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LIMITACIONES</a:t>
                      </a:r>
                      <a:endParaRPr lang="es-PE" sz="2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765" marR="377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</a:tr>
              <a:tr h="551168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s-PE" sz="26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EN CUANTO A IMPLEMENTACIÓN DEL PGRH: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s-PE" sz="2600" b="1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285750" lvl="0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2600" b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Una mirada cortoplacista del sistema político local y</a:t>
                      </a:r>
                      <a:r>
                        <a:rPr lang="es-PE" sz="2600" b="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regional</a:t>
                      </a:r>
                      <a:r>
                        <a:rPr lang="es-PE" sz="2600" b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limita la implementación del PGRHC CHP.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6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Atomización de los presupuestos institucionales, orientado a proyectos de poco impacto</a:t>
                      </a:r>
                    </a:p>
                    <a:p>
                      <a:pPr marL="285750" lvl="0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E" sz="26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Desconocimiento de entidades ejecutoras de fuentes </a:t>
                      </a:r>
                      <a:r>
                        <a:rPr lang="es-PE" sz="2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financieras </a:t>
                      </a:r>
                      <a:r>
                        <a:rPr lang="es-PE" sz="26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 costumbre a solo recibir </a:t>
                      </a:r>
                      <a:r>
                        <a:rPr lang="es-PE" sz="2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 no a </a:t>
                      </a:r>
                      <a:r>
                        <a:rPr lang="es-PE" sz="26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gestionar.</a:t>
                      </a:r>
                      <a:endParaRPr lang="es-PE" sz="2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6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s-PE" sz="26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existe una cultura institucional de</a:t>
                      </a:r>
                      <a:r>
                        <a:rPr lang="es-PE" sz="26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prevención de riesgos de  desastres </a:t>
                      </a:r>
                      <a:r>
                        <a:rPr lang="es-PE" sz="26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 de ACC.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E" sz="2600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 plazos de elaboración, evaluación, aprobación y ejecución de proyectos demasiado largos y procesos engorrosos.</a:t>
                      </a:r>
                    </a:p>
                  </a:txBody>
                  <a:tcPr marL="37765" marR="377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7900" name="Rectangle 5"/>
          <p:cNvSpPr txBox="1">
            <a:spLocks noChangeArrowheads="1"/>
          </p:cNvSpPr>
          <p:nvPr/>
        </p:nvSpPr>
        <p:spPr bwMode="auto">
          <a:xfrm>
            <a:off x="0" y="-23813"/>
            <a:ext cx="9144000" cy="784226"/>
          </a:xfrm>
          <a:prstGeom prst="rect">
            <a:avLst/>
          </a:prstGeom>
          <a:solidFill>
            <a:srgbClr val="0000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 de Cuenca Chira Piura</a:t>
            </a:r>
          </a:p>
          <a:p>
            <a:pPr algn="ctr" font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altLang="es-PE" sz="2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 2011 - 2017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contenido"/>
          <p:cNvSpPr>
            <a:spLocks noGrp="1"/>
          </p:cNvSpPr>
          <p:nvPr>
            <p:ph sz="quarter" idx="4294967295"/>
          </p:nvPr>
        </p:nvSpPr>
        <p:spPr>
          <a:xfrm>
            <a:off x="179388" y="765175"/>
            <a:ext cx="8785225" cy="5976938"/>
          </a:xfrm>
          <a:solidFill>
            <a:schemeClr val="tx1"/>
          </a:solidFill>
        </p:spPr>
        <p:txBody>
          <a:bodyPr/>
          <a:lstStyle/>
          <a:p>
            <a:pPr algn="just" eaLnBrk="1" hangingPunct="1">
              <a:spcBef>
                <a:spcPct val="0"/>
              </a:spcBef>
            </a:pPr>
            <a:r>
              <a:rPr lang="es-PE" altLang="es-PE" sz="3300" b="1" smtClean="0">
                <a:solidFill>
                  <a:schemeClr val="bg1"/>
                </a:solidFill>
              </a:rPr>
              <a:t>Contar con un </a:t>
            </a:r>
            <a:r>
              <a:rPr lang="es-PE" altLang="es-PE" sz="3300" b="1" smtClean="0">
                <a:solidFill>
                  <a:srgbClr val="FF0000"/>
                </a:solidFill>
              </a:rPr>
              <a:t>Consejo de Recursos Hídricos con liderazgo, legitimidad y representatividad.</a:t>
            </a:r>
            <a:endParaRPr lang="es-PE" altLang="es-PE" sz="3300" b="1" smtClean="0">
              <a:solidFill>
                <a:schemeClr val="bg1"/>
              </a:solidFill>
            </a:endParaRPr>
          </a:p>
          <a:p>
            <a:pPr algn="just" eaLnBrk="1" hangingPunct="1">
              <a:spcBef>
                <a:spcPct val="0"/>
              </a:spcBef>
            </a:pPr>
            <a:r>
              <a:rPr lang="es-PE" altLang="es-PE" sz="3300" b="1" smtClean="0">
                <a:solidFill>
                  <a:schemeClr val="bg1"/>
                </a:solidFill>
              </a:rPr>
              <a:t>Reconocer el </a:t>
            </a:r>
            <a:r>
              <a:rPr lang="es-PE" altLang="es-PE" sz="3300" b="1" smtClean="0">
                <a:solidFill>
                  <a:srgbClr val="FF0000"/>
                </a:solidFill>
              </a:rPr>
              <a:t>rol gestor y promotor </a:t>
            </a:r>
            <a:r>
              <a:rPr lang="es-PE" altLang="es-PE" sz="3300" b="1" smtClean="0">
                <a:solidFill>
                  <a:schemeClr val="bg1"/>
                </a:solidFill>
              </a:rPr>
              <a:t>del CRHC en la GIRH</a:t>
            </a:r>
          </a:p>
          <a:p>
            <a:pPr algn="just" eaLnBrk="1" hangingPunct="1">
              <a:spcBef>
                <a:spcPct val="0"/>
              </a:spcBef>
            </a:pPr>
            <a:r>
              <a:rPr lang="es-PE" altLang="es-PE" sz="3300" b="1" smtClean="0">
                <a:solidFill>
                  <a:schemeClr val="bg1"/>
                </a:solidFill>
              </a:rPr>
              <a:t>Dotar y delegar funciones de </a:t>
            </a:r>
            <a:r>
              <a:rPr lang="es-PE" altLang="es-PE" sz="3300" b="1" smtClean="0">
                <a:solidFill>
                  <a:srgbClr val="FF0000"/>
                </a:solidFill>
              </a:rPr>
              <a:t>fiscalización y supervisión. </a:t>
            </a:r>
            <a:r>
              <a:rPr lang="es-PE" altLang="es-PE" sz="3300" b="1" smtClean="0">
                <a:solidFill>
                  <a:schemeClr val="bg1"/>
                </a:solidFill>
              </a:rPr>
              <a:t>Mas adelante ejecutor.</a:t>
            </a:r>
          </a:p>
          <a:p>
            <a:pPr algn="just" eaLnBrk="1" hangingPunct="1">
              <a:spcBef>
                <a:spcPct val="0"/>
              </a:spcBef>
            </a:pPr>
            <a:r>
              <a:rPr lang="es-PE" altLang="es-PE" sz="3300" b="1" smtClean="0">
                <a:solidFill>
                  <a:schemeClr val="bg1"/>
                </a:solidFill>
              </a:rPr>
              <a:t>Dotar con </a:t>
            </a:r>
            <a:r>
              <a:rPr lang="es-PE" altLang="es-PE" sz="3300" b="1" smtClean="0">
                <a:solidFill>
                  <a:srgbClr val="FF0000"/>
                </a:solidFill>
              </a:rPr>
              <a:t>recursos Profesionales y Financieros </a:t>
            </a:r>
            <a:r>
              <a:rPr lang="es-PE" altLang="es-PE" sz="3300" b="1" smtClean="0">
                <a:solidFill>
                  <a:schemeClr val="bg1"/>
                </a:solidFill>
              </a:rPr>
              <a:t>acorde con su rol y funciones</a:t>
            </a:r>
          </a:p>
          <a:p>
            <a:pPr algn="just" eaLnBrk="1" hangingPunct="1">
              <a:spcBef>
                <a:spcPct val="0"/>
              </a:spcBef>
            </a:pPr>
            <a:r>
              <a:rPr lang="es-PE" altLang="es-PE" sz="3300" b="1" smtClean="0">
                <a:solidFill>
                  <a:schemeClr val="bg1"/>
                </a:solidFill>
              </a:rPr>
              <a:t>Constituir  instancias intermedias - </a:t>
            </a:r>
            <a:r>
              <a:rPr lang="es-PE" altLang="es-PE" sz="3300" b="1" smtClean="0">
                <a:solidFill>
                  <a:srgbClr val="FF0000"/>
                </a:solidFill>
              </a:rPr>
              <a:t>Comités por subcuencas</a:t>
            </a:r>
            <a:r>
              <a:rPr lang="es-PE" altLang="es-PE" sz="3300" b="1" smtClean="0">
                <a:solidFill>
                  <a:schemeClr val="bg1"/>
                </a:solidFill>
              </a:rPr>
              <a:t> que permita una mejor articulación de los actores de la cuenca.</a:t>
            </a:r>
          </a:p>
        </p:txBody>
      </p:sp>
      <p:sp>
        <p:nvSpPr>
          <p:cNvPr id="38915" name="2 Título"/>
          <p:cNvSpPr>
            <a:spLocks noGrp="1"/>
          </p:cNvSpPr>
          <p:nvPr>
            <p:ph type="title"/>
          </p:nvPr>
        </p:nvSpPr>
        <p:spPr>
          <a:xfrm>
            <a:off x="0" y="-26988"/>
            <a:ext cx="9144000" cy="719138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s-PE" altLang="es-PE" sz="400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PERSPECTIVAS - DESAFIOS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341438"/>
            <a:ext cx="4930775" cy="417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10 Marcador de contenido"/>
          <p:cNvSpPr txBox="1">
            <a:spLocks/>
          </p:cNvSpPr>
          <p:nvPr/>
        </p:nvSpPr>
        <p:spPr>
          <a:xfrm>
            <a:off x="141288" y="1146175"/>
            <a:ext cx="4502150" cy="55229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r>
              <a:rPr lang="es-PE" sz="2400" b="1" dirty="0" smtClean="0">
                <a:latin typeface="Arial" pitchFamily="34" charset="0"/>
                <a:cs typeface="Arial" pitchFamily="34" charset="0"/>
              </a:rPr>
              <a:t>Ubicación:</a:t>
            </a:r>
          </a:p>
          <a:p>
            <a:pPr>
              <a:buFont typeface="Arial" charset="0"/>
              <a:buChar char="•"/>
              <a:defRPr/>
            </a:pPr>
            <a:r>
              <a:rPr lang="es-PE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Departamento de Piura</a:t>
            </a:r>
          </a:p>
          <a:p>
            <a:pPr>
              <a:buFont typeface="Arial" charset="0"/>
              <a:buChar char="•"/>
              <a:defRPr/>
            </a:pPr>
            <a:r>
              <a:rPr lang="es-PE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Frontera con Ecuador</a:t>
            </a:r>
          </a:p>
          <a:p>
            <a:pPr marL="0" indent="0">
              <a:buFont typeface="Arial" charset="0"/>
              <a:buNone/>
              <a:defRPr/>
            </a:pPr>
            <a:endParaRPr lang="es-MX" sz="1400" b="1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s-MX" sz="2400" b="1" dirty="0" smtClean="0">
                <a:latin typeface="Arial" charset="0"/>
                <a:cs typeface="Arial" charset="0"/>
              </a:rPr>
              <a:t>Altura: </a:t>
            </a:r>
            <a:r>
              <a:rPr lang="es-MX" sz="24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0 a 3 200 m.s.n.m. </a:t>
            </a:r>
            <a:r>
              <a:rPr lang="es-MX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(Cerro </a:t>
            </a:r>
            <a:r>
              <a:rPr lang="es-MX" sz="2000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Huar</a:t>
            </a:r>
            <a:r>
              <a:rPr lang="es-MX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s-MX" sz="2000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Huar</a:t>
            </a:r>
            <a:r>
              <a:rPr lang="es-MX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– Páramo (</a:t>
            </a:r>
            <a:r>
              <a:rPr lang="es-MX" sz="2000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Ayabaca</a:t>
            </a:r>
            <a:r>
              <a:rPr lang="es-MX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)</a:t>
            </a:r>
          </a:p>
          <a:p>
            <a:pPr marL="0" indent="0">
              <a:buFont typeface="Arial" charset="0"/>
              <a:buNone/>
              <a:defRPr/>
            </a:pPr>
            <a:endParaRPr lang="es-MX" sz="1000" dirty="0" smtClean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s-PE" sz="2400" b="1" dirty="0" smtClean="0">
                <a:latin typeface="Arial" pitchFamily="34" charset="0"/>
                <a:cs typeface="Arial" pitchFamily="34" charset="0"/>
              </a:rPr>
              <a:t>Extensión:</a:t>
            </a:r>
            <a:r>
              <a:rPr lang="es-P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PE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29 852,86 Km2.</a:t>
            </a:r>
          </a:p>
          <a:p>
            <a:pPr marL="0" indent="0">
              <a:buFont typeface="Arial" charset="0"/>
              <a:buNone/>
              <a:defRPr/>
            </a:pPr>
            <a:r>
              <a:rPr lang="es-PE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87,48% del departamento</a:t>
            </a:r>
          </a:p>
          <a:p>
            <a:pPr marL="0" indent="0">
              <a:buFont typeface="Arial" charset="0"/>
              <a:buNone/>
              <a:defRPr/>
            </a:pPr>
            <a:endParaRPr lang="es-PE" sz="1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s-MX" sz="2400" b="1" dirty="0" smtClean="0">
                <a:latin typeface="Arial" charset="0"/>
                <a:cs typeface="Arial" charset="0"/>
              </a:rPr>
              <a:t>Políticamente abarca: </a:t>
            </a:r>
            <a:r>
              <a:rPr lang="es-MX" sz="24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08 Provincias y </a:t>
            </a:r>
            <a:r>
              <a:rPr lang="es-PE" sz="24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56 distritos</a:t>
            </a:r>
            <a:r>
              <a:rPr lang="es-MX" sz="24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es-MX" sz="1000" dirty="0" smtClean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s-PE" sz="2400" b="1" dirty="0" smtClean="0">
                <a:latin typeface="Arial" pitchFamily="34" charset="0"/>
                <a:cs typeface="Arial" pitchFamily="34" charset="0"/>
              </a:rPr>
              <a:t>Población:</a:t>
            </a:r>
            <a:r>
              <a:rPr lang="es-PE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PE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1 725 488 hab</a:t>
            </a:r>
            <a:r>
              <a:rPr lang="es-PE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s-MX" sz="2400" dirty="0" smtClean="0">
              <a:latin typeface="Arial" charset="0"/>
              <a:cs typeface="Arial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0"/>
            <a:ext cx="9144000" cy="908050"/>
          </a:xfrm>
          <a:prstGeom prst="rect">
            <a:avLst/>
          </a:prstGeom>
          <a:solidFill>
            <a:srgbClr val="0000FF"/>
          </a:solidFill>
          <a:ln>
            <a:solidFill>
              <a:srgbClr val="FFCC00"/>
            </a:solidFill>
          </a:ln>
        </p:spPr>
        <p:txBody>
          <a:bodyPr>
            <a:normAutofit fontScale="8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>
              <a:defRPr/>
            </a:pPr>
            <a:r>
              <a:rPr lang="es-ES" sz="4000" b="1" dirty="0" smtClean="0">
                <a:solidFill>
                  <a:schemeClr val="bg1"/>
                </a:solidFill>
                <a:latin typeface="Arial Rounded MT Bold" pitchFamily="34" charset="0"/>
                <a:ea typeface="Times New Roman" pitchFamily="18" charset="0"/>
                <a:cs typeface="Aharoni" pitchFamily="2" charset="-79"/>
              </a:rPr>
              <a:t>LA CUENCA CHIRA – PIURA</a:t>
            </a:r>
          </a:p>
          <a:p>
            <a:pPr lvl="1">
              <a:defRPr/>
            </a:pPr>
            <a:r>
              <a:rPr lang="es-ES" sz="4000" b="1" dirty="0" smtClean="0">
                <a:solidFill>
                  <a:schemeClr val="bg1"/>
                </a:solidFill>
                <a:latin typeface="Arial Rounded MT Bold" pitchFamily="34" charset="0"/>
                <a:ea typeface="Times New Roman" pitchFamily="18" charset="0"/>
                <a:cs typeface="Aharoni" pitchFamily="2" charset="-79"/>
              </a:rPr>
              <a:t>Ámbito de Acción del CRHC</a:t>
            </a:r>
            <a:endParaRPr lang="es-PE" sz="4000" dirty="0">
              <a:solidFill>
                <a:schemeClr val="bg1"/>
              </a:solidFill>
              <a:latin typeface="Arial Rounded MT Bold" pitchFamily="34" charset="0"/>
              <a:ea typeface="Times New Roman" pitchFamily="18" charset="0"/>
              <a:cs typeface="Aharoni" pitchFamily="2" charset="-79"/>
            </a:endParaRPr>
          </a:p>
        </p:txBody>
      </p:sp>
      <p:sp>
        <p:nvSpPr>
          <p:cNvPr id="19461" name="CuadroTexto 1"/>
          <p:cNvSpPr txBox="1">
            <a:spLocks noChangeArrowheads="1"/>
          </p:cNvSpPr>
          <p:nvPr/>
        </p:nvSpPr>
        <p:spPr bwMode="auto">
          <a:xfrm>
            <a:off x="4787900" y="5862638"/>
            <a:ext cx="3816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1800" b="1">
                <a:solidFill>
                  <a:srgbClr val="C00000"/>
                </a:solidFill>
                <a:latin typeface="Arial Black" panose="020B0A04020102020204" pitchFamily="34" charset="0"/>
              </a:rPr>
              <a:t>LA CUENCA QUE PODEMOS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Marcador de contenido"/>
          <p:cNvSpPr>
            <a:spLocks noGrp="1"/>
          </p:cNvSpPr>
          <p:nvPr>
            <p:ph sz="quarter" idx="4294967295"/>
          </p:nvPr>
        </p:nvSpPr>
        <p:spPr>
          <a:xfrm>
            <a:off x="179388" y="908050"/>
            <a:ext cx="8785225" cy="5543550"/>
          </a:xfrm>
          <a:solidFill>
            <a:schemeClr val="tx1"/>
          </a:solidFill>
        </p:spPr>
        <p:txBody>
          <a:bodyPr/>
          <a:lstStyle/>
          <a:p>
            <a:pPr algn="just" eaLnBrk="1" hangingPunct="1">
              <a:spcBef>
                <a:spcPct val="0"/>
              </a:spcBef>
            </a:pPr>
            <a:r>
              <a:rPr lang="es-PE" altLang="es-PE" b="1" smtClean="0">
                <a:solidFill>
                  <a:schemeClr val="bg1"/>
                </a:solidFill>
              </a:rPr>
              <a:t>Reconocer y ejercer el </a:t>
            </a:r>
            <a:r>
              <a:rPr lang="es-PE" altLang="es-PE" b="1" smtClean="0">
                <a:solidFill>
                  <a:srgbClr val="FF0000"/>
                </a:solidFill>
              </a:rPr>
              <a:t>carácter vinculante del PGRHC </a:t>
            </a:r>
            <a:r>
              <a:rPr lang="es-PE" altLang="es-PE" b="1" smtClean="0">
                <a:solidFill>
                  <a:schemeClr val="bg1"/>
                </a:solidFill>
              </a:rPr>
              <a:t>y</a:t>
            </a:r>
            <a:r>
              <a:rPr lang="es-PE" altLang="es-PE" b="1" smtClean="0">
                <a:solidFill>
                  <a:srgbClr val="FF0000"/>
                </a:solidFill>
              </a:rPr>
              <a:t> </a:t>
            </a:r>
            <a:r>
              <a:rPr lang="es-PE" altLang="es-PE" b="1" smtClean="0">
                <a:solidFill>
                  <a:schemeClr val="bg1"/>
                </a:solidFill>
              </a:rPr>
              <a:t>que</a:t>
            </a:r>
            <a:r>
              <a:rPr lang="es-PE" altLang="es-PE" b="1" smtClean="0">
                <a:solidFill>
                  <a:srgbClr val="FF0000"/>
                </a:solidFill>
              </a:rPr>
              <a:t> </a:t>
            </a:r>
            <a:r>
              <a:rPr lang="es-PE" altLang="es-PE" b="1" smtClean="0">
                <a:solidFill>
                  <a:schemeClr val="bg1"/>
                </a:solidFill>
              </a:rPr>
              <a:t>es</a:t>
            </a:r>
            <a:r>
              <a:rPr lang="es-PE" altLang="es-PE" b="1" smtClean="0">
                <a:solidFill>
                  <a:srgbClr val="FF0000"/>
                </a:solidFill>
              </a:rPr>
              <a:t> </a:t>
            </a:r>
            <a:r>
              <a:rPr lang="es-PE" altLang="es-PE" b="1" smtClean="0">
                <a:solidFill>
                  <a:schemeClr val="bg1"/>
                </a:solidFill>
              </a:rPr>
              <a:t>un </a:t>
            </a:r>
            <a:r>
              <a:rPr lang="es-PE" altLang="es-PE" b="1" smtClean="0">
                <a:solidFill>
                  <a:srgbClr val="FF0000"/>
                </a:solidFill>
              </a:rPr>
              <a:t>documento “vivo” </a:t>
            </a:r>
            <a:r>
              <a:rPr lang="es-PE" altLang="es-PE" b="1" smtClean="0">
                <a:solidFill>
                  <a:schemeClr val="bg1"/>
                </a:solidFill>
              </a:rPr>
              <a:t>(sujeto a mejoras, adaptación, aprendizaje y ajustes).</a:t>
            </a:r>
          </a:p>
          <a:p>
            <a:pPr algn="just" eaLnBrk="1" hangingPunct="1">
              <a:spcBef>
                <a:spcPct val="0"/>
              </a:spcBef>
            </a:pPr>
            <a:r>
              <a:rPr lang="es-PE" altLang="es-PE" b="1" smtClean="0">
                <a:solidFill>
                  <a:schemeClr val="bg1"/>
                </a:solidFill>
              </a:rPr>
              <a:t>Lograr el </a:t>
            </a:r>
            <a:r>
              <a:rPr lang="es-PE" altLang="es-PE" b="1" smtClean="0">
                <a:solidFill>
                  <a:srgbClr val="FF0000"/>
                </a:solidFill>
              </a:rPr>
              <a:t>compromiso político, técnico y financiero </a:t>
            </a:r>
            <a:r>
              <a:rPr lang="es-PE" altLang="es-PE" b="1" smtClean="0">
                <a:solidFill>
                  <a:schemeClr val="bg1"/>
                </a:solidFill>
              </a:rPr>
              <a:t>de instituciones públicas y privadas en la implementación del PGRH.</a:t>
            </a:r>
          </a:p>
          <a:p>
            <a:pPr algn="just" eaLnBrk="1" hangingPunct="1">
              <a:spcBef>
                <a:spcPct val="0"/>
              </a:spcBef>
            </a:pPr>
            <a:r>
              <a:rPr lang="es-PE" altLang="es-PE" b="1" smtClean="0">
                <a:solidFill>
                  <a:schemeClr val="bg1"/>
                </a:solidFill>
              </a:rPr>
              <a:t>La implementación del PGRHC debe Generar </a:t>
            </a:r>
            <a:r>
              <a:rPr lang="es-PE" altLang="es-PE" b="1" smtClean="0">
                <a:solidFill>
                  <a:srgbClr val="FF0000"/>
                </a:solidFill>
              </a:rPr>
              <a:t>“frutos” a corto plazo mirando el largo plazo</a:t>
            </a:r>
            <a:r>
              <a:rPr lang="es-PE" altLang="es-PE" b="1" smtClean="0">
                <a:solidFill>
                  <a:schemeClr val="bg1"/>
                </a:solidFill>
              </a:rPr>
              <a:t>. Mapear las intervenciones.</a:t>
            </a:r>
          </a:p>
          <a:p>
            <a:pPr algn="just" eaLnBrk="1" hangingPunct="1">
              <a:spcBef>
                <a:spcPct val="0"/>
              </a:spcBef>
            </a:pPr>
            <a:r>
              <a:rPr lang="es-PE" altLang="es-PE" b="1" smtClean="0">
                <a:solidFill>
                  <a:schemeClr val="bg1"/>
                </a:solidFill>
              </a:rPr>
              <a:t>Gestionar el recurso hídrico </a:t>
            </a:r>
            <a:r>
              <a:rPr lang="es-PE" altLang="es-PE" b="1" smtClean="0">
                <a:solidFill>
                  <a:srgbClr val="FF0000"/>
                </a:solidFill>
              </a:rPr>
              <a:t>es inversión!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s-PE" altLang="es-PE" b="1" smtClean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0"/>
              </a:spcBef>
            </a:pPr>
            <a:endParaRPr lang="es-PE" altLang="es-PE" b="1" smtClean="0">
              <a:solidFill>
                <a:schemeClr val="bg1"/>
              </a:solidFill>
            </a:endParaRPr>
          </a:p>
          <a:p>
            <a:pPr algn="just" eaLnBrk="1" hangingPunct="1">
              <a:spcBef>
                <a:spcPct val="0"/>
              </a:spcBef>
            </a:pPr>
            <a:endParaRPr lang="es-PE" altLang="es-PE" b="1" smtClean="0">
              <a:solidFill>
                <a:schemeClr val="bg1"/>
              </a:solidFill>
            </a:endParaRPr>
          </a:p>
          <a:p>
            <a:pPr algn="just" eaLnBrk="1" hangingPunct="1">
              <a:spcBef>
                <a:spcPct val="0"/>
              </a:spcBef>
            </a:pPr>
            <a:endParaRPr lang="es-PE" altLang="es-PE" b="1" smtClean="0">
              <a:solidFill>
                <a:schemeClr val="bg1"/>
              </a:solidFill>
            </a:endParaRPr>
          </a:p>
        </p:txBody>
      </p:sp>
      <p:sp>
        <p:nvSpPr>
          <p:cNvPr id="39939" name="2 Título"/>
          <p:cNvSpPr>
            <a:spLocks noGrp="1"/>
          </p:cNvSpPr>
          <p:nvPr>
            <p:ph type="title"/>
          </p:nvPr>
        </p:nvSpPr>
        <p:spPr>
          <a:xfrm>
            <a:off x="0" y="-26988"/>
            <a:ext cx="9144000" cy="719138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s-PE" altLang="es-PE" sz="400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PERSPECTIVAS - DESAFIOS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979613" y="6105525"/>
            <a:ext cx="54832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4000" b="1" dirty="0">
                <a:solidFill>
                  <a:srgbClr val="3F3F3F"/>
                </a:solidFill>
                <a:latin typeface="Calibri"/>
                <a:cs typeface="+mn-cs"/>
              </a:rPr>
              <a:t>Gracias por su atención</a:t>
            </a:r>
          </a:p>
        </p:txBody>
      </p:sp>
      <p:pic>
        <p:nvPicPr>
          <p:cNvPr id="40963" name="Picture 2" descr="https://encrypted-tbn2.gstatic.com/images?q=tbn:ANd9GcQ7n8E-ii_XHIgDNrwugyXHXYz0bGde_2yrZ56i4ZQAjy90gi4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8" y="4057650"/>
            <a:ext cx="30083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 descr="https://encrypted-tbn0.gstatic.com/images?q=tbn:ANd9GcTYzmnazWtrF2-ZkN2xto-D9kIMcyeugXfEmmGXwLuXKj5KkO_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2947988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6" descr="http://peru.iagua.es/sites/default/files/imagecache/thumbnail-620x340/20130308_Puente_Bolognesi_en_el_Rio_Piura_wikipedia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057650"/>
            <a:ext cx="30988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8" descr="https://encrypted-tbn3.gstatic.com/images?q=tbn:ANd9GcT1JDhGIO3E4xgDADd_ee0PW0zlgqFw93Dc3OOuGNsSWIEjFLhzz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2952750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5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13" y="4221163"/>
            <a:ext cx="1841500" cy="156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258888" y="2547938"/>
            <a:ext cx="6192837" cy="1385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2800" b="1" dirty="0">
                <a:solidFill>
                  <a:srgbClr val="0000FF"/>
                </a:solidFill>
                <a:latin typeface="Arial Black"/>
                <a:cs typeface="+mn-cs"/>
              </a:rPr>
              <a:t>“DESDE LOS PARAMOS AL MAR,  GESTIONANDO JUNTOS LOS RECURSOS HÍDRICOS”</a:t>
            </a:r>
          </a:p>
        </p:txBody>
      </p:sp>
      <p:pic>
        <p:nvPicPr>
          <p:cNvPr id="40969" name="Imagen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38" y="404813"/>
            <a:ext cx="2697162" cy="115252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772816"/>
          </a:xfrm>
          <a:solidFill>
            <a:srgbClr val="0000FF"/>
          </a:solidFill>
          <a:extLst/>
        </p:spPr>
        <p:txBody>
          <a:bodyPr rtlCol="0">
            <a:noAutofit/>
          </a:bodyPr>
          <a:lstStyle/>
          <a:p>
            <a:pPr marL="342900" indent="-342900">
              <a:defRPr/>
            </a:pPr>
            <a:r>
              <a:rPr lang="es-PE" sz="3600" b="1" dirty="0" smtClean="0">
                <a:solidFill>
                  <a:schemeClr val="bg1"/>
                </a:solidFill>
                <a:effectLst>
                  <a:reflection blurRad="12000" stA="25000" endPos="49000" dist="5000" dir="5400000" sy="-100000" algn="bl" rotWithShape="0"/>
                </a:effectLst>
                <a:latin typeface="Arial Rounded MT Bold" pitchFamily="34" charset="0"/>
                <a:cs typeface="Aharoni" pitchFamily="2" charset="-79"/>
              </a:rPr>
              <a:t>CONSEJO DE RECURSOS </a:t>
            </a:r>
            <a:br>
              <a:rPr lang="es-PE" sz="3600" b="1" dirty="0" smtClean="0">
                <a:solidFill>
                  <a:schemeClr val="bg1"/>
                </a:solidFill>
                <a:effectLst>
                  <a:reflection blurRad="12000" stA="25000" endPos="49000" dist="5000" dir="5400000" sy="-100000" algn="bl" rotWithShape="0"/>
                </a:effectLst>
                <a:latin typeface="Arial Rounded MT Bold" pitchFamily="34" charset="0"/>
                <a:cs typeface="Aharoni" pitchFamily="2" charset="-79"/>
              </a:rPr>
            </a:br>
            <a:r>
              <a:rPr lang="es-PE" sz="3600" b="1" dirty="0" smtClean="0">
                <a:solidFill>
                  <a:schemeClr val="bg1"/>
                </a:solidFill>
                <a:effectLst>
                  <a:reflection blurRad="12000" stA="25000" endPos="49000" dist="5000" dir="5400000" sy="-100000" algn="bl" rotWithShape="0"/>
                </a:effectLst>
                <a:latin typeface="Arial Rounded MT Bold" pitchFamily="34" charset="0"/>
                <a:cs typeface="Aharoni" pitchFamily="2" charset="-79"/>
              </a:rPr>
              <a:t>HÍDRICOS DE CUENCA CHIRA PIURA</a:t>
            </a:r>
            <a:br>
              <a:rPr lang="es-PE" sz="3600" b="1" dirty="0" smtClean="0">
                <a:solidFill>
                  <a:schemeClr val="bg1"/>
                </a:solidFill>
                <a:effectLst>
                  <a:reflection blurRad="12000" stA="25000" endPos="49000" dist="5000" dir="5400000" sy="-100000" algn="bl" rotWithShape="0"/>
                </a:effectLst>
                <a:latin typeface="Arial Rounded MT Bold" pitchFamily="34" charset="0"/>
                <a:cs typeface="Aharoni" pitchFamily="2" charset="-79"/>
              </a:rPr>
            </a:br>
            <a:r>
              <a:rPr lang="es-ES" sz="2000" b="1" dirty="0" smtClean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Ley de Recursos Hídricos Nº 29338</a:t>
            </a:r>
            <a:br>
              <a:rPr lang="es-ES" sz="2000" b="1" dirty="0" smtClean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</a:br>
            <a:r>
              <a:rPr lang="es-ES" sz="2000" b="1" dirty="0" smtClean="0">
                <a:solidFill>
                  <a:schemeClr val="bg1"/>
                </a:solidFill>
                <a:latin typeface="Arial Rounded MT Bold" pitchFamily="34" charset="0"/>
                <a:cs typeface="Aharoni" pitchFamily="2" charset="-79"/>
              </a:rPr>
              <a:t>Reglamento de L.R.H. D.S.001-2010-AG,</a:t>
            </a:r>
            <a:endParaRPr lang="es-PE" sz="2000" b="1" dirty="0">
              <a:solidFill>
                <a:schemeClr val="bg1"/>
              </a:solidFill>
              <a:effectLst>
                <a:reflection blurRad="12000" stA="25000" endPos="49000" dist="5000" dir="5400000" sy="-100000" algn="bl" rotWithShape="0"/>
              </a:effectLst>
              <a:latin typeface="Arial Rounded MT Bold" pitchFamily="34" charset="0"/>
              <a:cs typeface="Aharoni" pitchFamily="2" charset="-79"/>
            </a:endParaRPr>
          </a:p>
        </p:txBody>
      </p:sp>
      <p:sp>
        <p:nvSpPr>
          <p:cNvPr id="20483" name="4 CuadroTexto"/>
          <p:cNvSpPr txBox="1">
            <a:spLocks noChangeArrowheads="1"/>
          </p:cNvSpPr>
          <p:nvPr/>
        </p:nvSpPr>
        <p:spPr bwMode="auto">
          <a:xfrm>
            <a:off x="34925" y="1952625"/>
            <a:ext cx="6840538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es-ES" altLang="es-PE" sz="2400" b="1">
                <a:solidFill>
                  <a:srgbClr val="004694"/>
                </a:solidFill>
              </a:rPr>
              <a:t>Es un órgano de naturaleza permanente de la </a:t>
            </a:r>
            <a:r>
              <a:rPr lang="es-ES" altLang="es-PE" sz="2400" b="1">
                <a:solidFill>
                  <a:srgbClr val="C00000"/>
                </a:solidFill>
              </a:rPr>
              <a:t>Autoridad Nacional del Agua.</a:t>
            </a:r>
          </a:p>
          <a:p>
            <a:pPr algn="just" eaLnBrk="1" hangingPunct="1">
              <a:spcBef>
                <a:spcPct val="50000"/>
              </a:spcBef>
            </a:pPr>
            <a:r>
              <a:rPr lang="es-ES" altLang="es-PE" sz="2400" b="1">
                <a:solidFill>
                  <a:srgbClr val="004694"/>
                </a:solidFill>
              </a:rPr>
              <a:t>Tiene la finalidad de lograr la </a:t>
            </a:r>
            <a:r>
              <a:rPr lang="es-ES" altLang="es-PE" sz="2400" b="1">
                <a:solidFill>
                  <a:srgbClr val="C00000"/>
                </a:solidFill>
              </a:rPr>
              <a:t>participación activa y permanente</a:t>
            </a:r>
            <a:r>
              <a:rPr lang="es-ES" altLang="es-PE" sz="2400" b="1">
                <a:solidFill>
                  <a:srgbClr val="004694"/>
                </a:solidFill>
              </a:rPr>
              <a:t> de los GR, GL, sociedad civil, organizaciones de usuarios de agua, CC.</a:t>
            </a:r>
          </a:p>
        </p:txBody>
      </p:sp>
      <p:pic>
        <p:nvPicPr>
          <p:cNvPr id="20484" name="7 Imagen" descr="D:\PMGRH EQUIPO TECNICO CHIRA PIURA\FOTOS\Fotos sesión 02seti2011-CRH Cuenca Chira Piura\IMG_01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140075"/>
            <a:ext cx="21605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4 CuadroTexto"/>
          <p:cNvSpPr txBox="1">
            <a:spLocks noChangeArrowheads="1"/>
          </p:cNvSpPr>
          <p:nvPr/>
        </p:nvSpPr>
        <p:spPr bwMode="auto">
          <a:xfrm>
            <a:off x="34925" y="4103688"/>
            <a:ext cx="6769100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ES" altLang="es-PE" sz="2400" b="1">
                <a:solidFill>
                  <a:srgbClr val="004694"/>
                </a:solidFill>
              </a:rPr>
              <a:t>Su objetivo es participar en la </a:t>
            </a:r>
            <a:r>
              <a:rPr lang="es-ES" altLang="es-PE" sz="2400" b="1">
                <a:solidFill>
                  <a:srgbClr val="C00000"/>
                </a:solidFill>
              </a:rPr>
              <a:t>planificación, coordinación y concertación </a:t>
            </a:r>
            <a:r>
              <a:rPr lang="es-ES" altLang="es-PE" sz="2400" b="1">
                <a:solidFill>
                  <a:srgbClr val="004694"/>
                </a:solidFill>
              </a:rPr>
              <a:t>para el aprovechamiento sostenible de </a:t>
            </a:r>
            <a:r>
              <a:rPr lang="es-ES" altLang="es-PE" sz="2400" b="1">
                <a:solidFill>
                  <a:srgbClr val="C00000"/>
                </a:solidFill>
              </a:rPr>
              <a:t>recursos hídricos</a:t>
            </a:r>
            <a:r>
              <a:rPr lang="es-ES" altLang="es-PE" sz="2400" b="1">
                <a:solidFill>
                  <a:srgbClr val="004694"/>
                </a:solidFill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es-PE" altLang="es-PE" sz="2400" b="1">
                <a:solidFill>
                  <a:srgbClr val="004694"/>
                </a:solidFill>
              </a:rPr>
              <a:t>Formular, e implementar el </a:t>
            </a:r>
            <a:r>
              <a:rPr lang="es-PE" altLang="es-PE" sz="2400" b="1">
                <a:solidFill>
                  <a:srgbClr val="FF0000"/>
                </a:solidFill>
              </a:rPr>
              <a:t>Plan de Gestión de los Recursos Hídricos, </a:t>
            </a:r>
            <a:r>
              <a:rPr lang="es-PE" altLang="es-PE" sz="2400" b="1">
                <a:solidFill>
                  <a:srgbClr val="004694"/>
                </a:solidFill>
              </a:rPr>
              <a:t> para la gestión integral de recursos hídricos.</a:t>
            </a:r>
            <a:endParaRPr lang="es-PE" altLang="es-PE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/>
          </a:p>
        </p:txBody>
      </p:sp>
      <p:sp>
        <p:nvSpPr>
          <p:cNvPr id="21507" name="AutoShape 4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/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0" y="0"/>
            <a:ext cx="9144000" cy="765175"/>
          </a:xfrm>
          <a:prstGeom prst="rect">
            <a:avLst/>
          </a:prstGeom>
          <a:solidFill>
            <a:srgbClr val="0000FF"/>
          </a:solidFill>
          <a:ln>
            <a:solidFill>
              <a:srgbClr val="FFCC00"/>
            </a:solidFill>
          </a:ln>
        </p:spPr>
        <p:txBody>
          <a:bodyPr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>
              <a:defRPr/>
            </a:pPr>
            <a:r>
              <a:rPr lang="es-ES" sz="4000" b="1" dirty="0" smtClean="0">
                <a:solidFill>
                  <a:schemeClr val="bg1"/>
                </a:solidFill>
                <a:latin typeface="Arial Rounded MT Bold" pitchFamily="34" charset="0"/>
                <a:ea typeface="Times New Roman" pitchFamily="18" charset="0"/>
                <a:cs typeface="Aharoni" pitchFamily="2" charset="-79"/>
              </a:rPr>
              <a:t>NUEVA INSTITUCIONALIDAD</a:t>
            </a:r>
            <a:endParaRPr lang="es-PE" sz="4000" dirty="0">
              <a:solidFill>
                <a:schemeClr val="bg1"/>
              </a:solidFill>
              <a:latin typeface="Arial Rounded MT Bold" pitchFamily="34" charset="0"/>
              <a:ea typeface="Times New Roman" pitchFamily="18" charset="0"/>
              <a:cs typeface="Aharoni" pitchFamily="2" charset="-79"/>
            </a:endParaRPr>
          </a:p>
        </p:txBody>
      </p:sp>
      <p:grpSp>
        <p:nvGrpSpPr>
          <p:cNvPr id="21509" name="Grupo 2"/>
          <p:cNvGrpSpPr>
            <a:grpSpLocks/>
          </p:cNvGrpSpPr>
          <p:nvPr/>
        </p:nvGrpSpPr>
        <p:grpSpPr bwMode="auto">
          <a:xfrm>
            <a:off x="179388" y="908050"/>
            <a:ext cx="8569325" cy="5827713"/>
            <a:chOff x="178836" y="908050"/>
            <a:chExt cx="8569877" cy="5827713"/>
          </a:xfrm>
        </p:grpSpPr>
        <p:grpSp>
          <p:nvGrpSpPr>
            <p:cNvPr id="21510" name="Group 46"/>
            <p:cNvGrpSpPr>
              <a:grpSpLocks/>
            </p:cNvGrpSpPr>
            <p:nvPr/>
          </p:nvGrpSpPr>
          <p:grpSpPr bwMode="auto">
            <a:xfrm>
              <a:off x="178836" y="908050"/>
              <a:ext cx="8569877" cy="5718175"/>
              <a:chOff x="278" y="593"/>
              <a:chExt cx="5004" cy="3602"/>
            </a:xfrm>
          </p:grpSpPr>
          <p:sp>
            <p:nvSpPr>
              <p:cNvPr id="21514" name="Line 10"/>
              <p:cNvSpPr>
                <a:spLocks noChangeShapeType="1"/>
              </p:cNvSpPr>
              <p:nvPr/>
            </p:nvSpPr>
            <p:spPr bwMode="auto">
              <a:xfrm flipH="1">
                <a:off x="3066" y="702"/>
                <a:ext cx="29" cy="2583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15" name="Line 31"/>
              <p:cNvSpPr>
                <a:spLocks noChangeShapeType="1"/>
              </p:cNvSpPr>
              <p:nvPr/>
            </p:nvSpPr>
            <p:spPr bwMode="auto">
              <a:xfrm flipV="1">
                <a:off x="2348" y="3717"/>
                <a:ext cx="0" cy="198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16" name="Line 28"/>
              <p:cNvSpPr>
                <a:spLocks noChangeShapeType="1"/>
              </p:cNvSpPr>
              <p:nvPr/>
            </p:nvSpPr>
            <p:spPr bwMode="auto">
              <a:xfrm flipV="1">
                <a:off x="2348" y="3282"/>
                <a:ext cx="0" cy="198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17" name="Line 29"/>
              <p:cNvSpPr>
                <a:spLocks noChangeShapeType="1"/>
              </p:cNvSpPr>
              <p:nvPr/>
            </p:nvSpPr>
            <p:spPr bwMode="auto">
              <a:xfrm flipV="1">
                <a:off x="3786" y="3282"/>
                <a:ext cx="0" cy="198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46" name="22 CuadroTexto"/>
              <p:cNvSpPr txBox="1">
                <a:spLocks noChangeArrowheads="1"/>
              </p:cNvSpPr>
              <p:nvPr/>
            </p:nvSpPr>
            <p:spPr bwMode="auto">
              <a:xfrm>
                <a:off x="422" y="593"/>
                <a:ext cx="1111" cy="465"/>
              </a:xfrm>
              <a:prstGeom prst="rect">
                <a:avLst/>
              </a:prstGeom>
              <a:solidFill>
                <a:srgbClr val="008000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s-PE" sz="1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MINISTERIO DE AGRICULTURA Y RIEGO</a:t>
                </a:r>
                <a:endParaRPr lang="es-ES" sz="1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47" name="22 CuadroTexto"/>
              <p:cNvSpPr txBox="1">
                <a:spLocks noChangeArrowheads="1"/>
              </p:cNvSpPr>
              <p:nvPr/>
            </p:nvSpPr>
            <p:spPr bwMode="auto">
              <a:xfrm>
                <a:off x="2402" y="765"/>
                <a:ext cx="1305" cy="330"/>
              </a:xfrm>
              <a:prstGeom prst="rect">
                <a:avLst/>
              </a:prstGeom>
              <a:solidFill>
                <a:srgbClr val="FF0066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s-PE" sz="1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cs typeface="Arial" charset="0"/>
                  </a:rPr>
                  <a:t>CONSEJO DIRECTIVO ANA</a:t>
                </a:r>
                <a:endParaRPr lang="es-ES" sz="1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endParaRPr>
              </a:p>
            </p:txBody>
          </p:sp>
          <p:sp>
            <p:nvSpPr>
              <p:cNvPr id="21520" name="Line 9"/>
              <p:cNvSpPr>
                <a:spLocks noChangeShapeType="1"/>
              </p:cNvSpPr>
              <p:nvPr/>
            </p:nvSpPr>
            <p:spPr bwMode="auto">
              <a:xfrm flipV="1">
                <a:off x="1527" y="700"/>
                <a:ext cx="1568" cy="1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49" name="22 CuadroTexto"/>
              <p:cNvSpPr txBox="1">
                <a:spLocks noChangeArrowheads="1"/>
              </p:cNvSpPr>
              <p:nvPr/>
            </p:nvSpPr>
            <p:spPr bwMode="auto">
              <a:xfrm>
                <a:off x="2667" y="1215"/>
                <a:ext cx="888" cy="330"/>
              </a:xfrm>
              <a:prstGeom prst="rect">
                <a:avLst/>
              </a:prstGeom>
              <a:solidFill>
                <a:schemeClr val="accent2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s-PE" sz="1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JEFATURA</a:t>
                </a:r>
              </a:p>
              <a:p>
                <a:pPr algn="ctr" eaLnBrk="1" hangingPunct="1">
                  <a:defRPr/>
                </a:pPr>
                <a:r>
                  <a:rPr lang="es-PE" sz="1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ANA</a:t>
                </a:r>
                <a:endParaRPr lang="es-E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1522" name="22 CuadroTexto"/>
              <p:cNvSpPr txBox="1">
                <a:spLocks noChangeArrowheads="1"/>
              </p:cNvSpPr>
              <p:nvPr/>
            </p:nvSpPr>
            <p:spPr bwMode="auto">
              <a:xfrm>
                <a:off x="1173" y="1135"/>
                <a:ext cx="920" cy="252"/>
              </a:xfrm>
              <a:prstGeom prst="rect">
                <a:avLst/>
              </a:prstGeom>
              <a:solidFill>
                <a:srgbClr val="FF9900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000" b="1">
                    <a:solidFill>
                      <a:srgbClr val="0000CC"/>
                    </a:solidFill>
                    <a:latin typeface="Arial" panose="020B0604020202020204" pitchFamily="34" charset="0"/>
                  </a:rPr>
                  <a:t>ÓRGANO DE CONTROL INTERNO</a:t>
                </a:r>
                <a:endParaRPr lang="es-ES" altLang="es-PE" sz="1000" b="1">
                  <a:solidFill>
                    <a:srgbClr val="0000CC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523" name="22 CuadroTexto"/>
              <p:cNvSpPr txBox="1">
                <a:spLocks noChangeArrowheads="1"/>
              </p:cNvSpPr>
              <p:nvPr/>
            </p:nvSpPr>
            <p:spPr bwMode="auto">
              <a:xfrm>
                <a:off x="573" y="1455"/>
                <a:ext cx="1513" cy="349"/>
              </a:xfrm>
              <a:prstGeom prst="rect">
                <a:avLst/>
              </a:prstGeom>
              <a:solidFill>
                <a:srgbClr val="FF9900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000" b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TRIBUNAL NACIONAL RESOLUCIÓN CONTROVERSIAS HÍDRICAS</a:t>
                </a:r>
                <a:endParaRPr lang="es-ES" altLang="es-PE" sz="1000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524" name="Line 14"/>
              <p:cNvSpPr>
                <a:spLocks noChangeShapeType="1"/>
              </p:cNvSpPr>
              <p:nvPr/>
            </p:nvSpPr>
            <p:spPr bwMode="auto">
              <a:xfrm flipH="1">
                <a:off x="2254" y="1399"/>
                <a:ext cx="405" cy="0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25" name="Line 15"/>
              <p:cNvSpPr>
                <a:spLocks noChangeShapeType="1"/>
              </p:cNvSpPr>
              <p:nvPr/>
            </p:nvSpPr>
            <p:spPr bwMode="auto">
              <a:xfrm>
                <a:off x="2091" y="1536"/>
                <a:ext cx="165" cy="0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26" name="Line 16"/>
              <p:cNvSpPr>
                <a:spLocks noChangeShapeType="1"/>
              </p:cNvSpPr>
              <p:nvPr/>
            </p:nvSpPr>
            <p:spPr bwMode="auto">
              <a:xfrm>
                <a:off x="2091" y="1257"/>
                <a:ext cx="165" cy="0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27" name="Line 17"/>
              <p:cNvSpPr>
                <a:spLocks noChangeShapeType="1"/>
              </p:cNvSpPr>
              <p:nvPr/>
            </p:nvSpPr>
            <p:spPr bwMode="auto">
              <a:xfrm>
                <a:off x="2256" y="1257"/>
                <a:ext cx="0" cy="279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28" name="22 CuadroTexto"/>
              <p:cNvSpPr txBox="1">
                <a:spLocks noChangeArrowheads="1"/>
              </p:cNvSpPr>
              <p:nvPr/>
            </p:nvSpPr>
            <p:spPr bwMode="auto">
              <a:xfrm>
                <a:off x="278" y="2656"/>
                <a:ext cx="932" cy="446"/>
              </a:xfrm>
              <a:prstGeom prst="rect">
                <a:avLst/>
              </a:prstGeom>
              <a:solidFill>
                <a:srgbClr val="800000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0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GESTIÓN DEL CONOCIMIENTO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0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Y COORDINACIÓN INTERINSTITUCIONAL</a:t>
                </a:r>
              </a:p>
            </p:txBody>
          </p:sp>
          <p:sp>
            <p:nvSpPr>
              <p:cNvPr id="21529" name="22 CuadroTexto"/>
              <p:cNvSpPr txBox="1">
                <a:spLocks noChangeArrowheads="1"/>
              </p:cNvSpPr>
              <p:nvPr/>
            </p:nvSpPr>
            <p:spPr bwMode="auto">
              <a:xfrm>
                <a:off x="1288" y="2653"/>
                <a:ext cx="782" cy="446"/>
              </a:xfrm>
              <a:prstGeom prst="rect">
                <a:avLst/>
              </a:prstGeom>
              <a:solidFill>
                <a:srgbClr val="800000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s-PE" altLang="es-PE" sz="1000" b="1">
                  <a:solidFill>
                    <a:schemeClr val="bg1"/>
                  </a:solidFill>
                  <a:latin typeface="Garamond" panose="02020404030301010803" pitchFamily="18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0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ADMINISTRACIÓN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0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DE RRHH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s-ES" altLang="es-PE" sz="1000" b="1">
                  <a:solidFill>
                    <a:schemeClr val="bg1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21530" name="22 CuadroTexto"/>
              <p:cNvSpPr txBox="1">
                <a:spLocks noChangeArrowheads="1"/>
              </p:cNvSpPr>
              <p:nvPr/>
            </p:nvSpPr>
            <p:spPr bwMode="auto">
              <a:xfrm>
                <a:off x="3167" y="2656"/>
                <a:ext cx="978" cy="446"/>
              </a:xfrm>
              <a:prstGeom prst="rect">
                <a:avLst/>
              </a:prstGeom>
              <a:solidFill>
                <a:srgbClr val="800000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1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CONSERVACIÓN Y PLANEAMIENTO DE RRHH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s-PE" altLang="es-PE" sz="600" b="1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531" name="22 CuadroTexto"/>
              <p:cNvSpPr txBox="1">
                <a:spLocks noChangeArrowheads="1"/>
              </p:cNvSpPr>
              <p:nvPr/>
            </p:nvSpPr>
            <p:spPr bwMode="auto">
              <a:xfrm>
                <a:off x="4216" y="2656"/>
                <a:ext cx="1066" cy="446"/>
              </a:xfrm>
              <a:prstGeom prst="rect">
                <a:avLst/>
              </a:prstGeom>
              <a:solidFill>
                <a:srgbClr val="800000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0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ESTUDIOS DE PROYECTOS MULTISECTORIALES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s-ES" altLang="es-PE" sz="1000" b="1">
                  <a:solidFill>
                    <a:schemeClr val="bg1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60" name="22 CuadroTexto"/>
              <p:cNvSpPr txBox="1">
                <a:spLocks noChangeArrowheads="1"/>
              </p:cNvSpPr>
              <p:nvPr/>
            </p:nvSpPr>
            <p:spPr bwMode="auto">
              <a:xfrm>
                <a:off x="1726" y="3451"/>
                <a:ext cx="1244" cy="407"/>
              </a:xfrm>
              <a:prstGeom prst="rect">
                <a:avLst/>
              </a:prstGeom>
              <a:solidFill>
                <a:srgbClr val="99CC00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s-PE" sz="1200" b="1" dirty="0">
                    <a:latin typeface="Aharoni" pitchFamily="2" charset="-79"/>
                    <a:cs typeface="Aharoni" pitchFamily="2" charset="-79"/>
                  </a:rPr>
                  <a:t>AUTORIDAD ADMINISTRATIVA DEL AGUA</a:t>
                </a:r>
                <a:endParaRPr lang="es-ES" sz="1050" b="1" dirty="0">
                  <a:latin typeface="Aharoni" pitchFamily="2" charset="-79"/>
                  <a:cs typeface="Aharoni" pitchFamily="2" charset="-79"/>
                </a:endParaRPr>
              </a:p>
            </p:txBody>
          </p:sp>
          <p:sp>
            <p:nvSpPr>
              <p:cNvPr id="21533" name="22 CuadroTexto"/>
              <p:cNvSpPr txBox="1">
                <a:spLocks noChangeArrowheads="1"/>
              </p:cNvSpPr>
              <p:nvPr/>
            </p:nvSpPr>
            <p:spPr bwMode="auto">
              <a:xfrm>
                <a:off x="1750" y="3904"/>
                <a:ext cx="1215" cy="291"/>
              </a:xfrm>
              <a:prstGeom prst="rect">
                <a:avLst/>
              </a:prstGeom>
              <a:solidFill>
                <a:srgbClr val="CCCC00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200" b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ADMINISTRACIÓN LOCAL DE AGUA</a:t>
                </a:r>
                <a:endParaRPr lang="es-ES" altLang="es-PE" sz="1200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2" name="22 CuadroTexto"/>
              <p:cNvSpPr txBox="1">
                <a:spLocks noChangeArrowheads="1"/>
              </p:cNvSpPr>
              <p:nvPr/>
            </p:nvSpPr>
            <p:spPr bwMode="auto">
              <a:xfrm>
                <a:off x="3158" y="3476"/>
                <a:ext cx="1359" cy="60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endParaRPr lang="es-PE" sz="9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  <a:p>
                <a:pPr algn="ctr" eaLnBrk="1" hangingPunct="1">
                  <a:defRPr/>
                </a:pPr>
                <a:r>
                  <a:rPr lang="es-PE" sz="1200" b="1" dirty="0">
                    <a:solidFill>
                      <a:schemeClr val="bg1"/>
                    </a:solidFill>
                    <a:latin typeface="Arial Black" pitchFamily="34" charset="0"/>
                    <a:hlinkClick r:id="rId2" action="ppaction://hlinksldjump"/>
                  </a:rPr>
                  <a:t>CONSEJO DE RECURSOS HÍDRICOS DE CUENCA</a:t>
                </a:r>
                <a:endParaRPr lang="es-PE" sz="1200" b="1" dirty="0">
                  <a:solidFill>
                    <a:schemeClr val="bg1"/>
                  </a:solidFill>
                  <a:latin typeface="Arial Black" pitchFamily="34" charset="0"/>
                </a:endParaRPr>
              </a:p>
              <a:p>
                <a:pPr algn="ctr" eaLnBrk="1" hangingPunct="1">
                  <a:defRPr/>
                </a:pPr>
                <a:endParaRPr lang="es-ES" sz="7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  <a:p>
                <a:pPr algn="ctr" eaLnBrk="1" hangingPunct="1">
                  <a:defRPr/>
                </a:pPr>
                <a:r>
                  <a:rPr lang="es-E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Secretaría Técnica</a:t>
                </a:r>
              </a:p>
            </p:txBody>
          </p:sp>
          <p:sp>
            <p:nvSpPr>
              <p:cNvPr id="21535" name="Line 30"/>
              <p:cNvSpPr>
                <a:spLocks noChangeShapeType="1"/>
              </p:cNvSpPr>
              <p:nvPr/>
            </p:nvSpPr>
            <p:spPr bwMode="auto">
              <a:xfrm>
                <a:off x="2352" y="3282"/>
                <a:ext cx="1431" cy="0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65" name="22 CuadroTexto"/>
              <p:cNvSpPr txBox="1">
                <a:spLocks noChangeArrowheads="1"/>
              </p:cNvSpPr>
              <p:nvPr/>
            </p:nvSpPr>
            <p:spPr bwMode="auto">
              <a:xfrm>
                <a:off x="3810" y="1722"/>
                <a:ext cx="1257" cy="640"/>
              </a:xfrm>
              <a:prstGeom prst="rect">
                <a:avLst/>
              </a:prstGeom>
              <a:solidFill>
                <a:srgbClr val="9B9BFF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92075" indent="-1588" eaLnBrk="1" hangingPunct="1">
                  <a:defRPr/>
                </a:pPr>
                <a:r>
                  <a:rPr lang="es-PE" sz="1000" b="1" dirty="0">
                    <a:latin typeface="Arial" charset="0"/>
                    <a:cs typeface="Arial" charset="0"/>
                  </a:rPr>
                  <a:t>ÓRGANOS DE  ASESORAMIENTO</a:t>
                </a:r>
              </a:p>
              <a:p>
                <a:pPr marL="180975" indent="-90488" eaLnBrk="1" hangingPunct="1">
                  <a:defRPr/>
                </a:pPr>
                <a:r>
                  <a:rPr lang="es-PE" sz="1000" b="1" dirty="0">
                    <a:latin typeface="Arial" charset="0"/>
                    <a:cs typeface="Arial" charset="0"/>
                  </a:rPr>
                  <a:t> ÓRGANOS DE APOYO</a:t>
                </a:r>
              </a:p>
              <a:p>
                <a:pPr marL="180975" indent="-90488" eaLnBrk="1" hangingPunct="1">
                  <a:defRPr/>
                </a:pPr>
                <a:r>
                  <a:rPr lang="es-PE" sz="1000" b="1" dirty="0">
                    <a:latin typeface="Arial" charset="0"/>
                    <a:cs typeface="Arial" charset="0"/>
                  </a:rPr>
                  <a:t> OFICINA DEL SISTEMA  NACIONAL    DE INFORMACIÓN</a:t>
                </a:r>
                <a:endParaRPr lang="es-ES" sz="1000" b="1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1537" name="Line 34"/>
              <p:cNvSpPr>
                <a:spLocks noChangeShapeType="1"/>
              </p:cNvSpPr>
              <p:nvPr/>
            </p:nvSpPr>
            <p:spPr bwMode="auto">
              <a:xfrm flipH="1">
                <a:off x="3090" y="2045"/>
                <a:ext cx="720" cy="9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38" name="Line 35"/>
              <p:cNvSpPr>
                <a:spLocks noChangeShapeType="1"/>
              </p:cNvSpPr>
              <p:nvPr/>
            </p:nvSpPr>
            <p:spPr bwMode="auto">
              <a:xfrm>
                <a:off x="783" y="2468"/>
                <a:ext cx="0" cy="187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39" name="Line 36"/>
              <p:cNvSpPr>
                <a:spLocks noChangeShapeType="1"/>
              </p:cNvSpPr>
              <p:nvPr/>
            </p:nvSpPr>
            <p:spPr bwMode="auto">
              <a:xfrm>
                <a:off x="1666" y="2468"/>
                <a:ext cx="0" cy="187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40" name="Line 37"/>
              <p:cNvSpPr>
                <a:spLocks noChangeShapeType="1"/>
              </p:cNvSpPr>
              <p:nvPr/>
            </p:nvSpPr>
            <p:spPr bwMode="auto">
              <a:xfrm>
                <a:off x="3691" y="2468"/>
                <a:ext cx="0" cy="187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41" name="Line 38"/>
              <p:cNvSpPr>
                <a:spLocks noChangeShapeType="1"/>
              </p:cNvSpPr>
              <p:nvPr/>
            </p:nvSpPr>
            <p:spPr bwMode="auto">
              <a:xfrm>
                <a:off x="4678" y="2474"/>
                <a:ext cx="0" cy="187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42" name="Line 40"/>
              <p:cNvSpPr>
                <a:spLocks noChangeShapeType="1"/>
              </p:cNvSpPr>
              <p:nvPr/>
            </p:nvSpPr>
            <p:spPr bwMode="auto">
              <a:xfrm flipH="1" flipV="1">
                <a:off x="783" y="2468"/>
                <a:ext cx="3895" cy="16"/>
              </a:xfrm>
              <a:prstGeom prst="line">
                <a:avLst/>
              </a:prstGeom>
              <a:noFill/>
              <a:ln w="158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PE"/>
              </a:p>
            </p:txBody>
          </p:sp>
          <p:sp>
            <p:nvSpPr>
              <p:cNvPr id="21543" name="22 CuadroTexto"/>
              <p:cNvSpPr txBox="1">
                <a:spLocks noChangeArrowheads="1"/>
              </p:cNvSpPr>
              <p:nvPr/>
            </p:nvSpPr>
            <p:spPr bwMode="auto">
              <a:xfrm>
                <a:off x="2627" y="1696"/>
                <a:ext cx="900" cy="233"/>
              </a:xfrm>
              <a:prstGeom prst="rect">
                <a:avLst/>
              </a:prstGeom>
              <a:solidFill>
                <a:srgbClr val="CC00FF"/>
              </a:solidFill>
              <a:ln w="158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200" b="1">
                    <a:latin typeface="Arial" panose="020B0604020202020204" pitchFamily="34" charset="0"/>
                  </a:rPr>
                  <a:t>SECRETARIA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s-PE" altLang="es-PE" sz="1200" b="1">
                    <a:latin typeface="Arial" panose="020B0604020202020204" pitchFamily="34" charset="0"/>
                  </a:rPr>
                  <a:t>GENERAL</a:t>
                </a:r>
              </a:p>
            </p:txBody>
          </p:sp>
        </p:grpSp>
        <p:sp>
          <p:nvSpPr>
            <p:cNvPr id="2" name="1 Rectángulo"/>
            <p:cNvSpPr/>
            <p:nvPr/>
          </p:nvSpPr>
          <p:spPr>
            <a:xfrm>
              <a:off x="2498322" y="5084763"/>
              <a:ext cx="5126368" cy="1651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PE"/>
            </a:p>
          </p:txBody>
        </p:sp>
        <p:sp>
          <p:nvSpPr>
            <p:cNvPr id="21512" name="22 CuadroTexto"/>
            <p:cNvSpPr txBox="1">
              <a:spLocks noChangeArrowheads="1"/>
            </p:cNvSpPr>
            <p:nvPr/>
          </p:nvSpPr>
          <p:spPr bwMode="auto">
            <a:xfrm>
              <a:off x="3315013" y="4187668"/>
              <a:ext cx="1544769" cy="707886"/>
            </a:xfrm>
            <a:prstGeom prst="rect">
              <a:avLst/>
            </a:prstGeom>
            <a:solidFill>
              <a:srgbClr val="800000"/>
            </a:solidFill>
            <a:ln w="158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defTabSz="1258888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58888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58888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58888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58888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588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588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588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588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PE" altLang="es-PE" sz="1000" b="1">
                  <a:solidFill>
                    <a:schemeClr val="bg1"/>
                  </a:solidFill>
                  <a:latin typeface="Arial" panose="020B0604020202020204" pitchFamily="34" charset="0"/>
                </a:rPr>
                <a:t>GESTION DE LA CALIDAD DE RECURSOS HÍDRICOS</a:t>
              </a:r>
            </a:p>
          </p:txBody>
        </p:sp>
        <p:sp>
          <p:nvSpPr>
            <p:cNvPr id="21513" name="Line 36"/>
            <p:cNvSpPr>
              <a:spLocks noChangeShapeType="1"/>
            </p:cNvSpPr>
            <p:nvPr/>
          </p:nvSpPr>
          <p:spPr bwMode="auto">
            <a:xfrm flipH="1">
              <a:off x="4063920" y="3903664"/>
              <a:ext cx="3722" cy="302045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4 Rectángulo"/>
          <p:cNvSpPr>
            <a:spLocks noChangeArrowheads="1"/>
          </p:cNvSpPr>
          <p:nvPr/>
        </p:nvSpPr>
        <p:spPr bwMode="auto">
          <a:xfrm>
            <a:off x="0" y="-26988"/>
            <a:ext cx="9144000" cy="954088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PE" sz="2800" b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CRHC Chira Piura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PE" sz="2800" b="1">
                <a:solidFill>
                  <a:schemeClr val="bg1"/>
                </a:solidFill>
              </a:rPr>
              <a:t>D.S. Nº 006-2011-AG</a:t>
            </a:r>
            <a:endParaRPr lang="es-ES" altLang="es-PE" sz="2800" b="1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9 Marcador de contenido"/>
          <p:cNvGraphicFramePr>
            <a:graphicFrameLocks/>
          </p:cNvGraphicFramePr>
          <p:nvPr/>
        </p:nvGraphicFramePr>
        <p:xfrm>
          <a:off x="107504" y="1556792"/>
          <a:ext cx="885698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6" descr="C:\Users\PC3\Pictures\imagen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275855" y="2829490"/>
            <a:ext cx="2592289" cy="2471717"/>
          </a:xfrm>
          <a:prstGeom prst="ellipse">
            <a:avLst/>
          </a:prstGeom>
          <a:solidFill>
            <a:schemeClr val="tx2">
              <a:lumMod val="75000"/>
            </a:schemeClr>
          </a:solidFill>
          <a:ln w="3175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2533" name="1 CuadroTexto"/>
          <p:cNvSpPr txBox="1">
            <a:spLocks noChangeArrowheads="1"/>
          </p:cNvSpPr>
          <p:nvPr/>
        </p:nvSpPr>
        <p:spPr bwMode="auto">
          <a:xfrm>
            <a:off x="358775" y="908050"/>
            <a:ext cx="8426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800" b="1"/>
              <a:t>Órgano de naturaleza permanente de la ANA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73025"/>
            <a:ext cx="9144000" cy="1054100"/>
          </a:xfrm>
          <a:solidFill>
            <a:srgbClr val="0000FF"/>
          </a:solidFill>
          <a:ln>
            <a:solidFill>
              <a:schemeClr val="tx2"/>
            </a:solidFill>
          </a:ln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MX" sz="3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ESTRATEGIAS de acción del </a:t>
            </a:r>
            <a:r>
              <a:rPr lang="es-MX" sz="3200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crhc</a:t>
            </a:r>
            <a:r>
              <a:rPr lang="es-MX" sz="3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s-MX" sz="3200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chp</a:t>
            </a:r>
            <a:r>
              <a:rPr lang="es-MX" sz="3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s-MX" sz="3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MX" sz="3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2011 - 2017</a:t>
            </a:r>
            <a:endParaRPr lang="es-MX" sz="3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5761037" cy="5256212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marL="530352" indent="-457200" algn="just" eaLnBrk="1" fontAlgn="auto" hangingPunct="1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Desarrollar y fortalecer </a:t>
            </a:r>
            <a:r>
              <a:rPr lang="es-MX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mecanismos comunicacionales.</a:t>
            </a:r>
          </a:p>
          <a:p>
            <a:pPr marL="530352" indent="-457200" algn="just" eaLnBrk="1" fontAlgn="auto" hangingPunct="1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Generar </a:t>
            </a:r>
            <a:r>
              <a:rPr lang="es-MX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acuerdos interinstitucionales.</a:t>
            </a:r>
          </a:p>
          <a:p>
            <a:pPr marL="530352" indent="-457200" algn="just" eaLnBrk="1" fontAlgn="auto" hangingPunct="1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Articular el PGRH a los </a:t>
            </a:r>
            <a:r>
              <a:rPr lang="es-MX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presupuestos</a:t>
            </a: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de los actores</a:t>
            </a:r>
          </a:p>
          <a:p>
            <a:pPr marL="530352" indent="-457200" algn="just" eaLnBrk="1" fontAlgn="auto" hangingPunct="1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Impulsar creación de </a:t>
            </a:r>
            <a:r>
              <a:rPr lang="es-MX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fondos</a:t>
            </a: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para la inversión.</a:t>
            </a:r>
          </a:p>
          <a:p>
            <a:pPr marL="530352" indent="-457200" algn="just" eaLnBrk="1" fontAlgn="auto" hangingPunct="1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Fortalecer las </a:t>
            </a:r>
            <a:r>
              <a:rPr lang="es-MX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capacidades</a:t>
            </a: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técnicas y operativas de los actores.</a:t>
            </a:r>
          </a:p>
          <a:p>
            <a:pPr marL="530352" indent="-457200" algn="just" eaLnBrk="1" fontAlgn="auto" hangingPunct="1">
              <a:spcAft>
                <a:spcPts val="0"/>
              </a:spcAft>
              <a:buSzPct val="100000"/>
              <a:buFont typeface="+mj-lt"/>
              <a:buAutoNum type="arabicPeriod"/>
              <a:defRPr/>
            </a:pP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Promover la emisión de </a:t>
            </a:r>
            <a:r>
              <a:rPr lang="es-MX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instrumentos normativos</a:t>
            </a:r>
            <a:r>
              <a:rPr lang="es-MX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de carácter regional y local (ordenanzas, acuerdos de consejo, resoluciones).</a:t>
            </a:r>
          </a:p>
        </p:txBody>
      </p:sp>
      <p:pic>
        <p:nvPicPr>
          <p:cNvPr id="23556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071563"/>
            <a:ext cx="2938462" cy="401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291138"/>
            <a:ext cx="1419225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0" y="0"/>
          <a:ext cx="9251950" cy="7478713"/>
        </p:xfrm>
        <a:graphic>
          <a:graphicData uri="http://schemas.openxmlformats.org/drawingml/2006/table">
            <a:tbl>
              <a:tblPr/>
              <a:tblGrid>
                <a:gridCol w="7652927"/>
                <a:gridCol w="1599023"/>
              </a:tblGrid>
              <a:tr h="1124739">
                <a:tc gridSpan="2">
                  <a:txBody>
                    <a:bodyPr/>
                    <a:lstStyle/>
                    <a:p>
                      <a:pPr algn="ctr" fontAlgn="ctr"/>
                      <a:endParaRPr lang="es-PE" sz="900" b="1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5310" marR="5310" marT="53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6353974">
                <a:tc gridSpan="2">
                  <a:txBody>
                    <a:bodyPr/>
                    <a:lstStyle/>
                    <a:p>
                      <a:pPr marL="0" indent="0" algn="ctr" fontAlgn="ctr">
                        <a:buFont typeface="Arial" panose="020B0604020202020204" pitchFamily="34" charset="0"/>
                        <a:buNone/>
                      </a:pPr>
                      <a:endParaRPr lang="es-PE" sz="3600" b="1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5310" marR="5310" marT="53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605" name="3 Rectángulo"/>
          <p:cNvSpPr>
            <a:spLocks noChangeArrowheads="1"/>
          </p:cNvSpPr>
          <p:nvPr/>
        </p:nvSpPr>
        <p:spPr bwMode="auto">
          <a:xfrm>
            <a:off x="179388" y="404813"/>
            <a:ext cx="8577262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</a:t>
            </a:r>
          </a:p>
          <a:p>
            <a:pPr algn="ctr" fontAlgn="ctr">
              <a:buFont typeface="Arial" panose="020B0604020202020204" pitchFamily="34" charset="0"/>
              <a:buNone/>
            </a:pPr>
            <a:r>
              <a:rPr lang="es-PE" altLang="es-PE">
                <a:solidFill>
                  <a:schemeClr val="bg1"/>
                </a:solidFill>
                <a:latin typeface="Arial Black" panose="020B0A04020102020204" pitchFamily="34" charset="0"/>
              </a:rPr>
              <a:t>de Cuenca Chira Piura</a:t>
            </a:r>
          </a:p>
          <a:p>
            <a:pPr algn="ctr" fontAlgn="ctr">
              <a:buFont typeface="Arial" panose="020B0604020202020204" pitchFamily="34" charset="0"/>
              <a:buNone/>
            </a:pPr>
            <a:r>
              <a:rPr lang="es-PE" altLang="es-PE" sz="4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</a:t>
            </a:r>
          </a:p>
          <a:p>
            <a:pPr algn="ctr" fontAlgn="ctr">
              <a:buFont typeface="Arial" panose="020B0604020202020204" pitchFamily="34" charset="0"/>
              <a:buNone/>
            </a:pPr>
            <a:r>
              <a:rPr lang="es-PE" altLang="es-PE" sz="4000" b="1">
                <a:solidFill>
                  <a:schemeClr val="bg1"/>
                </a:solidFill>
                <a:latin typeface="Arial Black" panose="020B0A04020102020204" pitchFamily="34" charset="0"/>
              </a:rPr>
              <a:t>2011 - 2017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79388" y="3357563"/>
            <a:ext cx="8208962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800100" indent="-442913" algn="just" fontAlgn="ctr">
              <a:buFont typeface="Arial" panose="020B0604020202020204" pitchFamily="34" charset="0"/>
              <a:buChar char="•"/>
              <a:defRPr/>
            </a:pPr>
            <a:r>
              <a:rPr lang="es-PE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Desarrollo y Fortalecimiento Institucional – Gobernanza</a:t>
            </a:r>
          </a:p>
          <a:p>
            <a:pPr marL="357187" algn="just" fontAlgn="ctr">
              <a:defRPr/>
            </a:pPr>
            <a:endParaRPr lang="es-PE" sz="32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800100" indent="-442913" algn="just" fontAlgn="ctr">
              <a:buFont typeface="Arial" panose="020B0604020202020204" pitchFamily="34" charset="0"/>
              <a:buChar char="•"/>
              <a:defRPr/>
            </a:pPr>
            <a:r>
              <a:rPr lang="es-PE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Implementación del PGRHC CHP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27651" name="AutoShape 4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27652" name="Rectangle 5"/>
          <p:cNvSpPr txBox="1">
            <a:spLocks noChangeArrowheads="1"/>
          </p:cNvSpPr>
          <p:nvPr/>
        </p:nvSpPr>
        <p:spPr bwMode="auto">
          <a:xfrm>
            <a:off x="0" y="-23813"/>
            <a:ext cx="9144000" cy="784226"/>
          </a:xfrm>
          <a:prstGeom prst="rect">
            <a:avLst/>
          </a:prstGeom>
          <a:solidFill>
            <a:srgbClr val="0000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 de Cuenca Chira Piura</a:t>
            </a:r>
          </a:p>
          <a:p>
            <a:pPr algn="ctr" font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altLang="es-PE" sz="2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 2011 - 2017</a:t>
            </a:r>
          </a:p>
        </p:txBody>
      </p:sp>
      <p:sp>
        <p:nvSpPr>
          <p:cNvPr id="27653" name="1 Rectángulo"/>
          <p:cNvSpPr>
            <a:spLocks noChangeArrowheads="1"/>
          </p:cNvSpPr>
          <p:nvPr/>
        </p:nvSpPr>
        <p:spPr bwMode="auto">
          <a:xfrm>
            <a:off x="0" y="765175"/>
            <a:ext cx="9036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42925" indent="-4429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7800" indent="-825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ctr"/>
            <a:r>
              <a:rPr lang="es-PE" altLang="es-PE" sz="2000" b="1">
                <a:solidFill>
                  <a:srgbClr val="0000FF"/>
                </a:solidFill>
                <a:latin typeface="Arial Black" panose="020B0A04020102020204" pitchFamily="34" charset="0"/>
              </a:rPr>
              <a:t>Desarrollo y Fortalecimiento Institucional – Gobernanza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20650" y="1125538"/>
          <a:ext cx="8772525" cy="874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72525"/>
              </a:tblGrid>
              <a:tr h="874712">
                <a:tc>
                  <a:txBody>
                    <a:bodyPr/>
                    <a:lstStyle/>
                    <a:p>
                      <a:pPr marL="95250" lvl="0" indent="-9525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ahoma" panose="020B0604030504040204" pitchFamily="34" charset="0"/>
                        <a:buChar char="-"/>
                        <a:tabLst>
                          <a:tab pos="1160463" algn="l"/>
                        </a:tabLst>
                      </a:pPr>
                      <a:r>
                        <a:rPr lang="es-PE" sz="2400" kern="1200" baseline="0" dirty="0" smtClean="0">
                          <a:solidFill>
                            <a:srgbClr val="0033CC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03 Consejos Directivos constituidos mediante procesos participativos y democráticos, con una dinámica alta en la GIRH en la Cuenca</a:t>
                      </a:r>
                    </a:p>
                  </a:txBody>
                  <a:tcPr marL="91447" marR="91447" marT="45656" marB="4565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7656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1989138"/>
            <a:ext cx="2909888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6" descr="C:\Users\FAUSTO\AppData\Local\Temp\DSC029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989138"/>
            <a:ext cx="2798763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71438" y="4005263"/>
            <a:ext cx="8964612" cy="2862262"/>
          </a:xfrm>
          <a:prstGeom prst="rect">
            <a:avLst/>
          </a:prstGeom>
          <a:solidFill>
            <a:srgbClr val="99FFCC"/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s-PE" sz="2000" b="1" dirty="0">
                <a:solidFill>
                  <a:srgbClr val="FF0000"/>
                </a:solidFill>
              </a:rPr>
              <a:t>Resultados: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PE" sz="2000" b="1" dirty="0"/>
              <a:t>La participación de actores en la planificación del uso de agua – PADH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PE" sz="2000" b="1" dirty="0"/>
              <a:t>Conformación de Grupos de Trabajo para abordar temas estratégicos para la GIRH: PADH, </a:t>
            </a:r>
            <a:r>
              <a:rPr lang="es-PE" sz="2000" b="1" dirty="0" err="1"/>
              <a:t>GdRACC</a:t>
            </a:r>
            <a:r>
              <a:rPr lang="es-PE" sz="2000" b="1" dirty="0"/>
              <a:t>, Modelamiento, Red de Comunicadores Hídricos.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PE" sz="2000" b="1" dirty="0"/>
              <a:t>Articulación de proyectos en GIRH a programas y presupuestos de inversión de instituciones públicas y privadas.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PE" sz="2000" b="1" dirty="0"/>
              <a:t>Resolución de conflictos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28675" name="AutoShape 4" descr="http://docs.google.com/?pid=bl&amp;srcid=ADGEEShinwIeIlczSIRp-NSxx1Q-VoPnTXPs0IijaHx7YA-5h8LYt0XFnrt8FFRZCD04gKH8vBhMQskbZXFUDPys2uZMsH1wTuJLwGatI2vqrakPJua1-aBEFL0cIwxC81GKtyHTHT7d&amp;q=cache%3ACHja8c6PA70J%3Awww.senamhi.gob.pe%2Fpdf%2Festudios%2Fpaper%2520ATLASCHPI2.pdf%20Cuenca%20Chira%20Piura&amp;docid=8e63043304c6402c5ea4e4306980abaa&amp;a=bi&amp;pagenumber=3&amp;w=800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E" altLang="es-PE" sz="1800">
              <a:solidFill>
                <a:srgbClr val="000000"/>
              </a:solidFill>
            </a:endParaRPr>
          </a:p>
        </p:txBody>
      </p:sp>
      <p:sp>
        <p:nvSpPr>
          <p:cNvPr id="28676" name="Rectangle 5"/>
          <p:cNvSpPr txBox="1">
            <a:spLocks noChangeArrowheads="1"/>
          </p:cNvSpPr>
          <p:nvPr/>
        </p:nvSpPr>
        <p:spPr bwMode="auto">
          <a:xfrm>
            <a:off x="0" y="-23813"/>
            <a:ext cx="9144000" cy="784226"/>
          </a:xfrm>
          <a:prstGeom prst="rect">
            <a:avLst/>
          </a:prstGeom>
          <a:solidFill>
            <a:srgbClr val="0000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E" altLang="es-PE" sz="2000">
                <a:solidFill>
                  <a:schemeClr val="bg1"/>
                </a:solidFill>
                <a:latin typeface="Arial Black" panose="020B0A04020102020204" pitchFamily="34" charset="0"/>
              </a:rPr>
              <a:t>El Consejo de Recursos Hídricos de Cuenca Chira Piura</a:t>
            </a:r>
          </a:p>
          <a:p>
            <a:pPr algn="ctr" font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altLang="es-PE" sz="2000" b="1">
                <a:solidFill>
                  <a:schemeClr val="bg1"/>
                </a:solidFill>
                <a:latin typeface="Arial Black" panose="020B0A04020102020204" pitchFamily="34" charset="0"/>
              </a:rPr>
              <a:t>AVANCES DE GESTIÓN 2011 - 2017</a:t>
            </a:r>
          </a:p>
        </p:txBody>
      </p:sp>
      <p:sp>
        <p:nvSpPr>
          <p:cNvPr id="28677" name="1 Rectángulo"/>
          <p:cNvSpPr>
            <a:spLocks noChangeArrowheads="1"/>
          </p:cNvSpPr>
          <p:nvPr/>
        </p:nvSpPr>
        <p:spPr bwMode="auto">
          <a:xfrm>
            <a:off x="0" y="722313"/>
            <a:ext cx="9036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42925" indent="-4429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7800" indent="-825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ctr"/>
            <a:r>
              <a:rPr lang="es-PE" altLang="es-PE" sz="2000" b="1">
                <a:solidFill>
                  <a:srgbClr val="0000FF"/>
                </a:solidFill>
                <a:latin typeface="Arial Black" panose="020B0A04020102020204" pitchFamily="34" charset="0"/>
              </a:rPr>
              <a:t>Desarrollo y Fortalecimiento Institucional – Gobernanza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20650" y="1122363"/>
            <a:ext cx="6176963" cy="3746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lnSpc>
                <a:spcPct val="107000"/>
              </a:lnSpc>
              <a:spcAft>
                <a:spcPts val="0"/>
              </a:spcAft>
              <a:tabLst>
                <a:tab pos="1160463" algn="l"/>
              </a:tabLst>
              <a:defRPr/>
            </a:pPr>
            <a:r>
              <a:rPr lang="es-PE" sz="2400" b="1" dirty="0">
                <a:latin typeface="Arial Narrow" panose="020B0606020202030204" pitchFamily="34" charset="0"/>
                <a:ea typeface="Calibri" panose="020F0502020204030204" pitchFamily="34" charset="0"/>
              </a:rPr>
              <a:t>Establecimiento de Alianzas Estratégicas con: 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Consejo de Cuenca de Chinchiná – Manizales, Colombia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Comité de Gestión del Condado de Yolo, California, EE.UU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MINEDU, DRE Piura, 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PARA. Agua USAID, 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Cooperación Suiza SECO, 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TNC, 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PROFONANPE, 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Soluciones Practicas, 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Proyectos: Aguas sin Fronteras,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Proyecto BRIDGE</a:t>
            </a:r>
          </a:p>
          <a:p>
            <a:pPr marL="285750" indent="-28575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PE" dirty="0">
                <a:latin typeface="Arial Narrow" panose="020B0606020202030204" pitchFamily="34" charset="0"/>
                <a:ea typeface="Calibri" panose="020F0502020204030204" pitchFamily="34" charset="0"/>
              </a:rPr>
              <a:t>Solidaridad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90500" y="4783138"/>
            <a:ext cx="8763000" cy="2030412"/>
          </a:xfrm>
          <a:prstGeom prst="rect">
            <a:avLst/>
          </a:prstGeom>
          <a:solidFill>
            <a:srgbClr val="99FFCC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PE" b="1" dirty="0">
                <a:solidFill>
                  <a:srgbClr val="FF0000"/>
                </a:solidFill>
              </a:rPr>
              <a:t>Resultados: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b="1" dirty="0"/>
              <a:t>Intercambio de experiencias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b="1" dirty="0"/>
              <a:t>Pasantías: Locales, regionales, internacionales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b="1" dirty="0"/>
              <a:t>Asesoría al desarrollo de propuestas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b="1" dirty="0"/>
              <a:t>Búsqueda de Financiamiento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E" b="1" dirty="0"/>
              <a:t>Financiamiento de actividades estratégicas: Capacitación, desarrollo de herramientas: WEAP, </a:t>
            </a:r>
            <a:r>
              <a:rPr lang="es-PE" b="1" dirty="0" err="1"/>
              <a:t>HydroBID</a:t>
            </a:r>
            <a:r>
              <a:rPr lang="es-PE" b="1" dirty="0"/>
              <a:t>, </a:t>
            </a:r>
            <a:r>
              <a:rPr lang="es-PE" b="1" dirty="0" err="1"/>
              <a:t>Scordcard</a:t>
            </a:r>
            <a:r>
              <a:rPr lang="es-PE" b="1" dirty="0"/>
              <a:t> para Vulnerabilidad, etc.</a:t>
            </a:r>
          </a:p>
        </p:txBody>
      </p:sp>
      <p:pic>
        <p:nvPicPr>
          <p:cNvPr id="28680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75" y="4373563"/>
            <a:ext cx="2640013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81" name="Grupo 7"/>
          <p:cNvGrpSpPr>
            <a:grpSpLocks/>
          </p:cNvGrpSpPr>
          <p:nvPr/>
        </p:nvGrpSpPr>
        <p:grpSpPr bwMode="auto">
          <a:xfrm>
            <a:off x="5292725" y="2182813"/>
            <a:ext cx="3455988" cy="2236787"/>
            <a:chOff x="0" y="0"/>
            <a:chExt cx="6213475" cy="3806190"/>
          </a:xfrm>
        </p:grpSpPr>
        <p:pic>
          <p:nvPicPr>
            <p:cNvPr id="16" name="Imagen 15" descr="D:\ST CRHC 2016\Fotos 2106\DCIM\221_2701\IMG_3701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28039" y="18909"/>
              <a:ext cx="2982581" cy="179909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7" name="Imagen 16" descr="D:\ST CRHC 2016\Fotos 2106\DCIM\221_2701\IMG_3685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3219476" cy="180989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8" name="Imagen 17" descr="D:\ST CRHC 2016\Fotos 2106\DCIM\221_2701\IMG_3687.JPG"/>
            <p:cNvPicPr>
              <a:picLocks noChangeAspect="1"/>
            </p:cNvPicPr>
            <p:nvPr/>
          </p:nvPicPr>
          <p:blipFill rotWithShape="1">
            <a:blip r:embed="rId5"/>
            <a:srcRect r="8577"/>
            <a:stretch/>
          </p:blipFill>
          <p:spPr bwMode="auto">
            <a:xfrm>
              <a:off x="19980" y="1839613"/>
              <a:ext cx="3199496" cy="196657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Imagen 18" descr="D:\ST CRHC 2016\Fotos 2106\DCIM\223_2901\IMG_3877.JPG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36601" y="1858523"/>
              <a:ext cx="2976874" cy="192335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eria comercial">
  <a:themeElements>
    <a:clrScheme name="feria comercial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feria comer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eria comercial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1887</TotalTime>
  <Words>2024</Words>
  <Application>Microsoft Office PowerPoint</Application>
  <PresentationFormat>Presentación en pantalla (4:3)</PresentationFormat>
  <Paragraphs>281</Paragraphs>
  <Slides>21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7" baseType="lpstr">
      <vt:lpstr>Arial</vt:lpstr>
      <vt:lpstr>Calibri</vt:lpstr>
      <vt:lpstr>Arial Black</vt:lpstr>
      <vt:lpstr>Candara</vt:lpstr>
      <vt:lpstr>Arial Rounded MT Bold</vt:lpstr>
      <vt:lpstr>Times New Roman</vt:lpstr>
      <vt:lpstr>Aharoni</vt:lpstr>
      <vt:lpstr>Garamond</vt:lpstr>
      <vt:lpstr>Tahoma</vt:lpstr>
      <vt:lpstr>Arial Narrow</vt:lpstr>
      <vt:lpstr>Wingdings</vt:lpstr>
      <vt:lpstr>Century Gothic</vt:lpstr>
      <vt:lpstr>MS PGothic</vt:lpstr>
      <vt:lpstr>Berlin Sans FB Demi</vt:lpstr>
      <vt:lpstr>Tema de Office</vt:lpstr>
      <vt:lpstr>feria comercial</vt:lpstr>
      <vt:lpstr>Presentación de PowerPoint</vt:lpstr>
      <vt:lpstr>Presentación de PowerPoint</vt:lpstr>
      <vt:lpstr>CONSEJO DE RECURSOS  HÍDRICOS DE CUENCA CHIRA PIURA Ley de Recursos Hídricos Nº 29338 Reglamento de L.R.H. D.S.001-2010-AG,</vt:lpstr>
      <vt:lpstr>Presentación de PowerPoint</vt:lpstr>
      <vt:lpstr>Presentación de PowerPoint</vt:lpstr>
      <vt:lpstr>ESTRATEGIAS de acción del crhc chp 2011 - 2017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PERSPECTIVAS - DESAFIOS </vt:lpstr>
      <vt:lpstr>PERSPECTIVAS - DESAFIOS 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USER</cp:lastModifiedBy>
  <cp:revision>341</cp:revision>
  <cp:lastPrinted>2014-10-16T13:27:24Z</cp:lastPrinted>
  <dcterms:created xsi:type="dcterms:W3CDTF">2014-05-07T15:13:03Z</dcterms:created>
  <dcterms:modified xsi:type="dcterms:W3CDTF">2017-05-03T16:45:53Z</dcterms:modified>
</cp:coreProperties>
</file>