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32"/>
  </p:notesMasterIdLst>
  <p:sldIdLst>
    <p:sldId id="425" r:id="rId2"/>
    <p:sldId id="422" r:id="rId3"/>
    <p:sldId id="521" r:id="rId4"/>
    <p:sldId id="522" r:id="rId5"/>
    <p:sldId id="562" r:id="rId6"/>
    <p:sldId id="516" r:id="rId7"/>
    <p:sldId id="485" r:id="rId8"/>
    <p:sldId id="523" r:id="rId9"/>
    <p:sldId id="487" r:id="rId10"/>
    <p:sldId id="484" r:id="rId11"/>
    <p:sldId id="495" r:id="rId12"/>
    <p:sldId id="524" r:id="rId13"/>
    <p:sldId id="569" r:id="rId14"/>
    <p:sldId id="570" r:id="rId15"/>
    <p:sldId id="552" r:id="rId16"/>
    <p:sldId id="553" r:id="rId17"/>
    <p:sldId id="526" r:id="rId18"/>
    <p:sldId id="536" r:id="rId19"/>
    <p:sldId id="537" r:id="rId20"/>
    <p:sldId id="538" r:id="rId21"/>
    <p:sldId id="535" r:id="rId22"/>
    <p:sldId id="539" r:id="rId23"/>
    <p:sldId id="565" r:id="rId24"/>
    <p:sldId id="568" r:id="rId25"/>
    <p:sldId id="567" r:id="rId26"/>
    <p:sldId id="571" r:id="rId27"/>
    <p:sldId id="572" r:id="rId28"/>
    <p:sldId id="559" r:id="rId29"/>
    <p:sldId id="561" r:id="rId30"/>
    <p:sldId id="542" r:id="rId31"/>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170468"/>
    <a:srgbClr val="FFFF00"/>
    <a:srgbClr val="FF3300"/>
    <a:srgbClr val="000099"/>
    <a:srgbClr val="FF9900"/>
    <a:srgbClr val="FFFFFF"/>
    <a:srgbClr val="003399"/>
    <a:srgbClr val="1D2E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97" autoAdjust="0"/>
    <p:restoredTop sz="94434" autoAdjust="0"/>
  </p:normalViewPr>
  <p:slideViewPr>
    <p:cSldViewPr snapToObjects="1">
      <p:cViewPr varScale="1">
        <p:scale>
          <a:sx n="83" d="100"/>
          <a:sy n="83" d="100"/>
        </p:scale>
        <p:origin x="1776" y="132"/>
      </p:cViewPr>
      <p:guideLst>
        <p:guide orient="horz" pos="2160"/>
        <p:guide pos="2880"/>
      </p:guideLst>
    </p:cSldViewPr>
  </p:slideViewPr>
  <p:outlineViewPr>
    <p:cViewPr>
      <p:scale>
        <a:sx n="33" d="100"/>
        <a:sy n="33" d="100"/>
      </p:scale>
      <p:origin x="0" y="4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67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s-ES"/>
          </a:p>
        </p:txBody>
      </p:sp>
      <p:sp>
        <p:nvSpPr>
          <p:cNvPr id="1167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13141654-36B6-442B-9E22-55AE5CE8B07A}" type="datetimeFigureOut">
              <a:rPr lang="es-ES"/>
              <a:pPr>
                <a:defRPr/>
              </a:pPr>
              <a:t>03/05/2017</a:t>
            </a:fld>
            <a:endParaRPr lang="es-ES"/>
          </a:p>
        </p:txBody>
      </p:sp>
      <p:sp>
        <p:nvSpPr>
          <p:cNvPr id="358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167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1167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s-ES"/>
          </a:p>
        </p:txBody>
      </p:sp>
      <p:sp>
        <p:nvSpPr>
          <p:cNvPr id="1167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BC8477CF-CC45-46AA-9673-397EE554543E}" type="slidenum">
              <a:rPr lang="es-ES"/>
              <a:pPr>
                <a:defRPr/>
              </a:pPr>
              <a:t>‹Nº›</a:t>
            </a:fld>
            <a:endParaRPr lang="es-ES"/>
          </a:p>
        </p:txBody>
      </p:sp>
    </p:spTree>
    <p:extLst>
      <p:ext uri="{BB962C8B-B14F-4D97-AF65-F5344CB8AC3E}">
        <p14:creationId xmlns:p14="http://schemas.microsoft.com/office/powerpoint/2010/main" val="1033559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endParaRPr lang="es-PE" smtClean="0"/>
          </a:p>
        </p:txBody>
      </p:sp>
    </p:spTree>
    <p:extLst>
      <p:ext uri="{BB962C8B-B14F-4D97-AF65-F5344CB8AC3E}">
        <p14:creationId xmlns:p14="http://schemas.microsoft.com/office/powerpoint/2010/main" val="955044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endParaRPr lang="es-PE" smtClean="0"/>
          </a:p>
        </p:txBody>
      </p:sp>
    </p:spTree>
    <p:extLst>
      <p:ext uri="{BB962C8B-B14F-4D97-AF65-F5344CB8AC3E}">
        <p14:creationId xmlns:p14="http://schemas.microsoft.com/office/powerpoint/2010/main" val="981601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endParaRPr lang="es-PE" smtClean="0"/>
          </a:p>
        </p:txBody>
      </p:sp>
    </p:spTree>
    <p:extLst>
      <p:ext uri="{BB962C8B-B14F-4D97-AF65-F5344CB8AC3E}">
        <p14:creationId xmlns:p14="http://schemas.microsoft.com/office/powerpoint/2010/main" val="4059154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endParaRPr lang="es-PE" smtClean="0"/>
          </a:p>
        </p:txBody>
      </p:sp>
    </p:spTree>
    <p:extLst>
      <p:ext uri="{BB962C8B-B14F-4D97-AF65-F5344CB8AC3E}">
        <p14:creationId xmlns:p14="http://schemas.microsoft.com/office/powerpoint/2010/main" val="738451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2329EF5A-D5E2-4C91-B6B7-A1C6D6C9ACC5}" type="slidenum">
              <a:rPr lang="es-ES" smtClean="0"/>
              <a:pPr/>
              <a:t>7</a:t>
            </a:fld>
            <a:endParaRPr lang="es-ES"/>
          </a:p>
        </p:txBody>
      </p:sp>
    </p:spTree>
    <p:extLst>
      <p:ext uri="{BB962C8B-B14F-4D97-AF65-F5344CB8AC3E}">
        <p14:creationId xmlns:p14="http://schemas.microsoft.com/office/powerpoint/2010/main" val="2606442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2329EF5A-D5E2-4C91-B6B7-A1C6D6C9ACC5}" type="slidenum">
              <a:rPr lang="es-ES" smtClean="0"/>
              <a:pPr/>
              <a:t>8</a:t>
            </a:fld>
            <a:endParaRPr lang="es-ES"/>
          </a:p>
        </p:txBody>
      </p:sp>
    </p:spTree>
    <p:extLst>
      <p:ext uri="{BB962C8B-B14F-4D97-AF65-F5344CB8AC3E}">
        <p14:creationId xmlns:p14="http://schemas.microsoft.com/office/powerpoint/2010/main" val="2606442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endParaRPr lang="es-PE" smtClean="0"/>
          </a:p>
        </p:txBody>
      </p:sp>
    </p:spTree>
    <p:extLst>
      <p:ext uri="{BB962C8B-B14F-4D97-AF65-F5344CB8AC3E}">
        <p14:creationId xmlns:p14="http://schemas.microsoft.com/office/powerpoint/2010/main" val="4258368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Date Placeholder 29"/>
          <p:cNvSpPr>
            <a:spLocks noGrp="1"/>
          </p:cNvSpPr>
          <p:nvPr>
            <p:ph type="dt" sz="half" idx="10"/>
          </p:nvPr>
        </p:nvSpPr>
        <p:spPr/>
        <p:txBody>
          <a:bodyPr/>
          <a:lstStyle/>
          <a:p>
            <a:fld id="{99A35869-8FAC-9E43-B546-25574F349B6C}" type="datetimeFigureOut">
              <a:rPr lang="en-US" smtClean="0">
                <a:solidFill>
                  <a:srgbClr val="DBF5F9">
                    <a:shade val="90000"/>
                  </a:srgbClr>
                </a:solidFill>
              </a:rPr>
              <a:pPr/>
              <a:t>5/3/2017</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3F5F4E63-F6C3-4B47-B979-DDEDC8E07A7A}" type="slidenum">
              <a:rPr lang="en-US" smtClean="0">
                <a:solidFill>
                  <a:srgbClr val="DBF5F9">
                    <a:shade val="90000"/>
                  </a:srgbClr>
                </a:solidFill>
              </a:rPr>
              <a:pPr/>
              <a:t>‹Nº›</a:t>
            </a:fld>
            <a:endParaRPr lang="en-US">
              <a:solidFill>
                <a:srgbClr val="DBF5F9">
                  <a:shade val="90000"/>
                </a:srgbClr>
              </a:solidFill>
            </a:endParaRPr>
          </a:p>
        </p:txBody>
      </p:sp>
    </p:spTree>
    <p:extLst>
      <p:ext uri="{BB962C8B-B14F-4D97-AF65-F5344CB8AC3E}">
        <p14:creationId xmlns:p14="http://schemas.microsoft.com/office/powerpoint/2010/main" val="429113106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s-ES" smtClean="0"/>
              <a:t>Haga clic para modificar el estilo de título del patrón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Date Placeholder 3"/>
          <p:cNvSpPr>
            <a:spLocks noGrp="1"/>
          </p:cNvSpPr>
          <p:nvPr>
            <p:ph type="dt" sz="half" idx="10"/>
          </p:nvPr>
        </p:nvSpPr>
        <p:spPr/>
        <p:txBody>
          <a:bodyPr/>
          <a:lstStyle/>
          <a:p>
            <a:fld id="{99A35869-8FAC-9E43-B546-25574F349B6C}" type="datetimeFigureOut">
              <a:rPr lang="en-US" smtClean="0">
                <a:solidFill>
                  <a:srgbClr val="04617B">
                    <a:shade val="90000"/>
                  </a:srgbClr>
                </a:solidFill>
              </a:rPr>
              <a:pPr/>
              <a:t>5/3/2017</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3F5F4E63-F6C3-4B47-B979-DDEDC8E07A7A}" type="slidenum">
              <a:rPr lang="en-US" smtClean="0">
                <a:solidFill>
                  <a:srgbClr val="04617B">
                    <a:shade val="90000"/>
                  </a:srgbClr>
                </a:solidFill>
              </a:rPr>
              <a:pPr/>
              <a:t>‹Nº›</a:t>
            </a:fld>
            <a:endParaRPr lang="en-US">
              <a:solidFill>
                <a:srgbClr val="04617B">
                  <a:shade val="90000"/>
                </a:srgbClr>
              </a:solidFill>
            </a:endParaRPr>
          </a:p>
        </p:txBody>
      </p:sp>
    </p:spTree>
    <p:extLst>
      <p:ext uri="{BB962C8B-B14F-4D97-AF65-F5344CB8AC3E}">
        <p14:creationId xmlns:p14="http://schemas.microsoft.com/office/powerpoint/2010/main" val="180628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Date Placeholder 3"/>
          <p:cNvSpPr>
            <a:spLocks noGrp="1"/>
          </p:cNvSpPr>
          <p:nvPr>
            <p:ph type="dt" sz="half" idx="10"/>
          </p:nvPr>
        </p:nvSpPr>
        <p:spPr/>
        <p:txBody>
          <a:bodyPr/>
          <a:lstStyle/>
          <a:p>
            <a:fld id="{99A35869-8FAC-9E43-B546-25574F349B6C}" type="datetimeFigureOut">
              <a:rPr lang="en-US" smtClean="0">
                <a:solidFill>
                  <a:srgbClr val="04617B">
                    <a:shade val="90000"/>
                  </a:srgbClr>
                </a:solidFill>
              </a:rPr>
              <a:pPr/>
              <a:t>5/3/2017</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3F5F4E63-F6C3-4B47-B979-DDEDC8E07A7A}" type="slidenum">
              <a:rPr lang="en-US" smtClean="0">
                <a:solidFill>
                  <a:srgbClr val="04617B">
                    <a:shade val="90000"/>
                  </a:srgbClr>
                </a:solidFill>
              </a:rPr>
              <a:pPr/>
              <a:t>‹Nº›</a:t>
            </a:fld>
            <a:endParaRPr lang="en-US">
              <a:solidFill>
                <a:srgbClr val="04617B">
                  <a:shade val="90000"/>
                </a:srgbClr>
              </a:solidFill>
            </a:endParaRPr>
          </a:p>
        </p:txBody>
      </p:sp>
    </p:spTree>
    <p:extLst>
      <p:ext uri="{BB962C8B-B14F-4D97-AF65-F5344CB8AC3E}">
        <p14:creationId xmlns:p14="http://schemas.microsoft.com/office/powerpoint/2010/main" val="1696653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457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7AADB1EC-8AD3-4BB2-8ECC-394DAF4DE3BF}"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s-ES" smtClean="0"/>
              <a:t>Haga clic para modificar el estilo de título del patrón</a:t>
            </a:r>
            <a:endParaRPr kumimoji="0" lang="en-US"/>
          </a:p>
        </p:txBody>
      </p:sp>
      <p:sp>
        <p:nvSpPr>
          <p:cNvPr id="3" name="Content Placeholder 2"/>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Date Placeholder 3"/>
          <p:cNvSpPr>
            <a:spLocks noGrp="1"/>
          </p:cNvSpPr>
          <p:nvPr>
            <p:ph type="dt" sz="half" idx="10"/>
          </p:nvPr>
        </p:nvSpPr>
        <p:spPr/>
        <p:txBody>
          <a:bodyPr/>
          <a:lstStyle/>
          <a:p>
            <a:fld id="{99A35869-8FAC-9E43-B546-25574F349B6C}" type="datetimeFigureOut">
              <a:rPr lang="en-US" smtClean="0">
                <a:solidFill>
                  <a:srgbClr val="04617B">
                    <a:shade val="90000"/>
                  </a:srgbClr>
                </a:solidFill>
              </a:rPr>
              <a:pPr/>
              <a:t>5/3/2017</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3F5F4E63-F6C3-4B47-B979-DDEDC8E07A7A}" type="slidenum">
              <a:rPr lang="en-US" smtClean="0">
                <a:solidFill>
                  <a:srgbClr val="04617B">
                    <a:shade val="90000"/>
                  </a:srgbClr>
                </a:solidFill>
              </a:rPr>
              <a:pPr/>
              <a:t>‹Nº›</a:t>
            </a:fld>
            <a:endParaRPr lang="en-US">
              <a:solidFill>
                <a:srgbClr val="04617B">
                  <a:shade val="90000"/>
                </a:srgbClr>
              </a:solidFill>
            </a:endParaRPr>
          </a:p>
        </p:txBody>
      </p:sp>
    </p:spTree>
    <p:extLst>
      <p:ext uri="{BB962C8B-B14F-4D97-AF65-F5344CB8AC3E}">
        <p14:creationId xmlns:p14="http://schemas.microsoft.com/office/powerpoint/2010/main" val="2992339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Date Placeholder 3"/>
          <p:cNvSpPr>
            <a:spLocks noGrp="1"/>
          </p:cNvSpPr>
          <p:nvPr>
            <p:ph type="dt" sz="half" idx="10"/>
          </p:nvPr>
        </p:nvSpPr>
        <p:spPr/>
        <p:txBody>
          <a:bodyPr/>
          <a:lstStyle/>
          <a:p>
            <a:fld id="{99A35869-8FAC-9E43-B546-25574F349B6C}" type="datetimeFigureOut">
              <a:rPr lang="en-US" smtClean="0">
                <a:solidFill>
                  <a:srgbClr val="DBF5F9">
                    <a:shade val="90000"/>
                  </a:srgbClr>
                </a:solidFill>
              </a:rPr>
              <a:pPr/>
              <a:t>5/3/2017</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3F5F4E63-F6C3-4B47-B979-DDEDC8E07A7A}" type="slidenum">
              <a:rPr lang="en-US" smtClean="0">
                <a:solidFill>
                  <a:srgbClr val="DBF5F9">
                    <a:shade val="90000"/>
                  </a:srgbClr>
                </a:solidFill>
              </a:rPr>
              <a:pPr/>
              <a:t>‹Nº›</a:t>
            </a:fld>
            <a:endParaRPr lang="en-US">
              <a:solidFill>
                <a:srgbClr val="DBF5F9">
                  <a:shade val="90000"/>
                </a:srgbClr>
              </a:solidFill>
            </a:endParaRPr>
          </a:p>
        </p:txBody>
      </p:sp>
    </p:spTree>
    <p:extLst>
      <p:ext uri="{BB962C8B-B14F-4D97-AF65-F5344CB8AC3E}">
        <p14:creationId xmlns:p14="http://schemas.microsoft.com/office/powerpoint/2010/main" val="102385652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Date Placeholder 4"/>
          <p:cNvSpPr>
            <a:spLocks noGrp="1"/>
          </p:cNvSpPr>
          <p:nvPr>
            <p:ph type="dt" sz="half" idx="10"/>
          </p:nvPr>
        </p:nvSpPr>
        <p:spPr/>
        <p:txBody>
          <a:bodyPr/>
          <a:lstStyle/>
          <a:p>
            <a:fld id="{99A35869-8FAC-9E43-B546-25574F349B6C}" type="datetimeFigureOut">
              <a:rPr lang="en-US" smtClean="0">
                <a:solidFill>
                  <a:srgbClr val="04617B">
                    <a:shade val="90000"/>
                  </a:srgbClr>
                </a:solidFill>
              </a:rPr>
              <a:pPr/>
              <a:t>5/3/2017</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3F5F4E63-F6C3-4B47-B979-DDEDC8E07A7A}" type="slidenum">
              <a:rPr lang="en-US" smtClean="0">
                <a:solidFill>
                  <a:srgbClr val="04617B">
                    <a:shade val="90000"/>
                  </a:srgbClr>
                </a:solidFill>
              </a:rPr>
              <a:pPr/>
              <a:t>‹Nº›</a:t>
            </a:fld>
            <a:endParaRPr lang="en-US">
              <a:solidFill>
                <a:srgbClr val="04617B">
                  <a:shade val="90000"/>
                </a:srgbClr>
              </a:solidFill>
            </a:endParaRPr>
          </a:p>
        </p:txBody>
      </p:sp>
    </p:spTree>
    <p:extLst>
      <p:ext uri="{BB962C8B-B14F-4D97-AF65-F5344CB8AC3E}">
        <p14:creationId xmlns:p14="http://schemas.microsoft.com/office/powerpoint/2010/main" val="168319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Date Placeholder 6"/>
          <p:cNvSpPr>
            <a:spLocks noGrp="1"/>
          </p:cNvSpPr>
          <p:nvPr>
            <p:ph type="dt" sz="half" idx="10"/>
          </p:nvPr>
        </p:nvSpPr>
        <p:spPr/>
        <p:txBody>
          <a:bodyPr/>
          <a:lstStyle/>
          <a:p>
            <a:fld id="{99A35869-8FAC-9E43-B546-25574F349B6C}" type="datetimeFigureOut">
              <a:rPr lang="en-US" smtClean="0">
                <a:solidFill>
                  <a:srgbClr val="04617B">
                    <a:shade val="90000"/>
                  </a:srgbClr>
                </a:solidFill>
              </a:rPr>
              <a:pPr/>
              <a:t>5/3/2017</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3F5F4E63-F6C3-4B47-B979-DDEDC8E07A7A}" type="slidenum">
              <a:rPr lang="en-US" smtClean="0">
                <a:solidFill>
                  <a:srgbClr val="04617B">
                    <a:shade val="90000"/>
                  </a:srgbClr>
                </a:solidFill>
              </a:rPr>
              <a:pPr/>
              <a:t>‹Nº›</a:t>
            </a:fld>
            <a:endParaRPr lang="en-US">
              <a:solidFill>
                <a:srgbClr val="04617B">
                  <a:shade val="90000"/>
                </a:srgbClr>
              </a:solidFill>
            </a:endParaRPr>
          </a:p>
        </p:txBody>
      </p:sp>
    </p:spTree>
    <p:extLst>
      <p:ext uri="{BB962C8B-B14F-4D97-AF65-F5344CB8AC3E}">
        <p14:creationId xmlns:p14="http://schemas.microsoft.com/office/powerpoint/2010/main" val="3424741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Date Placeholder 2"/>
          <p:cNvSpPr>
            <a:spLocks noGrp="1"/>
          </p:cNvSpPr>
          <p:nvPr>
            <p:ph type="dt" sz="half" idx="10"/>
          </p:nvPr>
        </p:nvSpPr>
        <p:spPr/>
        <p:txBody>
          <a:bodyPr/>
          <a:lstStyle/>
          <a:p>
            <a:fld id="{99A35869-8FAC-9E43-B546-25574F349B6C}" type="datetimeFigureOut">
              <a:rPr lang="en-US" smtClean="0">
                <a:solidFill>
                  <a:srgbClr val="04617B">
                    <a:shade val="90000"/>
                  </a:srgbClr>
                </a:solidFill>
              </a:rPr>
              <a:pPr/>
              <a:t>5/3/2017</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3F5F4E63-F6C3-4B47-B979-DDEDC8E07A7A}" type="slidenum">
              <a:rPr lang="en-US" smtClean="0">
                <a:solidFill>
                  <a:srgbClr val="04617B">
                    <a:shade val="90000"/>
                  </a:srgbClr>
                </a:solidFill>
              </a:rPr>
              <a:pPr/>
              <a:t>‹Nº›</a:t>
            </a:fld>
            <a:endParaRPr lang="en-US">
              <a:solidFill>
                <a:srgbClr val="04617B">
                  <a:shade val="90000"/>
                </a:srgbClr>
              </a:solidFill>
            </a:endParaRPr>
          </a:p>
        </p:txBody>
      </p:sp>
    </p:spTree>
    <p:extLst>
      <p:ext uri="{BB962C8B-B14F-4D97-AF65-F5344CB8AC3E}">
        <p14:creationId xmlns:p14="http://schemas.microsoft.com/office/powerpoint/2010/main" val="984626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A35869-8FAC-9E43-B546-25574F349B6C}" type="datetimeFigureOut">
              <a:rPr lang="en-US" smtClean="0">
                <a:solidFill>
                  <a:srgbClr val="04617B">
                    <a:shade val="90000"/>
                  </a:srgbClr>
                </a:solidFill>
              </a:rPr>
              <a:pPr/>
              <a:t>5/3/2017</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3F5F4E63-F6C3-4B47-B979-DDEDC8E07A7A}" type="slidenum">
              <a:rPr lang="en-US" smtClean="0">
                <a:solidFill>
                  <a:srgbClr val="04617B">
                    <a:shade val="90000"/>
                  </a:srgbClr>
                </a:solidFill>
              </a:rPr>
              <a:pPr/>
              <a:t>‹Nº›</a:t>
            </a:fld>
            <a:endParaRPr lang="en-US">
              <a:solidFill>
                <a:srgbClr val="04617B">
                  <a:shade val="90000"/>
                </a:srgbClr>
              </a:solidFill>
            </a:endParaRPr>
          </a:p>
        </p:txBody>
      </p:sp>
    </p:spTree>
    <p:extLst>
      <p:ext uri="{BB962C8B-B14F-4D97-AF65-F5344CB8AC3E}">
        <p14:creationId xmlns:p14="http://schemas.microsoft.com/office/powerpoint/2010/main" val="569884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Date Placeholder 4"/>
          <p:cNvSpPr>
            <a:spLocks noGrp="1"/>
          </p:cNvSpPr>
          <p:nvPr>
            <p:ph type="dt" sz="half" idx="10"/>
          </p:nvPr>
        </p:nvSpPr>
        <p:spPr/>
        <p:txBody>
          <a:bodyPr/>
          <a:lstStyle/>
          <a:p>
            <a:fld id="{99A35869-8FAC-9E43-B546-25574F349B6C}" type="datetimeFigureOut">
              <a:rPr lang="en-US" smtClean="0">
                <a:solidFill>
                  <a:srgbClr val="04617B">
                    <a:shade val="90000"/>
                  </a:srgbClr>
                </a:solidFill>
              </a:rPr>
              <a:pPr/>
              <a:t>5/3/2017</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3F5F4E63-F6C3-4B47-B979-DDEDC8E07A7A}" type="slidenum">
              <a:rPr lang="en-US" smtClean="0">
                <a:solidFill>
                  <a:srgbClr val="04617B">
                    <a:shade val="90000"/>
                  </a:srgbClr>
                </a:solidFill>
              </a:rPr>
              <a:pPr/>
              <a:t>‹Nº›</a:t>
            </a:fld>
            <a:endParaRPr lang="en-US">
              <a:solidFill>
                <a:srgbClr val="04617B">
                  <a:shade val="90000"/>
                </a:srgbClr>
              </a:solidFill>
            </a:endParaRPr>
          </a:p>
        </p:txBody>
      </p:sp>
    </p:spTree>
    <p:extLst>
      <p:ext uri="{BB962C8B-B14F-4D97-AF65-F5344CB8AC3E}">
        <p14:creationId xmlns:p14="http://schemas.microsoft.com/office/powerpoint/2010/main" val="3852648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Date Placeholder 4"/>
          <p:cNvSpPr>
            <a:spLocks noGrp="1"/>
          </p:cNvSpPr>
          <p:nvPr>
            <p:ph type="dt" sz="half" idx="10"/>
          </p:nvPr>
        </p:nvSpPr>
        <p:spPr/>
        <p:txBody>
          <a:bodyPr/>
          <a:lstStyle/>
          <a:p>
            <a:fld id="{99A35869-8FAC-9E43-B546-25574F349B6C}" type="datetimeFigureOut">
              <a:rPr lang="en-US" smtClean="0">
                <a:solidFill>
                  <a:srgbClr val="04617B">
                    <a:shade val="90000"/>
                  </a:srgbClr>
                </a:solidFill>
              </a:rPr>
              <a:pPr/>
              <a:t>5/3/2017</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3F5F4E63-F6C3-4B47-B979-DDEDC8E07A7A}" type="slidenum">
              <a:rPr lang="en-US" smtClean="0">
                <a:solidFill>
                  <a:srgbClr val="04617B">
                    <a:shade val="90000"/>
                  </a:srgbClr>
                </a:solidFill>
              </a:rPr>
              <a:pPr/>
              <a:t>‹Nº›</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defTabSz="457200" fontAlgn="auto">
              <a:spcBef>
                <a:spcPts val="0"/>
              </a:spcBef>
              <a:spcAft>
                <a:spcPts val="0"/>
              </a:spcAft>
            </a:pPr>
            <a:endParaRPr lang="en-US">
              <a:solidFill>
                <a:prstClr val="black"/>
              </a:solidFill>
              <a:latin typeface="Constantia"/>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defTabSz="457200" fontAlgn="auto">
              <a:spcBef>
                <a:spcPts val="0"/>
              </a:spcBef>
              <a:spcAft>
                <a:spcPts val="0"/>
              </a:spcAft>
            </a:pPr>
            <a:endParaRPr lang="en-US">
              <a:solidFill>
                <a:prstClr val="black"/>
              </a:solidFill>
              <a:latin typeface="Constantia"/>
            </a:endParaRPr>
          </a:p>
        </p:txBody>
      </p:sp>
    </p:spTree>
    <p:extLst>
      <p:ext uri="{BB962C8B-B14F-4D97-AF65-F5344CB8AC3E}">
        <p14:creationId xmlns:p14="http://schemas.microsoft.com/office/powerpoint/2010/main" val="1702663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67000"/>
            <a:lum/>
          </a:blip>
          <a:srcRect/>
          <a:tile tx="-25400" ty="57150" sx="100000" sy="100000" flip="none" algn="ctr"/>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defTabSz="457200" fontAlgn="auto">
              <a:spcBef>
                <a:spcPts val="0"/>
              </a:spcBef>
              <a:spcAft>
                <a:spcPts val="0"/>
              </a:spcAft>
            </a:pPr>
            <a:endParaRPr lang="en-US">
              <a:solidFill>
                <a:prstClr val="black"/>
              </a:solidFill>
              <a:latin typeface="Constantia"/>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defTabSz="457200" fontAlgn="auto">
              <a:spcBef>
                <a:spcPts val="0"/>
              </a:spcBef>
              <a:spcAft>
                <a:spcPts val="0"/>
              </a:spcAft>
            </a:pPr>
            <a:endParaRPr lang="en-US">
              <a:solidFill>
                <a:prstClr val="black"/>
              </a:solidFill>
              <a:latin typeface="Constantia"/>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defTabSz="457200" fontAlgn="auto">
              <a:spcBef>
                <a:spcPts val="0"/>
              </a:spcBef>
              <a:spcAft>
                <a:spcPts val="0"/>
              </a:spcAft>
            </a:pPr>
            <a:fld id="{99A35869-8FAC-9E43-B546-25574F349B6C}" type="datetimeFigureOut">
              <a:rPr lang="en-US" smtClean="0">
                <a:solidFill>
                  <a:srgbClr val="04617B">
                    <a:shade val="90000"/>
                  </a:srgbClr>
                </a:solidFill>
                <a:latin typeface="Constantia"/>
              </a:rPr>
              <a:pPr defTabSz="457200" fontAlgn="auto">
                <a:spcBef>
                  <a:spcPts val="0"/>
                </a:spcBef>
                <a:spcAft>
                  <a:spcPts val="0"/>
                </a:spcAft>
              </a:pPr>
              <a:t>5/3/2017</a:t>
            </a:fld>
            <a:endParaRPr lang="en-US">
              <a:solidFill>
                <a:srgbClr val="04617B">
                  <a:shade val="90000"/>
                </a:srgbClr>
              </a:solidFill>
              <a:latin typeface="Constantia"/>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defTabSz="457200" fontAlgn="auto">
              <a:spcBef>
                <a:spcPts val="0"/>
              </a:spcBef>
              <a:spcAft>
                <a:spcPts val="0"/>
              </a:spcAft>
            </a:pPr>
            <a:endParaRPr lang="en-US">
              <a:solidFill>
                <a:srgbClr val="04617B">
                  <a:shade val="90000"/>
                </a:srgbClr>
              </a:solidFill>
              <a:latin typeface="Constantia"/>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defTabSz="457200" fontAlgn="auto">
              <a:spcBef>
                <a:spcPts val="0"/>
              </a:spcBef>
              <a:spcAft>
                <a:spcPts val="0"/>
              </a:spcAft>
            </a:pPr>
            <a:fld id="{3F5F4E63-F6C3-4B47-B979-DDEDC8E07A7A}" type="slidenum">
              <a:rPr lang="en-US" smtClean="0">
                <a:solidFill>
                  <a:srgbClr val="04617B">
                    <a:shade val="90000"/>
                  </a:srgbClr>
                </a:solidFill>
                <a:latin typeface="Constantia"/>
              </a:rPr>
              <a:pPr defTabSz="457200" fontAlgn="auto">
                <a:spcBef>
                  <a:spcPts val="0"/>
                </a:spcBef>
                <a:spcAft>
                  <a:spcPts val="0"/>
                </a:spcAft>
              </a:pPr>
              <a:t>‹Nº›</a:t>
            </a:fld>
            <a:endParaRPr lang="en-US">
              <a:solidFill>
                <a:srgbClr val="04617B">
                  <a:shade val="90000"/>
                </a:srgbClr>
              </a:solidFill>
              <a:latin typeface="Constantia"/>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defTabSz="457200" fontAlgn="auto">
                <a:spcBef>
                  <a:spcPts val="0"/>
                </a:spcBef>
                <a:spcAft>
                  <a:spcPts val="0"/>
                </a:spcAft>
              </a:pPr>
              <a:endParaRPr lang="en-US">
                <a:solidFill>
                  <a:prstClr val="black"/>
                </a:solidFill>
                <a:latin typeface="Constantia"/>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defTabSz="457200" fontAlgn="auto">
                <a:spcBef>
                  <a:spcPts val="0"/>
                </a:spcBef>
                <a:spcAft>
                  <a:spcPts val="0"/>
                </a:spcAft>
              </a:pPr>
              <a:endParaRPr lang="en-US">
                <a:solidFill>
                  <a:prstClr val="black"/>
                </a:solidFill>
                <a:latin typeface="Constantia"/>
              </a:endParaRPr>
            </a:p>
          </p:txBody>
        </p:sp>
      </p:grpSp>
    </p:spTree>
    <p:extLst>
      <p:ext uri="{BB962C8B-B14F-4D97-AF65-F5344CB8AC3E}">
        <p14:creationId xmlns:p14="http://schemas.microsoft.com/office/powerpoint/2010/main" val="183842014"/>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9.png"/><Relationship Id="rId7" Type="http://schemas.openxmlformats.org/officeDocument/2006/relationships/image" Target="../media/image13.gif"/><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gif"/><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7000"/>
            <a:lum/>
          </a:blip>
          <a:srcRect/>
          <a:stretch>
            <a:fillRect/>
          </a:stretch>
        </a:blipFill>
        <a:effectLst/>
      </p:bgPr>
    </p:bg>
    <p:spTree>
      <p:nvGrpSpPr>
        <p:cNvPr id="1" name=""/>
        <p:cNvGrpSpPr/>
        <p:nvPr/>
      </p:nvGrpSpPr>
      <p:grpSpPr>
        <a:xfrm>
          <a:off x="0" y="0"/>
          <a:ext cx="0" cy="0"/>
          <a:chOff x="0" y="0"/>
          <a:chExt cx="0" cy="0"/>
        </a:xfrm>
      </p:grpSpPr>
      <p:sp>
        <p:nvSpPr>
          <p:cNvPr id="3077" name="Rectangle 9"/>
          <p:cNvSpPr>
            <a:spLocks noChangeArrowheads="1"/>
          </p:cNvSpPr>
          <p:nvPr/>
        </p:nvSpPr>
        <p:spPr bwMode="auto">
          <a:xfrm>
            <a:off x="4854575" y="2443163"/>
            <a:ext cx="217488" cy="625475"/>
          </a:xfrm>
          <a:prstGeom prst="rect">
            <a:avLst/>
          </a:prstGeom>
          <a:noFill/>
          <a:ln w="9525" algn="ctr">
            <a:noFill/>
            <a:miter lim="800000"/>
            <a:headEnd/>
            <a:tailEnd/>
          </a:ln>
        </p:spPr>
        <p:txBody>
          <a:bodyPr wrap="none" anchor="ctr">
            <a:spAutoFit/>
          </a:bodyPr>
          <a:lstStyle/>
          <a:p>
            <a:pPr algn="ctr" eaLnBrk="0" hangingPunct="0">
              <a:tabLst>
                <a:tab pos="257175" algn="l"/>
                <a:tab pos="3190875" algn="ctr"/>
              </a:tabLst>
            </a:pPr>
            <a:r>
              <a:rPr lang="es-ES" sz="900">
                <a:latin typeface="Arial" charset="0"/>
              </a:rPr>
              <a:t/>
            </a:r>
            <a:br>
              <a:rPr lang="es-ES" sz="900">
                <a:latin typeface="Arial" charset="0"/>
              </a:rPr>
            </a:br>
            <a:endParaRPr lang="es-ES">
              <a:latin typeface="Arial" charset="0"/>
            </a:endParaRPr>
          </a:p>
          <a:p>
            <a:pPr algn="ctr" eaLnBrk="0" hangingPunct="0">
              <a:tabLst>
                <a:tab pos="257175" algn="l"/>
                <a:tab pos="3190875" algn="ctr"/>
              </a:tabLst>
            </a:pPr>
            <a:r>
              <a:rPr lang="es-ES" sz="800" i="1">
                <a:latin typeface="Arial" charset="0"/>
                <a:ea typeface="Times New Roman" pitchFamily="18" charset="0"/>
                <a:cs typeface="Arial" charset="0"/>
              </a:rPr>
              <a:t>“</a:t>
            </a:r>
            <a:endParaRPr lang="es-ES">
              <a:latin typeface="Arial" charset="0"/>
            </a:endParaRPr>
          </a:p>
        </p:txBody>
      </p:sp>
      <p:sp>
        <p:nvSpPr>
          <p:cNvPr id="73738" name="Rectangle 10"/>
          <p:cNvSpPr>
            <a:spLocks noChangeArrowheads="1"/>
          </p:cNvSpPr>
          <p:nvPr/>
        </p:nvSpPr>
        <p:spPr bwMode="auto">
          <a:xfrm>
            <a:off x="1017225" y="2242789"/>
            <a:ext cx="7414686" cy="1836887"/>
          </a:xfrm>
          <a:prstGeom prst="rect">
            <a:avLst/>
          </a:prstGeom>
          <a:noFill/>
          <a:ln w="9525" algn="ctr">
            <a:noFill/>
            <a:miter lim="800000"/>
            <a:headEnd/>
            <a:tailEnd/>
          </a:ln>
          <a:effectLst/>
        </p:spPr>
        <p:txBody>
          <a:bodyPr wrap="none" anchor="ctr"/>
          <a:lstStyle/>
          <a:p>
            <a:pPr>
              <a:defRPr/>
            </a:pPr>
            <a:endParaRPr lang="es-ES" sz="2800" b="1" dirty="0" smtClean="0">
              <a:solidFill>
                <a:srgbClr val="FF0000"/>
              </a:solidFill>
              <a:effectLst>
                <a:outerShdw blurRad="38100" dist="38100" dir="2700000" algn="tl">
                  <a:srgbClr val="000000"/>
                </a:outerShdw>
              </a:effectLst>
              <a:latin typeface="Arial" charset="0"/>
            </a:endParaRPr>
          </a:p>
          <a:p>
            <a:pPr algn="ctr">
              <a:defRPr/>
            </a:pPr>
            <a:r>
              <a:rPr lang="es-ES" sz="2800" b="1" dirty="0" smtClean="0">
                <a:solidFill>
                  <a:srgbClr val="FF0000"/>
                </a:solidFill>
                <a:effectLst>
                  <a:outerShdw blurRad="38100" dist="38100" dir="2700000" algn="tl">
                    <a:srgbClr val="000000"/>
                  </a:outerShdw>
                </a:effectLst>
                <a:latin typeface="Arial" charset="0"/>
              </a:rPr>
              <a:t>EXPERIENCIA DEL GRUPO IMPULSOR DEL </a:t>
            </a:r>
          </a:p>
          <a:p>
            <a:pPr algn="ctr">
              <a:defRPr/>
            </a:pPr>
            <a:r>
              <a:rPr lang="es-ES" sz="2800" b="1" dirty="0" smtClean="0">
                <a:solidFill>
                  <a:srgbClr val="FF0000"/>
                </a:solidFill>
                <a:effectLst>
                  <a:outerShdw blurRad="38100" dist="38100" dir="2700000" algn="tl">
                    <a:srgbClr val="000000"/>
                  </a:outerShdw>
                </a:effectLst>
                <a:latin typeface="Arial" charset="0"/>
              </a:rPr>
              <a:t>“CONSEJO DE RECURSOS HIDRICOS </a:t>
            </a:r>
          </a:p>
          <a:p>
            <a:pPr algn="ctr">
              <a:defRPr/>
            </a:pPr>
            <a:r>
              <a:rPr lang="es-ES" sz="2800" b="1" dirty="0" smtClean="0">
                <a:solidFill>
                  <a:srgbClr val="FF0000"/>
                </a:solidFill>
                <a:effectLst>
                  <a:outerShdw blurRad="38100" dist="38100" dir="2700000" algn="tl">
                    <a:srgbClr val="000000"/>
                  </a:outerShdw>
                </a:effectLst>
                <a:latin typeface="Arial" charset="0"/>
              </a:rPr>
              <a:t>DE LA CUENCA VILCANOTA - URUBAMBA”</a:t>
            </a:r>
            <a:endParaRPr lang="es-ES" sz="2800" b="1" dirty="0">
              <a:solidFill>
                <a:srgbClr val="FF0000"/>
              </a:solidFill>
              <a:effectLst>
                <a:outerShdw blurRad="38100" dist="38100" dir="2700000" algn="tl">
                  <a:srgbClr val="000000"/>
                </a:outerShdw>
              </a:effectLst>
              <a:latin typeface="Arial" charset="0"/>
            </a:endParaRPr>
          </a:p>
          <a:p>
            <a:pPr>
              <a:defRPr/>
            </a:pPr>
            <a:endParaRPr lang="es-ES" sz="2800" b="1" dirty="0" smtClean="0">
              <a:solidFill>
                <a:srgbClr val="FF0000"/>
              </a:solidFill>
              <a:effectLst>
                <a:outerShdw blurRad="38100" dist="38100" dir="2700000" algn="tl">
                  <a:srgbClr val="000000"/>
                </a:outerShdw>
              </a:effectLst>
              <a:latin typeface="Arial" charset="0"/>
            </a:endParaRPr>
          </a:p>
        </p:txBody>
      </p:sp>
      <p:sp>
        <p:nvSpPr>
          <p:cNvPr id="73739" name="Rectangle 11"/>
          <p:cNvSpPr>
            <a:spLocks noChangeArrowheads="1"/>
          </p:cNvSpPr>
          <p:nvPr/>
        </p:nvSpPr>
        <p:spPr bwMode="auto">
          <a:xfrm>
            <a:off x="1684395" y="1097982"/>
            <a:ext cx="5761037" cy="792088"/>
          </a:xfrm>
          <a:prstGeom prst="rect">
            <a:avLst/>
          </a:prstGeom>
          <a:noFill/>
          <a:ln w="9525" algn="ctr">
            <a:noFill/>
            <a:miter lim="800000"/>
            <a:headEnd/>
            <a:tailEnd/>
          </a:ln>
          <a:effectLst/>
        </p:spPr>
        <p:txBody>
          <a:bodyPr wrap="none" anchor="ctr"/>
          <a:lstStyle/>
          <a:p>
            <a:pPr algn="ctr">
              <a:lnSpc>
                <a:spcPct val="110000"/>
              </a:lnSpc>
              <a:spcBef>
                <a:spcPct val="20000"/>
              </a:spcBef>
              <a:buClr>
                <a:srgbClr val="009900"/>
              </a:buClr>
              <a:buSzPct val="120000"/>
              <a:buFont typeface="Wingdings" pitchFamily="2" charset="2"/>
              <a:buNone/>
              <a:defRPr/>
            </a:pPr>
            <a:endParaRPr lang="es-PE" sz="2800" b="1" dirty="0">
              <a:solidFill>
                <a:srgbClr val="FFFF00"/>
              </a:solidFill>
              <a:effectLst>
                <a:outerShdw blurRad="38100" dist="38100" dir="2700000" algn="tl">
                  <a:srgbClr val="000000"/>
                </a:outerShdw>
              </a:effectLst>
              <a:latin typeface="Arial" charset="0"/>
            </a:endParaRPr>
          </a:p>
          <a:p>
            <a:pPr algn="ctr">
              <a:lnSpc>
                <a:spcPct val="110000"/>
              </a:lnSpc>
              <a:spcBef>
                <a:spcPct val="20000"/>
              </a:spcBef>
              <a:buClr>
                <a:srgbClr val="009900"/>
              </a:buClr>
              <a:buSzPct val="120000"/>
              <a:buFont typeface="Wingdings" pitchFamily="2" charset="2"/>
              <a:buNone/>
              <a:defRPr/>
            </a:pPr>
            <a:endParaRPr lang="es-PE" sz="2800" b="1" dirty="0">
              <a:solidFill>
                <a:srgbClr val="FFFF00"/>
              </a:solidFill>
              <a:effectLst>
                <a:outerShdw blurRad="38100" dist="38100" dir="2700000" algn="tl">
                  <a:srgbClr val="000000"/>
                </a:outerShdw>
              </a:effectLst>
              <a:latin typeface="Arial" charset="0"/>
            </a:endParaRPr>
          </a:p>
          <a:p>
            <a:pPr algn="ctr">
              <a:lnSpc>
                <a:spcPct val="110000"/>
              </a:lnSpc>
              <a:spcBef>
                <a:spcPct val="20000"/>
              </a:spcBef>
              <a:buClr>
                <a:srgbClr val="009900"/>
              </a:buClr>
              <a:buSzPct val="120000"/>
              <a:buFont typeface="Wingdings" pitchFamily="2" charset="2"/>
              <a:buNone/>
              <a:defRPr/>
            </a:pPr>
            <a:r>
              <a:rPr lang="es-PE" sz="2800" b="1" dirty="0">
                <a:solidFill>
                  <a:srgbClr val="FFFF00"/>
                </a:solidFill>
                <a:effectLst>
                  <a:outerShdw blurRad="38100" dist="38100" dir="2700000" algn="tl">
                    <a:srgbClr val="000000"/>
                  </a:outerShdw>
                </a:effectLst>
                <a:latin typeface="Arial" charset="0"/>
              </a:rPr>
              <a:t> </a:t>
            </a:r>
            <a:r>
              <a:rPr lang="es-PE" sz="2800" b="1" dirty="0" smtClean="0">
                <a:solidFill>
                  <a:srgbClr val="FFFF00"/>
                </a:solidFill>
                <a:effectLst>
                  <a:outerShdw blurRad="38100" dist="38100" dir="2700000" algn="tl">
                    <a:srgbClr val="000000"/>
                  </a:outerShdw>
                </a:effectLst>
                <a:latin typeface="Arial" charset="0"/>
              </a:rPr>
              <a:t>                </a:t>
            </a:r>
            <a:endParaRPr lang="es-PE" sz="2800" b="1" dirty="0">
              <a:solidFill>
                <a:srgbClr val="FFFF00"/>
              </a:solidFill>
              <a:effectLst>
                <a:outerShdw blurRad="38100" dist="38100" dir="2700000" algn="tl">
                  <a:srgbClr val="000000"/>
                </a:outerShdw>
              </a:effectLst>
              <a:latin typeface="Arial" charset="0"/>
            </a:endParaRPr>
          </a:p>
        </p:txBody>
      </p:sp>
      <p:sp>
        <p:nvSpPr>
          <p:cNvPr id="2" name="AutoShape 4" descr="data:image/jpeg;base64,/9j/4AAQSkZJRgABAQAAAQABAAD/2wCEAAkGBxQTEhUUExQWExUXGRsYGBgXGR0cGxsfHR0YHBgbGh8aHighGh4lGxoYITEhJSorLi4uGh8zODMsNygtLiwBCgoKDg0OGxAQGzQmICQ0LCwvNDIsLy8sLywsLCwsLCwsLCwsLCwsLCwsLCwsLCwsLCwsLCwsLCwsLCwsLCwsLP/AABEIAOEA4QMBIgACEQEDEQH/xAAcAAACAgMBAQAAAAAAAAAAAAAABQMEAgYHAQj/xABEEAACAQIEAwUFBgQEBQMFAAABAgMAEQQSITEFQVETImFxgQYHMpGhFCNCUrHRM2LB8ENyguEVJLLC8RZTkhdjc4Oi/8QAGQEAAwEBAQAAAAAAAAAAAAAAAAECAwQF/8QALxEAAgIBAwIDCAICAwAAAAAAAAECESEDMUES8ARRYRMicZGhsdHxMuGBwRQjQv/aAAwDAQACEQMRAD8A7jRRRQAUUUUAFFFFABRRRQAUUUUAFFQT42NPidV8zr8t+RpafaSHMVXM5BsbLa3/AMrVEtWEd2UoSeyHNFIo/aAtmyR/C2U3b9h4ivY+LysWsiAA21JN/HSs/wDkafn9C/YyHlFKBxJ+ifX96yj4qbkFRp4/3/Zp+3gL2chrRSxuMKPiBHlY/wC/0q1Bjo3+Fx+h+tWtSDdJkuElwWaKKKskKKKKACiiigAooooAKKKKACiiigAooooAKKKKACiiigAqOedUGZ2CgcybCkHHPapIrpHaSQafyr59T4CtL4txCSUBpHJJIUcgLkDbauPW8ZGGI5Zvp6Dll4RuWO9r4xpEO0PXYfuaR4njE8pszlV/Kvd+dtfrUEH3LZ0VTEj9lIT/ABFYW79ul+XQ1MmE+9LFAG7TMHX8UdjcMvL9yK4dTW1Z7uu/mdUNOEdkeYPB2uu7LqDuSp1U+e49KuYKAiRrndVP/UD+n1r2MZWDX7oYo3kxGU+j6eTHpTKKMjfTeohDZjlIr4PDkZjzzt+un0rxIibJew1duV9e6Pp9Ktu9gdQbDzqFYWFyHAYqoNxcCw0/WtCL5JThQQNADyI3HrUOHuTra+qnzH/i9SBnKobAEjvcwOtuZ10rxVIJN7nMCQNLXAB/f0p4wLzsyWIAm9je5N6gxUPNBY7+FvHlVkKc23KosJGwzZtAW0B3Ao9AT5PFxjxkKjb3OuosPPa5NM8HxlW0eynry/2pNISFeSxN9h/KNB89T61EiBiwY94AHTYXvo1+enhVQ1pweGEtOMlk3JWBFxqK9rTMBxJksUYMjbH8Jtv/AGK2fA8QWTQaMN1P9Ooru0vER1MbM5tTScS5RRRXQZBRRRQAUUUUAFFFFABRRRQAUUUUAYySBQWYgAC5J0AHjXOfaP2z7ZjDAWRfzbGQc8v8v18qr+3/ALSGZTHDrCr5SQbdow1Iv+RfqaSx8PDYeBpBlaQMxUH4CCQjoTqCR8687xXiMOMduTr0tKsvchxfEEjsGspPQHQeAGtMokgniXKxftNdCRlCkgi3W/M1Vw0eVgk1jf8AhygaP4H8knhz5U4wsOvIcydreJ6CvLeMJZ8zrK6QT2KHJMp0u2ZWItYZmW4Y20vYGtihksoUCxsASSSdNtTr6mqGDxaMWUXuhGYEWOvwtruDyNQ8R4isGIjeRWERQqWAuAdN7bdacVK9xOh9BAGVk/MLX/Q1Jw+zorEd6xDXJNmFww18QamgZO6UIZSBlI1uKIwBIy2FiM48eTX8b2+ddajVIxctwnOhA0J008dNfDWvMM+hPJmYjyGg/SjFyiwtqb6geRtt42qHC4oiNV7KQ5RY3AHmdTS6l1VYV7pcMml+VV5D3rjmv6H/AHrP7UQP4T/Q/oawXEZiO46b3zLyt1FNv1+jEk0TZgflWEz7Lr3jbT6/SpImGm1wOXyrwEFr9O6L+hJ/QelAtjGY6WI020pbxA2yqWTsz8ZZiCRyW2x18aaSy3J1AsMxv0pbw/FGVLkC1za22hqZPNFwurFYn7VxHBZlzKb2yooUHQE/EzHTTQWq8JLPZgUfl/YqyJFzMoIJSxa2631F6o8ZjYkyO6gC1gBrfkBzJJ/WoapXyWnbo2Lh3GgSElIDbBtgTyHnTuuYSwPIwMgu+6oNQgG58W6nlsK2T2c43bLFKdDojdOit/Q12+G8Xb6Z/M59bw9K4m10UUV6JyBRRRQAUUUUAFFFFABWk+8b2j7JPs0Z+8kHeI3VSbWH8zbeV/Ctr4txBYIXlfZBfzPIDxJsPWuHzcSeWdpZEZ2e/eGmRtgbaaBdBXN4nV6I0tzbRhbtniJLZIyqWjvdr82OZhbYkaC/hThpnkcKD37a9FVRrYbAAVFCL2uLBRZR05knqSdarvMUlYkFklieF8nxJmIKyehFvWvGtTlTO7YsYWcSOYmhnKkXbRTp+fJ8RHO416Vcxc3YNEsjl4XsUkJuGG6liN+lz061PiUCLhZpDNLIWCmeL+IigZbMqaEHTcVbgwqrh44fjKtIQTrlVmYhT4gEaU5KCjfffI1J2XMfgI5crYU/fIpIbUqdj2bH8rfQ61Lw/FrJFd7KAcrq+6kfErA/2dKTcAkxWGbK+Rka4W3xk30sOnUnQVcjmjfEqkjRLOyhtfhIG3+ZuV6cpJ1Sz9BKPnt9RthpdhCoRBpmYaC++RatYSJJCHuXAJsTt42A5aUr4Njpu2kSSMkZrrJuuXkBVvAcIMbMFmbsmObIRtfUgHkCeVXDK8+8ehEsehLw/FJIrtopRmVl0GUg8/PrUkkwJkJB7lrje4yFgQPEk/8AxtWcuBjzF8i5ja5622vyrOXC3fOrlGIykgA3AJIuCCNLn51pUtiLjdlWQKIlF+6REqkHkSLN6E1KmIsVViAZHe1+QF7Dz8KjgzyImSQBbElwq30YgJbZSOemlWBg1KlH+8F797e/XS1vSmk+O+f6G2lhmCTKZGS9yoBuPG9h56VkigHKPw7g766g38dawi4ciC0do9c1xrc/zX3qMYWRGaXN2rnKCoFu6DchQefnSp+Xf3FjhnvEMLHOArXtfUA2vbkfC9QTKIwsUIAYi4vso5s3lyHM1CuIIEsk6nDpm+7zmzbEm/S5qXAYhQpfcuM2c7nTu+QHSoclecFpNLBhjOyw8IYNYA3ufiY8yepNRRAMwmOht3BuF01I/mPXkNKpcPBldjMqlGP3V9QSN2F/1501miJFZOTllF1WGQ49xG8M6i4y5GHO3P8Ar8qQcaxyoRlbUmwFtf7FM+I4ditrkWNwRyPWlcWGkzXeQP07oFvlWc9S3kuMcG7+ynEnaNY5v4lu6T+IfuBWwVznhs7nurfMnejPluvrW98LxyzRrIvPcdCNxXr+C8R7SPS90cPiNLpdot0UUV3HMFFFFABRRWMjhQSdABc+lAHMve5xOVmiw8KdoEIlmANj/IPHmflWoYT2ijkfKw7N5JlAVxoibAX5XuvlYnnVHFT4nF4uWeFyWkctlOwUaIAeVlAqGbjBuUxeHzWNjpfz1GteZrf9kni/v9Tth7qNpx7KcQ0UFyoNr310+I+V7+lK4pMRMSEyQxAmxOrMOunXrUGCwkErCTCYgxOL9yQll1FiL7gEaWNMniliAMkRVRs8Zzx2HlqvqK5JJR2WfX8fs1yRR+zUYIOaQncntGFz42NbDg5hBH3V0FgF635D96XYKbPqCCORBuPWrWFfPNECCIznCNybLYMw/wBRt5AVzyepJ5exoqQwwhJYuxu7bm+gH5V8KuYOEtqFW/IhR+ppfHik7aQACytlX0tc/OmzYjTu/wB+FY5vJb2L0OHcnU2qzHC+2f6VXwGJJFra+NWVm19K7dPpq19zml1WRSvKlgQrXawIIF9Cba7HSrIN9iD1sbi/gaqcXBaFrAMVs4B2OXUg+YuL+NYYfHHMinsgHJAWI3y926BvE2fYcq1VIVWrMljIlJjF+0szDkuW4ZtPxN3Rbna/KrEsjANlBYjU2tppoSL7VKmmwAB3sKTy/eLnaNHzOFDhrMouBkIGp0B08dqHhfNgveY1VibaG5G1eOJOWX1rKKS4uPGve01+VGK3J5IGik/FZhzXf1qvPKtrEFbjpVuaU1VmmBWx6VlPbD+ZcfVFKRbje4FrG/y8iP6VimKJY5t7C/j4+tV1xTFJUFgY7EeRuR66GqeFkLtckBV7ptqzG3IbKPE1y2+Dopcl/iU4SFZS4XNmsPLkfGq32hHiaUAsEQPlT4nvpZb6DW2ppJxjDwyMFYl2BvlQFj620W/iRU/2eS1r9guVh3TmfLYBhp3V0PjtWmHTa+Iivx/HWjhWSRcNnJaSONruB+EMQL6jXS1bB7AceY4h4uyeOGTWIvvcDp/MBf0pFhODwx2KIC50ue859TVgtMjBxZWRg3ePQ7Hz2rbS1lCacV336kTh1RaZ1uio8PKHVWGxAPzqSvfPLCiiigArVveZxX7Pw+Uj4pLRD/WbN8lzH0raa5f788R93hos1szu5vqDlUKLga/jPyqZOkyobmg+xXFUje7kD4rX67DzrLhmNQzyGRA/3lrNtY67nbfeki4ZkKvljbPexVtdLX0YeIqTE4BmIdoJBpuov+hrz5Qg23e51JtD3HxQLxBzh7GNRdSOeYdedu99K2Hh+KIDMGK5FLG3O21xzubVznB44RO2cOLnS6nQct62/hPG8M8EsbSqjuyWZgQCoJzLe2nKsdfRbplwlktYHiTSLd8PGmILKqyRGwbNpsLAkAncc703ZOyx2HjuTGgeJcxue8ufcDXX10qlBho0xkGHlZWAu5KuRdzqmUixuABUHF5mJMsero/aKOuU6qPNbj1rCTyvX9I0WxNMvZ4mZT1DDyP+4NPuG4stcaAHWl3GkXExR4qDv92zKNDY6keYPLzpXw/igB1VxY7ZWv8AQVhKDavlF2b9h4xa99ulXYzf+/pWo4bjZbRIZnPKyFR82tV7CfbHGirAOdznb5DQHxJ9KrTfTwRJWPp58gUHVmYWHhcXpVgJVKqgkhUq/dRV711Ohex0FhbYfFvVXiE2RsobPORzNxGp/wAR+gGuVeZsBzrPhmEkR5og4CALIAVzSMpXTvE2AupubE3vtWkZNvIqSQ5lMyrmaRCLd4ZLWHMqb3uPGqDqvaw92IsQSJEOrC3duP63NMsYxZECnKzlbG17c9ri4sDzpLi8I5eSQCLtEMeUR6AkXa0l/hzA2sb2v41pqbPPl+WTD8/gc8LeyEHdWYfPUfQipZZ/IUtSQuna4YgtsyNtp+CQfgZTz6dRaqGM43LHftMJMP5lXOvndeVK2opMVW7HvbEi4H9+tKcfPruRS3/1WlrZJF8DG4+mWl8vGHlP3ULyMdu6VA8WLbCsdVykqRpBVuN8PDkfEXOcCNdttMx/qKrYV2aOF8jWaJULmwGZSSB1uB4cxrVXiMv2XBMjMGnxBy2HMt8Vv5QunyqaKVjhWAYKIiH1BNwANFtzJ5mprHxLvJLgjld47WANxa2ubXl41hI+WzXvlN/3B66XFLcdjMrBxzBGmviPrp61Q/4uzbRTHyQ/qbVMYyeUN0M5/aD7MjiNDNiGYqtxpGgA7xPVr6CtbxPHcW/xQg35X/3q0s0rFcsJvYKc7KLsNLDLck5StZ4lJEOWWWCBh+EnM3qDax866lSSTSx3wRTOl+7HiLS4FQ4CvEzRkXvbmvl3WHyrba5x7qcSwkxETMW0RxooA1ZTtvcZflXR69jRl1QTPP1VU2gooorUzCuJe+3FXx0KBGPZw3uBe+dm09Mn1rttcI978hbibZQDlhjU3a2t3bp0cVnqfxL09zXMFhWncRqGVkw8koU6MbMTYX3Nhf0q17IY6zSxSsTFJFIDnJOVwLxlSdmzDlSzF5zIp1jkRIwCjaju5gQfEMD616c/xSSNI22ttP8AeuNrFHSmSxYpyVFzc7310HnTGJoc4WbBCSNtC6vlcXNr2FgdeRtfrVPgMi/a4e0IC8+lswv9Kc8f4eYcc6lcq9opToVOW1utRLEhpsbeykoix0ylWERJjTuMyhkFlBOuXY7n1qDBbaa72IqP2O4qqY6cO6oZZJVFza5NwNzvfQVXiFiR0O1c2tHgtMkTDyxuXw8piLauhF0Y9cp29LU34aMe1yDhyDrc3WlY70sce2eRU+h09dBVLFy4QxOxaWPGRSHNe5BCsAb8gLai1QoOe/2KujeMPgeIG1vs3oGJ9ASL14MPMcwnxMi9UjCxD5i7fWtZm4nhGxRaQzOjLaJo2YFSLAAai2tyDT//AIkJY0ztmkVAHbm29ifMAH1qNSPRC44ZSy8k+Fg7xGGjV0hYM6F8rOSoOfM3xka/EfWrK4R8a3aTBoorZUQGzsu95Sp1Dad3lbxrXeFzMy4ofaEQEuGvGSw0AsGLWFxYXtzqWD2sOGklikWQMBZEy3zDZcpH971cPL/L8yZG543h6yRqmZly2ylCQVttYikWGmnhYwMI5O0N0lY5LMdxLuWJ3BFr2tpUXEPaWXD/AGd5IzkKjtcovlbnfpVROMHFxyuLIA8XZs4sLh1IuRra9hoOdOTwpL4egknsxvieECRmdHeGUd0yRNbNa3xKbqw6Ztdd6hK8RQ2V45upaPKR/mZWAHyFRtinSefNkLEZrRszKNABclRrpfb1pXxTisMjIMUXOHXNdFOjvyL21IUcv5qiF9XS/wAjZexcnEwL/Z8O4t+GUn970oXinETdViw8Nt75i3nY/wBaxixsIgyYeYwmV1yhr3jU3DMByvlvpVtJkVZFik7bslDZ1BBsTrm1Oh11voRTlFLMY/PcafDZQwnC27XtcRKZZthfQL1CjlT44NWwuIUs6rZCchFza9hcg2H7VQjku2Y8vXfer+FCSQYgyKGQEWDXAuNr2I61kpNztvuhvYS8OxQyQkmwIVSb62Byn6DemPttiY1cBQFAsFt47GtYwUoMKW5FwBbTRj9KXYuSR5FBPdBvrv4V0R0rbXr+RdXJsmE4kIWWUAHs5MwW1rkoOfL4a1pcThizNL2ud2LEGPMzEm+jc6e8ZEMMMeabNKwDsim4W/wjT8Vv1pdG9njP86nysRpVQVLkOTbfdpis/EHdYWgjMORF5ALlN28TYmutVx32J4hiE4oEmiZRK8gGZgSndZgLA6fDb1rsVen4V3A4/EKpBRRRXQYBXDPfHhT/AMQLKWUGGMsQFte8gFyb62A+Vdzrjfvs4dGcTDIwJzR5dScpysSNNr9761nq/wAS9Pc51jZ1jNu0DZkjbMxuT3F6dCCvoKrnG57BVd/JSf0GtWkgRTdVQeg/amPD5iro+tldSN7aEG1crklwbiXs5GsVRl5hiVUfU1sGF4hjwojedQqhbZhnNjYixte1vGqphyuyclZl9Axt9LfOrfEhcRsNM0WX1jYj/pIrOcurFIabRY9npZhjXRJo4mErG7rmBNzsNwD50247hWw88iErr3ly7ENrpfbW+lalxp5FxPax/wCMiSG/5rZWt6rV1ce8hUyMXb8x51Gpp3kpSLOJvIhW5VgQysN1ZTdSPWrs3G4sSod2TCY1QM4lGWGYj8Sv+AnmGqODByNrYIPzOQo/c0f8EhkJ7TEKf8oJ/WslqQWGWoy4LnF+Oo+Vn7KXE5coWAXjUcrtsbeFYcLcqhzm7k5mI/QeA2qxw/g+CQWMrk+CVcT7EpsZJSLWOgH9Kxm4vCstWa5PiRhsSJ2UyITe1rqrAfEQdL7a20rc+EcQOOZ5lVVINlzsVLCwuQQDpe9VGm4eb2dyeht5dNKpwQ4dhlOJmhA1GRVv6nmPSm6klGSF6m2rwp2v2mUC3UFf78wK1vjXHfskjwvGjxNHYFVupB+JT47VksMGU34jMRysgDfPnUMOLizKkjvIAQGkIAYjWx52O3Xap6IweF9f6C7/AEQcDUiNpLtd+bm7Bfwj5Co8U7RsXYZo2tmOW5S2mYAfEttGHgK2JcNgD/jP5XP7AXrCfAYU/Dico8Rf60ODtvHzQuoWpD2qx5IsOVW5bFGRbZTuDc5lPhalfE8XCU+y4MKUYhsROosrkG4SM7kXtdvC1X8R7I4aRiRJA7dWFv7869f2dlUXQxOBtkP9K1UoxVr+hO2UVY2ttarfEmK4NBLDOyuWkLoWVBfRc1iLmwG4NqW4pGHddWU8wdP/ADSrjXtHiGGRizMFyC2g30o04OTwF0R4SNDHHcHMVv8AGwIuSQBlI5bm1Qyw5RmDuMzMALhx3SB+IXOvjWMmIVXte5RVS+4JUa29b1NPOVSIDfsrnqDIS5Phuvyrpp38QsXS4B2tIHUjMR3gRsAfEcxVyGSZWQsquFZScrAXAN7a23tb1pvwXCQtAGnY6ZmVFNixZrAk/lCpf/VUfCsHHK8pLFYYVDsR8WpsqL4k315Ck9S7T4GkWvYris0/G4JJkyGSSRrD4R9zLYDw/au/Vwj2BjV+LwBO6I+0ex1NuzZbeff+ld3rv0cxujk1v5BRRRWpiFc299cH3WFmvlCSlGboHU/1Qa10mtc94XCBiuHzxEX7ucC9tUIcDfnlt61MlaoqLpnzzPx3krFztpRBOxvnbXpyXyFLe1S/3Qv4gafM1i2Zja5J6Lp8zv8AKuf2ceDe2x3xPHBXzE3Miq1hqcw7ji25N0B/1Cp+1leJVYLCoYsHk31FiAvyPpVPASrH3LphybnOwudBprqdTcVhg+B4jEm5IBOozta/7Vk1FLOK773KQ/4rwxPsWHxMUzT9945Mw+C50AFu6M3/AFUiw85WQdab+zqth5nwGNBjjxIsLnQORZHB6HQX62pJxbDPh5SkgIeJwH8R+YeBGtEd+n5evbB+Y8id5HCFggYXzMMxP+UVJhcFEeyMk85zE5wpVQPKw3v+lW+F4YOiukceIeO4aJgCWjaxWSO5F2Vt7G9jVPEvGgjD4XKqkiTNHKhbkrNqLm3Nbb1hvhY7ZoU5OG5myo7jO+VM7nQE93MfK1zTLg+KwnZOs+GV5o8ykl37zC4BOul9DS3GYn7xGTuoxDLvYa6AX1IFufnXnHoh2qyx6rMLN4MD9D4VWZUmxGY4IrxGSMsLOysOg0K2J6g8+lXcGuHELh4i8itYOZXHMWzBTl0FxWXCsVkRo8y3P4fEag1XjihLTCTthIO8gRlyG40zAqTuDqDU9Um2mx0M8uCuhGHlUHVrYhtudtNDcjel+IwqSMxhMscYNlVpCxvpc35m52FSxphO4M2MylLtrFcHQqF7lrHvbm+gqThzAWy3yZiy5yL+GYgAXt08KJOSV2BJDgYIZMmJSV7g6rKVIZeWgIb+lU+IYVHzPhzNHEG7MBpc5LWLE7aKBp5g1jxKZ2cBBd87Wtt3tfT/AGqxxL7sQwixCXJII1Yjvf340KTxYqKmCjGRrz4hWDLouUqVJ1+IXuPrVwtLEGZMSrgEWV0MbNf8pBIuP61UGKiACtEjSZr3ZmuFGpGUGxvzJF7HSmXDsM098mBjCk/xGiIjjXm2ZyPQanQUNXl/ZDWxW4nxN5I0Z2J10vuvhf51Y4LhxiMSkbfw0vLIRoAqC+p8TYehpFxucNIFBuoJ18BclvKm+Pc4XBZLET4uxa+jLEPgU9L7nxJo6FSXLFYvxZwMkjhM0OpAI+E6n+le8SwEzFnGWYHZktpawAt0talUsKgWIGnzptxHCNgxGiZmlyB5bXIXNqFNugGvnVtdLXS/n+Rp3uhbxGcliqEgKAgGxIUWvY66m5161Lw3iQigkjO8jKxY/wAuw+ZJrKbjscgtNDr1B/Q8qjmwilM0cgK6DJJvqdApHjV8dMlQeqNx9y8Pa8QkmsLJEcuv5io256XruNcy9yHDMsM85GXO4jUXBFkBJIsNyzm+v4RXTa7YL3Tj1HcgoooqyArwi9e0UAfMHtpwg4TGTQ2sFclD1Ru8vyBt5qaTQ4vu2FlN9SBy8K7F78/Z4vHHjEGsX3clvyse63oxt/qrh5NjWTibxdjaLCI1ihvID+M6G/O3Wq+Oinja7Zh461Tz60zh9oJI+433i80bUW8+tZuMltkq0Xsdx5sVguxmGZ4SGjc/EB+Jb7kU3w4/4phLb4/Di3/54vHqw68j4E0lVIJAXVjEjfEmW4B52PLyqzgZYIGWWF5FljN1bx5g3OoI3FYukqSafw2KoRQsyXUk2BIynQqRy8LHlT7BcYxqRNLG8ojQqGKyG1zt3W0Pyp5xnBRcSH2rCBUxY/jYckASWHxITuxH7HrWqrxQtHJGy5dbFdipF9CDzqm+rZZ5BWht/wCt8Qy5JssydJI0YfoD1rLC+0qIDaHDLmHeH2bQ+ubpzpVwvDqxDSbdBzFZcUIfEMUURg2AVRoLAAkDqd/WlUbopWOYeM4Pc4bCFuYyuP8AusKsYv2kwshBfB4ckaAq8i6cvhOuvWlUs6vh1jVVBjv3rd5gSTqba/0tSvD6EXsQeVTFcjbNqg4xw4/Fg0HUCeQH6mrmI4/w1wt8GCFFh98wt8iPnWv8c4k04RpApK2X4ACABoNPKqnBJFWYPlVspuFdQVPW46WpJY6n39BG1Q+0XD1RlXBoA2/3rFvRr3HoarQe1mDgYNh8LAjj8TB5GHW2Y6Uh4oqZs6IIwx+EDui/5egq1huIhoPs7opF8yyADONNRcbjzo4v8AMH9v8AEySWijux27OFAx8rgmkuN4/i8QSGZ2tvncn6bXqpHiDFJmU5WGxG9WBiO2JkP3aDR3BsXP5E/mPNuQqulLNYEY8OgsTK5DkGwB2Zhy/yKbFupsOte4rEyTSNLM2dzppoAB06Uy4rLhckawdp2hyrqQIxf8KDkB1563qTEyQRDs4oUxTIVR3eQgu53EKDdRcC53NR1c1n/Q0iX2U4epZ8TOP+Xg75P53/AAIOpvr8q13G8WleZ5gTmZiSBtryHhy9Kv8AtHx95lWJEEMUdh2S6WO1yBub318aWYNdPrVwj/6kv0HwJ3xcM2jrka1rgaA9bcxVjjTRdokeGB7NFUa7s3M+ppXNEG3FvEVuHuq9n/tGOU2Jjw5Erk63Yfwl1/mGb/TVx002qBypZO1+yHCjhcHDC3xKt3/zsSz/AP8ARNOKKK7DiYUUUUAFFFFAFfiGDSaJ4pBmSRSjDqCLGvlf2p4C+CxUmGk1ym6ttnQ/C3rt5g19YVoXva9jPt2H7WJb4mEEpbd13aPz5jx86TRcXR88RWBsf/NMcbwW4EkDrIhAuCQHQ8wwO/gRSgr1BFjz3B/vlWcRbres2ndpmvxLiLkFtDzPS9ZJLmG3lUC+OtAGRg3xLzXqOY020qaKSGMOGjmQkTBJVPwEHb80bKNW8DblV7i2N+0tedh2gUL2yIAxt/7gH8QeO9LhJHmLRKy3FgHsSL7i4386lwOH7RrZgqggEnfXoP61k/NlmMxdLM9suyumsZG2h5HwNjXiz3Zj6A1NFKUdsmguRY6gjxB0NRYdYjmLK6kk5ezIUAf5SDT/AMBRMTbn4VWHxZR1/wB6s8PgWR+zbECAE2DTLdTpzK6rWx//AE+xNw0MuFn0/DMB+tK0gZr057tvWsMNLblbTatob2CxxHe+yxg82mH9L1r/ABvhBwjlGxMbvYErAC/kCxsB1sKSqqFZhiZTksfMftVCGUk5UDO5/CoJPrapMTDEACokc3F2kYW8sqi1vWs5sWwXQ5V/Kgyr8hv63ppUsAE0Rse1bvco0tf/AFsLhfIXPlUIkLFVY2AAXQaKPADfr51axeHVYxIjgjQFT8QJ6W3FUnPNTtTi7QmXeM4fDxyL9nkkfqXFiD4cq8wYUZpFDmUfA6E3Q23yga3vuap4bDs7ErqB8Tse4vmevgLmq5Fj3WIPIi4vT6cVYxvjcGywRythzB+DOxOedj8Rs2thzIFhpVvD8EkEIkkZIlYdxWPfbxtyG1K+HNeZXmZpcutnYnbUDXYX3qbjHF2mcyORc7AbKOgHKs5KbdLv0GqKwQlgqgsxYKANyTsB519H+wPsyMBhVjNjK3flYc2PLyAsB5VonuZ9jT3cfOu4/wCXU9DvKf0XwJPMV1+uuEaOfUlwFFFFWZBRRRQAUUUUAFFFFAHGPfB7AG7Y7CoSDdsQg5f/AHFHzzD161yJCPSvsMiuK+833YFC+KwKDJYtLCu45lowNxzK/LpUtGsJcM5twOSA3SaJ3OpV42sRppcbEX51TZrEjYgmo0HMaGpYgLkt3rDS+2438Kyqm2brYyhk0525m2lSQxkuSpsDYX5+lNEkkhlA7d5YVAZ2w2yA7XzLZSD+bSvTjln7zKqSrqWUBe1W9gWA0Eg0uRvWbm/LAyHFqI4iR5C+up0v48zRh4rKB0rzHyKzRxkkD42IF7chppemCYPuZklRl5l0kQeVwGX61N0sgtxBjRq3gR/WnEIuBS/isLKzZstyv4WVhy5qbU2wCBo1N6Jv3UCeTH7Pfx+dKG+Jr7ZrG2+g5VsSiytbW1a5hwSo21YnUgDfqdBS03uDGmIhiynKJnsP8RlUD0jXX51UiizRg8wdf1pgFcjvNCl9fiZ2+SKRf1qtgCFZ1zZgRcG1tfK56n5UW6AWyqxsvIda8YW2pqmFV3bM6xIou8jXIXwAGrseSivcYmEj7rNjAxAIZkjVdRoStywHrer6+AoU/aGICn4RsOWvO3XxqPsyRext1tp89qswOIZFdjmC95COZ/CfDWsuIcbmxBBmkZgtzY6C552qs3hYEU17wtz51v3uv9gDjJFxGIX/AJRDcKf8Zhy8UB3PO1utXPd57smxDDE4xSkFgVj2aXpm5qn1PgN+4QQqihEUKqgBVAsABsABsK1jHkxlOsIzRQAABYDQAcq9oorQxCiiigAooooAKKKKACiiigAooooA597de6+HGFpoCIMQdSf8OQ/zgbH+YeoNcXx/CsTw+cdvDkYE6OA0cg5i+zKfn5GvqmqvEuHRToY5o1lQ7q4uKmUUzSGo1g+XExCyM6IyYGOS19X7MW1s1rki/W9q8xM5aUZuxLABbwgZSBuxIABJt+9dX9pfc5G12wcnZn/25Lsvo249b1zLj/s1jMDcy4d0XUZ1GZPDvLcD1tWL06NlOL2FqnO0j+i+QqxBxdhEYy5tyQbf3zqjgsX2du6rgjnqPGmU3FY3WxijQ8mVbGpkuKtFEePW+U9Vt9Ku8Cl+7Ate19aXYnEXRDe9iBWPD+ICO6nQa61Li3ChXkeYslIpGGwG1LeG4e8kS+GY/Imo8ZxHtB2a/De7HwGwqXB4jLJm3IBBF/KpUZKL8yrQwxBVbm/w70tMyq4Yag/3+hNVMTJcyHfMSfqKhkmGVfCqjp4E5FuyMSJJOzUBmBy5ruLZVPS+utT4FSSjJ2asVYM07HKeWtxYWGotVbCiR5V+zK0kp/AqZ7nmQtjYePKuhezvuoxWIYSY9+wTcxpYyHw07qfU1fQ2JyS3NBwvDpMRMIcKhmZRlGQGx11bX4V8TauzewvutjwxWbF2mnFiEH8OM/8Aew6nToK3XgHs/h8HH2eGiWNedtSx6sx1J86aVtGFGMtS9goooqzIKKKKACiiigAooooAKKKKACiiigAooooAKKKKACvGUEWOoNe0UAa3xn2D4fibmXDJmP4k7jc9bpa+/OtO4l7kcO2sGIliH5XAkG2wPdbfqTXVaKVFKTRw7Ee5XFbLiIGFuasuvLa9UpPdJxA7rhj/APsI/wCyu/UUulD9oz57i91PErkdjAo6mXT0sL/SpofdHxEnX7OoJ1btGNvTJrXfqKOhB7RnEcN7kp2/iYqNBfXIjMbdRcrrW0cE9zmCiOaZpMSejEKnO9lSxtrzJ2ro1FOkLqZS4ZwiDDrlghjiHRFC/pV2iimSFFFFABRRRQAUUUUAFFFFABRRRQAUUUUAFFFFABRRRQAUUUUAFFFFABRRRQAUUUUAFFFFABRRRQAUUUUAFFFFABRRRQAUUUUAFFFFABRRRQB//9k="/>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a:p>
        </p:txBody>
      </p:sp>
      <p:pic>
        <p:nvPicPr>
          <p:cNvPr id="32" name="Imagen 31" descr="Logotipo GRC"/>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3978"/>
            <a:ext cx="1848099" cy="884742"/>
          </a:xfrm>
          <a:prstGeom prst="rect">
            <a:avLst/>
          </a:prstGeom>
          <a:noFill/>
          <a:ln>
            <a:noFill/>
          </a:ln>
        </p:spPr>
      </p:pic>
      <p:sp>
        <p:nvSpPr>
          <p:cNvPr id="7" name="Rectangle 4"/>
          <p:cNvSpPr>
            <a:spLocks noChangeArrowheads="1"/>
          </p:cNvSpPr>
          <p:nvPr/>
        </p:nvSpPr>
        <p:spPr bwMode="auto">
          <a:xfrm>
            <a:off x="1579367" y="610574"/>
            <a:ext cx="5754503"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449263" algn="r"/>
                <a:tab pos="2700338" algn="ctr"/>
                <a:tab pos="5400675" algn="r"/>
              </a:tabLst>
              <a:defRPr>
                <a:solidFill>
                  <a:schemeClr val="tx1"/>
                </a:solidFill>
                <a:latin typeface="Arial" panose="020B0604020202020204" pitchFamily="34" charset="0"/>
              </a:defRPr>
            </a:lvl1pPr>
            <a:lvl2pPr eaLnBrk="0" hangingPunct="0">
              <a:tabLst>
                <a:tab pos="449263" algn="r"/>
                <a:tab pos="2700338" algn="ctr"/>
                <a:tab pos="5400675" algn="r"/>
              </a:tabLst>
              <a:defRPr>
                <a:solidFill>
                  <a:schemeClr val="tx1"/>
                </a:solidFill>
                <a:latin typeface="Arial" panose="020B0604020202020204" pitchFamily="34" charset="0"/>
              </a:defRPr>
            </a:lvl2pPr>
            <a:lvl3pPr eaLnBrk="0" hangingPunct="0">
              <a:tabLst>
                <a:tab pos="449263" algn="r"/>
                <a:tab pos="2700338" algn="ctr"/>
                <a:tab pos="5400675" algn="r"/>
              </a:tabLst>
              <a:defRPr>
                <a:solidFill>
                  <a:schemeClr val="tx1"/>
                </a:solidFill>
                <a:latin typeface="Arial" panose="020B0604020202020204" pitchFamily="34" charset="0"/>
              </a:defRPr>
            </a:lvl3pPr>
            <a:lvl4pPr eaLnBrk="0" hangingPunct="0">
              <a:tabLst>
                <a:tab pos="449263" algn="r"/>
                <a:tab pos="2700338" algn="ctr"/>
                <a:tab pos="5400675" algn="r"/>
              </a:tabLst>
              <a:defRPr>
                <a:solidFill>
                  <a:schemeClr val="tx1"/>
                </a:solidFill>
                <a:latin typeface="Arial" panose="020B0604020202020204" pitchFamily="34" charset="0"/>
              </a:defRPr>
            </a:lvl4pPr>
            <a:lvl5pPr eaLnBrk="0" hangingPunct="0">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449263" algn="r"/>
                <a:tab pos="2700338" algn="ctr"/>
                <a:tab pos="5400675" algn="r"/>
              </a:tabLst>
            </a:pPr>
            <a:r>
              <a:rPr kumimoji="0" lang="es-PE" altLang="es-PE" sz="2800" b="1"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GOBIERNO REGIONAL CUSCO</a:t>
            </a:r>
          </a:p>
          <a:p>
            <a:pPr marL="0" marR="0" lvl="0" indent="0" algn="ctr" defTabSz="914400" rtl="0" eaLnBrk="0" fontAlgn="base" latinLnBrk="0" hangingPunct="0">
              <a:lnSpc>
                <a:spcPct val="100000"/>
              </a:lnSpc>
              <a:spcBef>
                <a:spcPct val="0"/>
              </a:spcBef>
              <a:spcAft>
                <a:spcPct val="0"/>
              </a:spcAft>
              <a:buClrTx/>
              <a:buSzTx/>
              <a:buFontTx/>
              <a:buNone/>
              <a:tabLst>
                <a:tab pos="449263" algn="r"/>
                <a:tab pos="2700338" algn="ctr"/>
                <a:tab pos="5400675" algn="r"/>
              </a:tabLst>
            </a:pPr>
            <a:endParaRPr kumimoji="0" lang="es-PE" altLang="es-PE" sz="14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449263" algn="r"/>
                <a:tab pos="2700338" algn="ctr"/>
                <a:tab pos="5400675" algn="r"/>
              </a:tabLst>
            </a:pPr>
            <a:r>
              <a:rPr kumimoji="0" lang="es-PE" altLang="es-PE" b="1"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GERENCIA REGIONAL DE RECURSOS NATURALES Y</a:t>
            </a:r>
            <a:r>
              <a:rPr kumimoji="0" lang="es-MX" altLang="es-PE" b="1"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a:t>
            </a:r>
            <a:r>
              <a:rPr kumimoji="0" lang="es-PE" altLang="es-PE" b="1"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GESTION DEL MEDIO AMBIENTE</a:t>
            </a:r>
          </a:p>
        </p:txBody>
      </p:sp>
      <p:sp>
        <p:nvSpPr>
          <p:cNvPr id="8" name="CuadroTexto 7"/>
          <p:cNvSpPr txBox="1"/>
          <p:nvPr/>
        </p:nvSpPr>
        <p:spPr>
          <a:xfrm>
            <a:off x="4384655" y="5373216"/>
            <a:ext cx="4656820" cy="1261884"/>
          </a:xfrm>
          <a:prstGeom prst="rect">
            <a:avLst/>
          </a:prstGeom>
          <a:noFill/>
        </p:spPr>
        <p:txBody>
          <a:bodyPr wrap="square" rtlCol="0">
            <a:spAutoFit/>
          </a:bodyPr>
          <a:lstStyle/>
          <a:p>
            <a:pPr algn="ctr"/>
            <a:r>
              <a:rPr lang="es-ES" b="1" dirty="0">
                <a:solidFill>
                  <a:srgbClr val="0000CC"/>
                </a:solidFill>
              </a:rPr>
              <a:t>Ing. </a:t>
            </a:r>
            <a:r>
              <a:rPr lang="es-ES" b="1" dirty="0" err="1">
                <a:solidFill>
                  <a:srgbClr val="0000CC"/>
                </a:solidFill>
              </a:rPr>
              <a:t>Yordan</a:t>
            </a:r>
            <a:r>
              <a:rPr lang="es-ES" b="1" dirty="0">
                <a:solidFill>
                  <a:srgbClr val="0000CC"/>
                </a:solidFill>
              </a:rPr>
              <a:t> </a:t>
            </a:r>
            <a:r>
              <a:rPr lang="es-ES" b="1" dirty="0" smtClean="0">
                <a:solidFill>
                  <a:srgbClr val="0000CC"/>
                </a:solidFill>
              </a:rPr>
              <a:t>A. </a:t>
            </a:r>
            <a:r>
              <a:rPr lang="es-ES" b="1" dirty="0" err="1">
                <a:solidFill>
                  <a:srgbClr val="0000CC"/>
                </a:solidFill>
              </a:rPr>
              <a:t>Baldoceda</a:t>
            </a:r>
            <a:r>
              <a:rPr lang="es-ES" b="1" dirty="0">
                <a:solidFill>
                  <a:srgbClr val="0000CC"/>
                </a:solidFill>
              </a:rPr>
              <a:t> Ponce</a:t>
            </a:r>
          </a:p>
          <a:p>
            <a:pPr algn="ctr"/>
            <a:r>
              <a:rPr lang="es-ES" sz="1600" b="1" dirty="0">
                <a:solidFill>
                  <a:srgbClr val="0000CC"/>
                </a:solidFill>
              </a:rPr>
              <a:t>Gerente Regional de </a:t>
            </a:r>
            <a:endParaRPr lang="es-ES" sz="1600" b="1" dirty="0" smtClean="0">
              <a:solidFill>
                <a:srgbClr val="0000CC"/>
              </a:solidFill>
            </a:endParaRPr>
          </a:p>
          <a:p>
            <a:pPr algn="ctr"/>
            <a:r>
              <a:rPr lang="es-ES" sz="1400" b="1" dirty="0" smtClean="0">
                <a:solidFill>
                  <a:srgbClr val="0000CC"/>
                </a:solidFill>
              </a:rPr>
              <a:t>Recursos </a:t>
            </a:r>
            <a:r>
              <a:rPr lang="es-ES" sz="1400" b="1" dirty="0">
                <a:solidFill>
                  <a:srgbClr val="0000CC"/>
                </a:solidFill>
              </a:rPr>
              <a:t>Naturales y Gestión del Medio Ambiente</a:t>
            </a:r>
          </a:p>
          <a:p>
            <a:pPr algn="ctr"/>
            <a:r>
              <a:rPr lang="es-ES" sz="1400" b="1" dirty="0">
                <a:solidFill>
                  <a:srgbClr val="0000CC"/>
                </a:solidFill>
              </a:rPr>
              <a:t>Gobierno Regional Cusco</a:t>
            </a:r>
            <a:endParaRPr lang="es-PE" sz="1400" b="1" dirty="0">
              <a:solidFill>
                <a:srgbClr val="0000CC"/>
              </a:solidFill>
            </a:endParaRPr>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1"/>
          <p:cNvPicPr>
            <a:picLocks noChangeAspect="1" noChangeArrowheads="1"/>
          </p:cNvPicPr>
          <p:nvPr/>
        </p:nvPicPr>
        <p:blipFill>
          <a:blip r:embed="rId3" cstate="print"/>
          <a:srcRect/>
          <a:stretch>
            <a:fillRect/>
          </a:stretch>
        </p:blipFill>
        <p:spPr bwMode="auto">
          <a:xfrm>
            <a:off x="0" y="908720"/>
            <a:ext cx="9159854" cy="5949280"/>
          </a:xfrm>
          <a:prstGeom prst="rect">
            <a:avLst/>
          </a:prstGeom>
          <a:noFill/>
          <a:ln w="9525">
            <a:noFill/>
            <a:miter lim="800000"/>
            <a:headEnd/>
            <a:tailEnd/>
          </a:ln>
        </p:spPr>
      </p:pic>
      <p:sp>
        <p:nvSpPr>
          <p:cNvPr id="69634" name="Text Box 2"/>
          <p:cNvSpPr txBox="1">
            <a:spLocks noChangeArrowheads="1"/>
          </p:cNvSpPr>
          <p:nvPr/>
        </p:nvSpPr>
        <p:spPr bwMode="auto">
          <a:xfrm>
            <a:off x="611187" y="2987908"/>
            <a:ext cx="7921625" cy="1323439"/>
          </a:xfrm>
          <a:prstGeom prst="rect">
            <a:avLst/>
          </a:prstGeom>
          <a:noFill/>
          <a:ln w="9525">
            <a:noFill/>
            <a:miter lim="800000"/>
            <a:headEnd/>
            <a:tailEnd/>
          </a:ln>
          <a:effectLst/>
        </p:spPr>
        <p:txBody>
          <a:bodyPr>
            <a:spAutoFit/>
          </a:bodyPr>
          <a:lstStyle/>
          <a:p>
            <a:pPr algn="ctr">
              <a:spcBef>
                <a:spcPct val="50000"/>
              </a:spcBef>
              <a:defRPr/>
            </a:pPr>
            <a:r>
              <a:rPr lang="es-PE" sz="4000" b="1" dirty="0" smtClean="0">
                <a:solidFill>
                  <a:schemeClr val="accent3">
                    <a:lumMod val="60000"/>
                    <a:lumOff val="40000"/>
                  </a:schemeClr>
                </a:solidFill>
                <a:effectLst>
                  <a:outerShdw blurRad="38100" dist="38100" dir="2700000" algn="tl">
                    <a:srgbClr val="000000"/>
                  </a:outerShdw>
                </a:effectLst>
                <a:latin typeface="Arial" charset="0"/>
                <a:cs typeface="Arial" charset="0"/>
              </a:rPr>
              <a:t>AVANCES DEL GRUPO IMPULSOR</a:t>
            </a:r>
            <a:endParaRPr lang="es-ES" sz="4000" b="1" dirty="0">
              <a:solidFill>
                <a:schemeClr val="accent3">
                  <a:lumMod val="60000"/>
                  <a:lumOff val="40000"/>
                </a:schemeClr>
              </a:solidFill>
              <a:effectLst>
                <a:outerShdw blurRad="38100" dist="38100" dir="2700000" algn="tl">
                  <a:srgbClr val="000000"/>
                </a:outerShdw>
              </a:effectLst>
              <a:latin typeface="Arial" charset="0"/>
              <a:cs typeface="Arial" charset="0"/>
            </a:endParaRPr>
          </a:p>
        </p:txBody>
      </p:sp>
      <p:sp>
        <p:nvSpPr>
          <p:cNvPr id="4" name="3 Rectángulo"/>
          <p:cNvSpPr/>
          <p:nvPr/>
        </p:nvSpPr>
        <p:spPr>
          <a:xfrm>
            <a:off x="990600" y="36725"/>
            <a:ext cx="7442994" cy="707886"/>
          </a:xfrm>
          <a:prstGeom prst="rect">
            <a:avLst/>
          </a:prstGeom>
        </p:spPr>
        <p:txBody>
          <a:bodyPr wrap="square">
            <a:spAutoFit/>
          </a:bodyPr>
          <a:lstStyle/>
          <a:p>
            <a:pPr algn="ctr"/>
            <a:r>
              <a:rPr lang="es-PE" sz="2000" b="1" dirty="0">
                <a:solidFill>
                  <a:srgbClr val="04617B">
                    <a:lumMod val="75000"/>
                  </a:srgbClr>
                </a:solidFill>
                <a:latin typeface="Arabic Typesetting" pitchFamily="66" charset="-78"/>
                <a:ea typeface="+mj-ea"/>
                <a:cs typeface="Arabic Typesetting" pitchFamily="66" charset="-78"/>
              </a:rPr>
              <a:t>GRUPO IMPULSOR </a:t>
            </a:r>
            <a:br>
              <a:rPr lang="es-PE" sz="2000" b="1" dirty="0">
                <a:solidFill>
                  <a:srgbClr val="04617B">
                    <a:lumMod val="75000"/>
                  </a:srgbClr>
                </a:solidFill>
                <a:latin typeface="Arabic Typesetting" pitchFamily="66" charset="-78"/>
                <a:ea typeface="+mj-ea"/>
                <a:cs typeface="Arabic Typesetting" pitchFamily="66" charset="-78"/>
              </a:rPr>
            </a:br>
            <a:r>
              <a:rPr lang="es-PE" sz="2000" b="1" dirty="0">
                <a:solidFill>
                  <a:srgbClr val="04617B">
                    <a:lumMod val="75000"/>
                  </a:srgbClr>
                </a:solidFill>
                <a:latin typeface="Arabic Typesetting" pitchFamily="66" charset="-78"/>
                <a:ea typeface="+mj-ea"/>
                <a:cs typeface="Arabic Typesetting" pitchFamily="66" charset="-78"/>
              </a:rPr>
              <a:t>para la conformación del Consejo de Recursos Hídricos de cuenca Vilcanota Urubamba </a:t>
            </a:r>
            <a:endParaRPr lang="es-PE" dirty="0"/>
          </a:p>
        </p:txBody>
      </p:sp>
    </p:spTree>
    <p:extLst>
      <p:ext uri="{BB962C8B-B14F-4D97-AF65-F5344CB8AC3E}">
        <p14:creationId xmlns:p14="http://schemas.microsoft.com/office/powerpoint/2010/main" val="17037830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9634">
                                            <p:txEl>
                                              <p:pRg st="0" end="0"/>
                                            </p:txEl>
                                          </p:spTgt>
                                        </p:tgtEl>
                                        <p:attrNameLst>
                                          <p:attrName>style.visibility</p:attrName>
                                        </p:attrNameLst>
                                      </p:cBhvr>
                                      <p:to>
                                        <p:strVal val="visible"/>
                                      </p:to>
                                    </p:set>
                                    <p:animEffect transition="in" filter="fade">
                                      <p:cBhvr>
                                        <p:cTn id="12" dur="1000"/>
                                        <p:tgtEl>
                                          <p:spTgt spid="69634">
                                            <p:txEl>
                                              <p:pRg st="0" end="0"/>
                                            </p:txEl>
                                          </p:spTgt>
                                        </p:tgtEl>
                                      </p:cBhvr>
                                    </p:animEffect>
                                    <p:anim calcmode="lin" valueType="num">
                                      <p:cBhvr>
                                        <p:cTn id="13" dur="1000" fill="hold"/>
                                        <p:tgtEl>
                                          <p:spTgt spid="6963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963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5204" y="81040"/>
            <a:ext cx="7920880" cy="505788"/>
          </a:xfrm>
        </p:spPr>
        <p:txBody>
          <a:bodyPr/>
          <a:lstStyle/>
          <a:p>
            <a:pPr marL="0" indent="0" algn="ctr">
              <a:buNone/>
            </a:pPr>
            <a:r>
              <a:rPr lang="es-PE" sz="2200" b="1" u="sng" dirty="0" smtClean="0">
                <a:solidFill>
                  <a:schemeClr val="accent2">
                    <a:lumMod val="75000"/>
                  </a:schemeClr>
                </a:solidFill>
              </a:rPr>
              <a:t>AVANCES DEL GRUPO IMPULSOR CUSCO</a:t>
            </a:r>
            <a:endParaRPr lang="es-CO" sz="2200" u="sng" dirty="0">
              <a:solidFill>
                <a:schemeClr val="accent2">
                  <a:lumMod val="75000"/>
                </a:schemeClr>
              </a:solidFill>
            </a:endParaRPr>
          </a:p>
        </p:txBody>
      </p:sp>
      <p:sp>
        <p:nvSpPr>
          <p:cNvPr id="12" name="11 Rectángulo redondeado"/>
          <p:cNvSpPr/>
          <p:nvPr/>
        </p:nvSpPr>
        <p:spPr>
          <a:xfrm>
            <a:off x="683567" y="586828"/>
            <a:ext cx="7702517" cy="6154540"/>
          </a:xfrm>
          <a:prstGeom prst="roundRect">
            <a:avLst/>
          </a:prstGeom>
          <a:noFill/>
          <a:ln w="28575">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marL="342900" indent="-342900" algn="just">
              <a:buFont typeface="+mj-lt"/>
              <a:buAutoNum type="arabicPeriod"/>
            </a:pPr>
            <a:r>
              <a:rPr lang="es-PE" sz="1700" dirty="0" smtClean="0">
                <a:solidFill>
                  <a:schemeClr val="tx1"/>
                </a:solidFill>
                <a:latin typeface="Arial" pitchFamily="34" charset="0"/>
                <a:cs typeface="Arial" pitchFamily="34" charset="0"/>
              </a:rPr>
              <a:t>ANA propone el reconocimiento de </a:t>
            </a:r>
            <a:r>
              <a:rPr lang="es-PE" sz="1700" dirty="0">
                <a:solidFill>
                  <a:schemeClr val="tx1"/>
                </a:solidFill>
                <a:latin typeface="Arial" pitchFamily="34" charset="0"/>
                <a:cs typeface="Arial" pitchFamily="34" charset="0"/>
              </a:rPr>
              <a:t>la </a:t>
            </a:r>
            <a:r>
              <a:rPr lang="es-PE" sz="1700" dirty="0" smtClean="0">
                <a:solidFill>
                  <a:schemeClr val="tx1"/>
                </a:solidFill>
                <a:latin typeface="Arial" pitchFamily="34" charset="0"/>
                <a:cs typeface="Arial" pitchFamily="34" charset="0"/>
              </a:rPr>
              <a:t>Secretaría </a:t>
            </a:r>
            <a:r>
              <a:rPr lang="es-PE" sz="1700" dirty="0">
                <a:solidFill>
                  <a:schemeClr val="tx1"/>
                </a:solidFill>
                <a:latin typeface="Arial" pitchFamily="34" charset="0"/>
                <a:cs typeface="Arial" pitchFamily="34" charset="0"/>
              </a:rPr>
              <a:t>Técnica de la </a:t>
            </a:r>
            <a:r>
              <a:rPr lang="es-PE" sz="1700" dirty="0" smtClean="0">
                <a:solidFill>
                  <a:schemeClr val="tx1"/>
                </a:solidFill>
                <a:latin typeface="Arial" pitchFamily="34" charset="0"/>
                <a:cs typeface="Arial" pitchFamily="34" charset="0"/>
              </a:rPr>
              <a:t>Plataforma </a:t>
            </a:r>
            <a:r>
              <a:rPr lang="es-PE" sz="1700" dirty="0">
                <a:solidFill>
                  <a:schemeClr val="tx1"/>
                </a:solidFill>
                <a:latin typeface="Arial" pitchFamily="34" charset="0"/>
                <a:cs typeface="Arial" pitchFamily="34" charset="0"/>
              </a:rPr>
              <a:t>GIRH </a:t>
            </a:r>
            <a:r>
              <a:rPr lang="es-PE" sz="1700" dirty="0" smtClean="0">
                <a:solidFill>
                  <a:schemeClr val="tx1"/>
                </a:solidFill>
                <a:latin typeface="Arial" pitchFamily="34" charset="0"/>
                <a:cs typeface="Arial" pitchFamily="34" charset="0"/>
              </a:rPr>
              <a:t>como; </a:t>
            </a:r>
            <a:r>
              <a:rPr lang="es-PE" sz="1700" dirty="0">
                <a:solidFill>
                  <a:schemeClr val="tx1"/>
                </a:solidFill>
                <a:latin typeface="Arial" pitchFamily="34" charset="0"/>
                <a:cs typeface="Arial" pitchFamily="34" charset="0"/>
              </a:rPr>
              <a:t>“Grupo </a:t>
            </a:r>
            <a:r>
              <a:rPr lang="es-PE" sz="1700" dirty="0" smtClean="0">
                <a:solidFill>
                  <a:schemeClr val="tx1"/>
                </a:solidFill>
                <a:latin typeface="Arial" pitchFamily="34" charset="0"/>
                <a:cs typeface="Arial" pitchFamily="34" charset="0"/>
              </a:rPr>
              <a:t>Impulsor. (Oficio </a:t>
            </a:r>
            <a:r>
              <a:rPr lang="es-PE" sz="1700" dirty="0">
                <a:solidFill>
                  <a:schemeClr val="tx1"/>
                </a:solidFill>
                <a:latin typeface="Arial" pitchFamily="34" charset="0"/>
                <a:cs typeface="Arial" pitchFamily="34" charset="0"/>
              </a:rPr>
              <a:t>Nº </a:t>
            </a:r>
            <a:r>
              <a:rPr lang="es-PE" sz="1700" dirty="0" smtClean="0">
                <a:solidFill>
                  <a:schemeClr val="tx1"/>
                </a:solidFill>
                <a:latin typeface="Arial" pitchFamily="34" charset="0"/>
                <a:cs typeface="Arial" pitchFamily="34" charset="0"/>
              </a:rPr>
              <a:t>1257-2010-ANA-SG/DCPRH).</a:t>
            </a:r>
            <a:endParaRPr lang="es-CO" sz="1700" dirty="0">
              <a:solidFill>
                <a:schemeClr val="tx1"/>
              </a:solidFill>
              <a:latin typeface="Arial" pitchFamily="34" charset="0"/>
              <a:cs typeface="Arial" pitchFamily="34" charset="0"/>
            </a:endParaRPr>
          </a:p>
          <a:p>
            <a:pPr marL="342900" indent="-342900" algn="just">
              <a:buFont typeface="+mj-lt"/>
              <a:buAutoNum type="arabicPeriod"/>
            </a:pPr>
            <a:endParaRPr lang="es-PE" sz="1700" dirty="0" smtClean="0">
              <a:solidFill>
                <a:schemeClr val="tx1"/>
              </a:solidFill>
              <a:latin typeface="Arial" pitchFamily="34" charset="0"/>
              <a:cs typeface="Arial" pitchFamily="34" charset="0"/>
            </a:endParaRPr>
          </a:p>
          <a:p>
            <a:pPr marL="342900" indent="-342900" algn="just">
              <a:buFont typeface="+mj-lt"/>
              <a:buAutoNum type="arabicPeriod"/>
            </a:pPr>
            <a:r>
              <a:rPr lang="es-PE" sz="1700" dirty="0" smtClean="0">
                <a:solidFill>
                  <a:schemeClr val="tx1"/>
                </a:solidFill>
                <a:latin typeface="Arial" pitchFamily="34" charset="0"/>
                <a:cs typeface="Arial" pitchFamily="34" charset="0"/>
              </a:rPr>
              <a:t>El Consejo Regional Reconoce al Grupo Impulsor con Ordenanza </a:t>
            </a:r>
            <a:r>
              <a:rPr lang="es-PE" sz="1700" dirty="0">
                <a:solidFill>
                  <a:schemeClr val="tx1"/>
                </a:solidFill>
                <a:latin typeface="Arial" pitchFamily="34" charset="0"/>
                <a:cs typeface="Arial" pitchFamily="34" charset="0"/>
              </a:rPr>
              <a:t>Regional </a:t>
            </a:r>
            <a:r>
              <a:rPr lang="es-PE" sz="1700" dirty="0" smtClean="0">
                <a:solidFill>
                  <a:schemeClr val="tx1"/>
                </a:solidFill>
                <a:latin typeface="Arial" pitchFamily="34" charset="0"/>
                <a:cs typeface="Arial" pitchFamily="34" charset="0"/>
              </a:rPr>
              <a:t>Nº015-2011-CR/GRCUSCO. (para la </a:t>
            </a:r>
            <a:r>
              <a:rPr lang="es-ES" sz="1700" dirty="0" smtClean="0">
                <a:solidFill>
                  <a:schemeClr val="tx1"/>
                </a:solidFill>
                <a:latin typeface="Arial" pitchFamily="34" charset="0"/>
                <a:cs typeface="Arial" pitchFamily="34" charset="0"/>
              </a:rPr>
              <a:t>Conformación </a:t>
            </a:r>
            <a:r>
              <a:rPr lang="es-ES" sz="1700" dirty="0">
                <a:solidFill>
                  <a:schemeClr val="tx1"/>
                </a:solidFill>
                <a:latin typeface="Arial" pitchFamily="34" charset="0"/>
                <a:cs typeface="Arial" pitchFamily="34" charset="0"/>
              </a:rPr>
              <a:t>del CRHCVU</a:t>
            </a:r>
            <a:r>
              <a:rPr lang="es-ES" sz="1700" dirty="0" smtClean="0">
                <a:solidFill>
                  <a:schemeClr val="tx1"/>
                </a:solidFill>
                <a:latin typeface="Arial" pitchFamily="34" charset="0"/>
                <a:cs typeface="Arial" pitchFamily="34" charset="0"/>
              </a:rPr>
              <a:t>.”, </a:t>
            </a:r>
            <a:r>
              <a:rPr lang="es-ES" sz="1700" dirty="0">
                <a:solidFill>
                  <a:schemeClr val="tx1"/>
                </a:solidFill>
                <a:latin typeface="Arial" pitchFamily="34" charset="0"/>
                <a:cs typeface="Arial" pitchFamily="34" charset="0"/>
              </a:rPr>
              <a:t>en el cual se considera como miembros a 10 representantes</a:t>
            </a:r>
            <a:r>
              <a:rPr lang="es-ES" sz="1700" dirty="0" smtClean="0">
                <a:solidFill>
                  <a:schemeClr val="tx1"/>
                </a:solidFill>
                <a:latin typeface="Arial" pitchFamily="34" charset="0"/>
                <a:cs typeface="Arial" pitchFamily="34" charset="0"/>
              </a:rPr>
              <a:t>), modificada por Ordenanza Regional Nº 050-2013-CR/GRCUSCO.</a:t>
            </a:r>
            <a:endParaRPr lang="es-PE" sz="1700" dirty="0">
              <a:solidFill>
                <a:schemeClr val="tx1"/>
              </a:solidFill>
              <a:latin typeface="Arial" pitchFamily="34" charset="0"/>
              <a:cs typeface="Arial" pitchFamily="34" charset="0"/>
            </a:endParaRPr>
          </a:p>
          <a:p>
            <a:pPr marL="342900" indent="-342900" algn="just">
              <a:buFont typeface="+mj-lt"/>
              <a:buAutoNum type="arabicPeriod"/>
            </a:pPr>
            <a:endParaRPr lang="es-PE" sz="1700" dirty="0">
              <a:solidFill>
                <a:schemeClr val="tx1"/>
              </a:solidFill>
              <a:latin typeface="Arial" pitchFamily="34" charset="0"/>
              <a:cs typeface="Arial" pitchFamily="34" charset="0"/>
            </a:endParaRPr>
          </a:p>
          <a:p>
            <a:pPr marL="342900" indent="-342900" algn="just">
              <a:buFont typeface="+mj-lt"/>
              <a:buAutoNum type="arabicPeriod"/>
            </a:pPr>
            <a:r>
              <a:rPr lang="es-ES_tradnl" sz="1700" dirty="0" smtClean="0">
                <a:solidFill>
                  <a:schemeClr val="tx1"/>
                </a:solidFill>
                <a:latin typeface="Arial" pitchFamily="34" charset="0"/>
                <a:cs typeface="Arial" pitchFamily="34" charset="0"/>
              </a:rPr>
              <a:t>El Grupo Impulsor formulo y logró la aprobación del PIP denominado: </a:t>
            </a:r>
            <a:r>
              <a:rPr lang="es-PE" sz="1700" dirty="0">
                <a:solidFill>
                  <a:schemeClr val="tx1"/>
                </a:solidFill>
                <a:latin typeface="Arial" pitchFamily="34" charset="0"/>
                <a:cs typeface="Arial" pitchFamily="34" charset="0"/>
              </a:rPr>
              <a:t>Mejoramiento y Consolidación de la Gestión Integrada de los Recursos Hídricos en la </a:t>
            </a:r>
            <a:r>
              <a:rPr lang="es-PE" sz="1700" dirty="0" smtClean="0">
                <a:solidFill>
                  <a:schemeClr val="tx1"/>
                </a:solidFill>
                <a:latin typeface="Arial" pitchFamily="34" charset="0"/>
                <a:cs typeface="Arial" pitchFamily="34" charset="0"/>
              </a:rPr>
              <a:t>Cuenca Vilcanota - Urubamba de la Región Cusco. </a:t>
            </a:r>
          </a:p>
          <a:p>
            <a:pPr algn="just"/>
            <a:endParaRPr lang="es-ES_tradnl" sz="1700" dirty="0" smtClean="0">
              <a:solidFill>
                <a:schemeClr val="tx1"/>
              </a:solidFill>
              <a:latin typeface="Arial" pitchFamily="34" charset="0"/>
              <a:cs typeface="Arial" pitchFamily="34" charset="0"/>
            </a:endParaRPr>
          </a:p>
          <a:p>
            <a:pPr algn="just"/>
            <a:r>
              <a:rPr lang="es-ES_tradnl" sz="1700" dirty="0" smtClean="0">
                <a:solidFill>
                  <a:schemeClr val="tx1"/>
                </a:solidFill>
                <a:latin typeface="Arial" pitchFamily="34" charset="0"/>
                <a:cs typeface="Arial" pitchFamily="34" charset="0"/>
              </a:rPr>
              <a:t>4. Se cuenta con el Expediente Técnico del PIP.</a:t>
            </a:r>
            <a:r>
              <a:rPr lang="es-PE" sz="1700" dirty="0">
                <a:solidFill>
                  <a:schemeClr val="tx1"/>
                </a:solidFill>
                <a:latin typeface="Arial" pitchFamily="34" charset="0"/>
                <a:cs typeface="Arial" pitchFamily="34" charset="0"/>
              </a:rPr>
              <a:t> “MEJORAMIENTO Y CONSOLIDACIÓN DE LA GESTIÓN INTEGRADA DE LOS RECURSOS HÍDRICOS EN LA CUENCA VILCANOTA – URUBAMBA DE LA REGIÓN CUSCO”</a:t>
            </a:r>
          </a:p>
          <a:p>
            <a:pPr algn="just"/>
            <a:endParaRPr lang="es-ES_tradnl" sz="1700" dirty="0" smtClean="0">
              <a:solidFill>
                <a:schemeClr val="tx1"/>
              </a:solidFill>
              <a:latin typeface="Arial" pitchFamily="34" charset="0"/>
              <a:cs typeface="Arial" pitchFamily="34" charset="0"/>
            </a:endParaRPr>
          </a:p>
          <a:p>
            <a:pPr algn="just"/>
            <a:r>
              <a:rPr lang="es-ES_tradnl" sz="1700" dirty="0" smtClean="0">
                <a:solidFill>
                  <a:schemeClr val="tx1"/>
                </a:solidFill>
                <a:latin typeface="Arial" pitchFamily="34" charset="0"/>
                <a:cs typeface="Arial" pitchFamily="34" charset="0"/>
              </a:rPr>
              <a:t>5. Se cuenta con un convenio marco y un convenio especifico entre GR Cusco y ANA, para la conformación del CRHC-VU. (2011).</a:t>
            </a:r>
          </a:p>
        </p:txBody>
      </p:sp>
    </p:spTree>
    <p:extLst>
      <p:ext uri="{BB962C8B-B14F-4D97-AF65-F5344CB8AC3E}">
        <p14:creationId xmlns:p14="http://schemas.microsoft.com/office/powerpoint/2010/main" val="1882377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redondeado"/>
          <p:cNvSpPr/>
          <p:nvPr/>
        </p:nvSpPr>
        <p:spPr>
          <a:xfrm>
            <a:off x="611559" y="744610"/>
            <a:ext cx="7920881" cy="5708725"/>
          </a:xfrm>
          <a:prstGeom prst="roundRect">
            <a:avLst/>
          </a:prstGeom>
          <a:noFill/>
          <a:ln w="28575">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marL="457200" indent="-457200">
              <a:buAutoNum type="arabicPeriod" startAt="6"/>
            </a:pPr>
            <a:endParaRPr lang="es-ES_tradnl" sz="2000" dirty="0" smtClean="0">
              <a:solidFill>
                <a:schemeClr val="tx1"/>
              </a:solidFill>
            </a:endParaRPr>
          </a:p>
          <a:p>
            <a:pPr marL="457200" indent="-457200">
              <a:buAutoNum type="arabicPeriod" startAt="6"/>
            </a:pPr>
            <a:endParaRPr lang="es-ES_tradnl" sz="2000" dirty="0">
              <a:solidFill>
                <a:schemeClr val="tx1"/>
              </a:solidFill>
            </a:endParaRPr>
          </a:p>
          <a:p>
            <a:pPr marL="457200" indent="-457200">
              <a:buAutoNum type="arabicPeriod" startAt="6"/>
            </a:pPr>
            <a:endParaRPr lang="es-ES_tradnl" sz="2000" dirty="0" smtClean="0">
              <a:solidFill>
                <a:schemeClr val="tx1"/>
              </a:solidFill>
            </a:endParaRPr>
          </a:p>
          <a:p>
            <a:pPr marL="457200" indent="-457200" algn="just">
              <a:buAutoNum type="arabicPeriod" startAt="6"/>
            </a:pPr>
            <a:r>
              <a:rPr lang="es-ES_tradnl" sz="2000" dirty="0" smtClean="0">
                <a:solidFill>
                  <a:schemeClr val="tx1"/>
                </a:solidFill>
              </a:rPr>
              <a:t>Se </a:t>
            </a:r>
            <a:r>
              <a:rPr lang="es-ES_tradnl" sz="2000" dirty="0">
                <a:solidFill>
                  <a:schemeClr val="tx1"/>
                </a:solidFill>
              </a:rPr>
              <a:t>cuenta con un </a:t>
            </a:r>
            <a:r>
              <a:rPr lang="es-ES_tradnl" sz="2000" dirty="0" smtClean="0">
                <a:solidFill>
                  <a:schemeClr val="tx1"/>
                </a:solidFill>
              </a:rPr>
              <a:t>Plan </a:t>
            </a:r>
            <a:r>
              <a:rPr lang="es-ES_tradnl" sz="2000" dirty="0">
                <a:solidFill>
                  <a:schemeClr val="tx1"/>
                </a:solidFill>
              </a:rPr>
              <a:t>de </a:t>
            </a:r>
            <a:r>
              <a:rPr lang="es-ES_tradnl" sz="2000" dirty="0" smtClean="0">
                <a:solidFill>
                  <a:schemeClr val="tx1"/>
                </a:solidFill>
              </a:rPr>
              <a:t>trabajo</a:t>
            </a:r>
            <a:r>
              <a:rPr lang="es-ES_tradnl" sz="2000" dirty="0">
                <a:solidFill>
                  <a:schemeClr val="tx1"/>
                </a:solidFill>
              </a:rPr>
              <a:t> </a:t>
            </a:r>
            <a:r>
              <a:rPr lang="es-ES_tradnl" sz="2000" dirty="0" smtClean="0">
                <a:solidFill>
                  <a:schemeClr val="tx1"/>
                </a:solidFill>
              </a:rPr>
              <a:t>para las acciones a realizar por el Grupo Impulsor.</a:t>
            </a:r>
          </a:p>
          <a:p>
            <a:pPr algn="just"/>
            <a:endParaRPr lang="es-ES_tradnl" sz="2000" dirty="0">
              <a:solidFill>
                <a:schemeClr val="tx1"/>
              </a:solidFill>
            </a:endParaRPr>
          </a:p>
          <a:p>
            <a:pPr marL="457200" indent="-457200" algn="just">
              <a:buAutoNum type="arabicPeriod" startAt="7"/>
            </a:pPr>
            <a:r>
              <a:rPr lang="es-ES_tradnl" sz="2000" dirty="0" smtClean="0">
                <a:solidFill>
                  <a:schemeClr val="tx1"/>
                </a:solidFill>
              </a:rPr>
              <a:t>Se </a:t>
            </a:r>
            <a:r>
              <a:rPr lang="es-ES_tradnl" sz="2000" dirty="0">
                <a:solidFill>
                  <a:schemeClr val="tx1"/>
                </a:solidFill>
              </a:rPr>
              <a:t>dispone de </a:t>
            </a:r>
            <a:r>
              <a:rPr lang="es-PE" sz="2000" dirty="0">
                <a:solidFill>
                  <a:schemeClr val="tx1"/>
                </a:solidFill>
              </a:rPr>
              <a:t>un Reglamento Interno aprobado</a:t>
            </a:r>
            <a:r>
              <a:rPr lang="es-PE" sz="2000" dirty="0" smtClean="0">
                <a:solidFill>
                  <a:schemeClr val="tx1"/>
                </a:solidFill>
              </a:rPr>
              <a:t>.</a:t>
            </a:r>
          </a:p>
          <a:p>
            <a:pPr algn="just"/>
            <a:endParaRPr lang="es-PE" sz="2000" dirty="0">
              <a:solidFill>
                <a:schemeClr val="tx1"/>
              </a:solidFill>
            </a:endParaRPr>
          </a:p>
          <a:p>
            <a:pPr marL="457200" indent="-457200" algn="just">
              <a:buAutoNum type="arabicPeriod" startAt="8"/>
            </a:pPr>
            <a:r>
              <a:rPr lang="es-PE" sz="2000" dirty="0" smtClean="0">
                <a:solidFill>
                  <a:schemeClr val="tx1"/>
                </a:solidFill>
              </a:rPr>
              <a:t>Se cuenta con una Comisión </a:t>
            </a:r>
            <a:r>
              <a:rPr lang="es-PE" sz="2000" dirty="0">
                <a:solidFill>
                  <a:schemeClr val="tx1"/>
                </a:solidFill>
              </a:rPr>
              <a:t>Técnica </a:t>
            </a:r>
            <a:r>
              <a:rPr lang="es-PE" sz="2000" dirty="0" smtClean="0">
                <a:solidFill>
                  <a:schemeClr val="tx1"/>
                </a:solidFill>
              </a:rPr>
              <a:t> con labores permanentes (Representantes de las instituciones; ANA, PER - IMA, PER - PLAN MERISS, EGEMSA, CARE).</a:t>
            </a:r>
          </a:p>
          <a:p>
            <a:pPr algn="just"/>
            <a:r>
              <a:rPr lang="es-PE" sz="2000" dirty="0" smtClean="0">
                <a:solidFill>
                  <a:schemeClr val="tx1"/>
                </a:solidFill>
              </a:rPr>
              <a:t>  </a:t>
            </a:r>
          </a:p>
          <a:p>
            <a:pPr lvl="0" algn="just"/>
            <a:r>
              <a:rPr lang="es-PE" sz="2000" dirty="0" smtClean="0">
                <a:solidFill>
                  <a:schemeClr val="tx1"/>
                </a:solidFill>
              </a:rPr>
              <a:t>9.  En </a:t>
            </a:r>
            <a:r>
              <a:rPr lang="es-PE" sz="2000" dirty="0">
                <a:solidFill>
                  <a:schemeClr val="tx1"/>
                </a:solidFill>
              </a:rPr>
              <a:t>diciembre 2013, se han realizado 02 talleres informativos de </a:t>
            </a:r>
            <a:r>
              <a:rPr lang="es-PE" sz="2000" dirty="0" smtClean="0">
                <a:solidFill>
                  <a:schemeClr val="tx1"/>
                </a:solidFill>
              </a:rPr>
              <a:t>PRE </a:t>
            </a:r>
            <a:r>
              <a:rPr lang="es-PE" sz="2000" dirty="0">
                <a:solidFill>
                  <a:schemeClr val="tx1"/>
                </a:solidFill>
              </a:rPr>
              <a:t>lanzamiento del trabajo del Grupo impulsor en Cusco y  </a:t>
            </a:r>
            <a:r>
              <a:rPr lang="es-PE" sz="2000" dirty="0" err="1">
                <a:solidFill>
                  <a:schemeClr val="tx1"/>
                </a:solidFill>
              </a:rPr>
              <a:t>Quillabamba</a:t>
            </a:r>
            <a:r>
              <a:rPr lang="es-PE" sz="2000" dirty="0">
                <a:solidFill>
                  <a:schemeClr val="tx1"/>
                </a:solidFill>
              </a:rPr>
              <a:t>.</a:t>
            </a:r>
          </a:p>
          <a:p>
            <a:pPr lvl="0" algn="just"/>
            <a:endParaRPr lang="es-PE" sz="2000" dirty="0">
              <a:solidFill>
                <a:schemeClr val="tx1"/>
              </a:solidFill>
            </a:endParaRPr>
          </a:p>
          <a:p>
            <a:pPr algn="just"/>
            <a:r>
              <a:rPr lang="es-PE" sz="2000" dirty="0" smtClean="0">
                <a:solidFill>
                  <a:schemeClr val="tx1"/>
                </a:solidFill>
              </a:rPr>
              <a:t>10.  Se </a:t>
            </a:r>
            <a:r>
              <a:rPr lang="es-PE" sz="2000" dirty="0">
                <a:solidFill>
                  <a:schemeClr val="tx1"/>
                </a:solidFill>
              </a:rPr>
              <a:t>realizo un primer viaje de acercamiento y coordinación con el GR de Ucayali.</a:t>
            </a:r>
          </a:p>
          <a:p>
            <a:endParaRPr lang="es-PE" sz="2000" dirty="0">
              <a:solidFill>
                <a:schemeClr val="tx1"/>
              </a:solidFill>
            </a:endParaRPr>
          </a:p>
          <a:p>
            <a:endParaRPr lang="es-PE" sz="2000" dirty="0" smtClean="0">
              <a:solidFill>
                <a:schemeClr val="tx1"/>
              </a:solidFill>
            </a:endParaRPr>
          </a:p>
          <a:p>
            <a:endParaRPr lang="es-PE" sz="2000" dirty="0" smtClean="0">
              <a:solidFill>
                <a:schemeClr val="tx1"/>
              </a:solidFill>
            </a:endParaRPr>
          </a:p>
        </p:txBody>
      </p:sp>
      <p:sp>
        <p:nvSpPr>
          <p:cNvPr id="6" name="2 Marcador de contenido"/>
          <p:cNvSpPr>
            <a:spLocks noGrp="1"/>
          </p:cNvSpPr>
          <p:nvPr>
            <p:ph idx="1"/>
          </p:nvPr>
        </p:nvSpPr>
        <p:spPr>
          <a:xfrm>
            <a:off x="467544" y="204720"/>
            <a:ext cx="8208912" cy="504056"/>
          </a:xfrm>
        </p:spPr>
        <p:txBody>
          <a:bodyPr/>
          <a:lstStyle/>
          <a:p>
            <a:pPr marL="0" indent="0" algn="ctr">
              <a:buNone/>
            </a:pPr>
            <a:r>
              <a:rPr lang="es-PE" sz="2200" b="1" u="sng" dirty="0" smtClean="0">
                <a:solidFill>
                  <a:schemeClr val="accent2">
                    <a:lumMod val="75000"/>
                  </a:schemeClr>
                </a:solidFill>
              </a:rPr>
              <a:t>AVANCES DEL GRUPO IMPULSOR CUSCO</a:t>
            </a:r>
            <a:endParaRPr lang="es-CO" sz="2200" u="sng" dirty="0">
              <a:solidFill>
                <a:schemeClr val="accent2">
                  <a:lumMod val="75000"/>
                </a:schemeClr>
              </a:solidFill>
            </a:endParaRPr>
          </a:p>
        </p:txBody>
      </p:sp>
    </p:spTree>
    <p:extLst>
      <p:ext uri="{BB962C8B-B14F-4D97-AF65-F5344CB8AC3E}">
        <p14:creationId xmlns:p14="http://schemas.microsoft.com/office/powerpoint/2010/main" val="1323687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t="19059"/>
          <a:stretch/>
        </p:blipFill>
        <p:spPr>
          <a:xfrm>
            <a:off x="1331640" y="188640"/>
            <a:ext cx="5762625" cy="917451"/>
          </a:xfrm>
          <a:prstGeom prst="rect">
            <a:avLst/>
          </a:prstGeom>
        </p:spPr>
      </p:pic>
      <p:pic>
        <p:nvPicPr>
          <p:cNvPr id="5" name="Imagen 4"/>
          <p:cNvPicPr>
            <a:picLocks noChangeAspect="1"/>
          </p:cNvPicPr>
          <p:nvPr/>
        </p:nvPicPr>
        <p:blipFill>
          <a:blip r:embed="rId3"/>
          <a:stretch>
            <a:fillRect/>
          </a:stretch>
        </p:blipFill>
        <p:spPr>
          <a:xfrm>
            <a:off x="611560" y="1400220"/>
            <a:ext cx="7963194" cy="1224136"/>
          </a:xfrm>
          <a:prstGeom prst="rect">
            <a:avLst/>
          </a:prstGeom>
        </p:spPr>
      </p:pic>
      <p:pic>
        <p:nvPicPr>
          <p:cNvPr id="6" name="Imagen 5"/>
          <p:cNvPicPr>
            <a:picLocks noChangeAspect="1"/>
          </p:cNvPicPr>
          <p:nvPr/>
        </p:nvPicPr>
        <p:blipFill>
          <a:blip r:embed="rId4"/>
          <a:stretch>
            <a:fillRect/>
          </a:stretch>
        </p:blipFill>
        <p:spPr>
          <a:xfrm>
            <a:off x="611560" y="2861334"/>
            <a:ext cx="7963194" cy="2130281"/>
          </a:xfrm>
          <a:prstGeom prst="rect">
            <a:avLst/>
          </a:prstGeom>
        </p:spPr>
      </p:pic>
      <p:pic>
        <p:nvPicPr>
          <p:cNvPr id="7" name="Imagen 6"/>
          <p:cNvPicPr>
            <a:picLocks noChangeAspect="1"/>
          </p:cNvPicPr>
          <p:nvPr/>
        </p:nvPicPr>
        <p:blipFill>
          <a:blip r:embed="rId5"/>
          <a:stretch>
            <a:fillRect/>
          </a:stretch>
        </p:blipFill>
        <p:spPr>
          <a:xfrm>
            <a:off x="719572" y="4991615"/>
            <a:ext cx="7020780" cy="1485725"/>
          </a:xfrm>
          <a:prstGeom prst="rect">
            <a:avLst/>
          </a:prstGeom>
        </p:spPr>
      </p:pic>
    </p:spTree>
    <p:extLst>
      <p:ext uri="{BB962C8B-B14F-4D97-AF65-F5344CB8AC3E}">
        <p14:creationId xmlns:p14="http://schemas.microsoft.com/office/powerpoint/2010/main" val="26433350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08363" y="1340768"/>
            <a:ext cx="3767818" cy="2520280"/>
          </a:xfrm>
          <a:prstGeom prst="rect">
            <a:avLst/>
          </a:prstGeom>
        </p:spPr>
      </p:pic>
      <p:pic>
        <p:nvPicPr>
          <p:cNvPr id="5" name="Imagen 4"/>
          <p:cNvPicPr>
            <a:picLocks noChangeAspect="1"/>
          </p:cNvPicPr>
          <p:nvPr/>
        </p:nvPicPr>
        <p:blipFill>
          <a:blip r:embed="rId3"/>
          <a:stretch>
            <a:fillRect/>
          </a:stretch>
        </p:blipFill>
        <p:spPr>
          <a:xfrm>
            <a:off x="4567237" y="3424237"/>
            <a:ext cx="9525" cy="9525"/>
          </a:xfrm>
          <a:prstGeom prst="rect">
            <a:avLst/>
          </a:prstGeom>
        </p:spPr>
      </p:pic>
      <p:pic>
        <p:nvPicPr>
          <p:cNvPr id="6" name="Imagen 5"/>
          <p:cNvPicPr>
            <a:picLocks noChangeAspect="1"/>
          </p:cNvPicPr>
          <p:nvPr/>
        </p:nvPicPr>
        <p:blipFill>
          <a:blip r:embed="rId3"/>
          <a:stretch>
            <a:fillRect/>
          </a:stretch>
        </p:blipFill>
        <p:spPr>
          <a:xfrm>
            <a:off x="4719637" y="3576637"/>
            <a:ext cx="9525" cy="9525"/>
          </a:xfrm>
          <a:prstGeom prst="rect">
            <a:avLst/>
          </a:prstGeom>
        </p:spPr>
      </p:pic>
      <p:pic>
        <p:nvPicPr>
          <p:cNvPr id="7" name="Imagen 6"/>
          <p:cNvPicPr>
            <a:picLocks noChangeAspect="1"/>
          </p:cNvPicPr>
          <p:nvPr/>
        </p:nvPicPr>
        <p:blipFill>
          <a:blip r:embed="rId3"/>
          <a:stretch>
            <a:fillRect/>
          </a:stretch>
        </p:blipFill>
        <p:spPr>
          <a:xfrm>
            <a:off x="4872037" y="3729037"/>
            <a:ext cx="9525" cy="9525"/>
          </a:xfrm>
          <a:prstGeom prst="rect">
            <a:avLst/>
          </a:prstGeom>
        </p:spPr>
      </p:pic>
      <p:pic>
        <p:nvPicPr>
          <p:cNvPr id="8" name="Imagen 7"/>
          <p:cNvPicPr>
            <a:picLocks noChangeAspect="1"/>
          </p:cNvPicPr>
          <p:nvPr/>
        </p:nvPicPr>
        <p:blipFill>
          <a:blip r:embed="rId4"/>
          <a:stretch>
            <a:fillRect/>
          </a:stretch>
        </p:blipFill>
        <p:spPr>
          <a:xfrm>
            <a:off x="4139951" y="265410"/>
            <a:ext cx="4807155" cy="6336704"/>
          </a:xfrm>
          <a:prstGeom prst="rect">
            <a:avLst/>
          </a:prstGeom>
        </p:spPr>
      </p:pic>
    </p:spTree>
    <p:extLst>
      <p:ext uri="{BB962C8B-B14F-4D97-AF65-F5344CB8AC3E}">
        <p14:creationId xmlns:p14="http://schemas.microsoft.com/office/powerpoint/2010/main" val="18798088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836712"/>
            <a:ext cx="8229600" cy="794352"/>
          </a:xfrm>
        </p:spPr>
        <p:txBody>
          <a:bodyPr>
            <a:normAutofit fontScale="90000"/>
          </a:bodyPr>
          <a:lstStyle/>
          <a:p>
            <a:r>
              <a:rPr lang="es-ES" sz="2600" b="1" dirty="0">
                <a:solidFill>
                  <a:schemeClr val="accent1">
                    <a:lumMod val="75000"/>
                  </a:schemeClr>
                </a:solidFill>
                <a:latin typeface="Constantia"/>
                <a:ea typeface="+mn-ea"/>
                <a:cs typeface="+mn-cs"/>
              </a:rPr>
              <a:t>DE LA EJECUCIÓN DEL PLAN OPERATIVO DEL </a:t>
            </a:r>
            <a:r>
              <a:rPr lang="es-ES" sz="2600" b="1" dirty="0" smtClean="0">
                <a:solidFill>
                  <a:schemeClr val="accent1">
                    <a:lumMod val="75000"/>
                  </a:schemeClr>
                </a:solidFill>
                <a:latin typeface="Constantia"/>
                <a:ea typeface="+mn-ea"/>
                <a:cs typeface="+mn-cs"/>
              </a:rPr>
              <a:t>GRUPO IMPULSOR.</a:t>
            </a:r>
            <a:endParaRPr lang="es-PE" sz="2600" b="1" dirty="0">
              <a:solidFill>
                <a:schemeClr val="accent1">
                  <a:lumMod val="75000"/>
                </a:schemeClr>
              </a:solidFill>
              <a:latin typeface="Constantia"/>
              <a:ea typeface="+mn-ea"/>
              <a:cs typeface="+mn-cs"/>
            </a:endParaRPr>
          </a:p>
        </p:txBody>
      </p:sp>
      <p:sp>
        <p:nvSpPr>
          <p:cNvPr id="3" name="2 Marcador de contenido"/>
          <p:cNvSpPr>
            <a:spLocks noGrp="1"/>
          </p:cNvSpPr>
          <p:nvPr>
            <p:ph idx="1"/>
          </p:nvPr>
        </p:nvSpPr>
        <p:spPr/>
        <p:txBody>
          <a:bodyPr/>
          <a:lstStyle/>
          <a:p>
            <a:pPr marL="274320" lvl="0" indent="-274320" eaLnBrk="1" fontAlgn="auto" hangingPunct="1">
              <a:spcAft>
                <a:spcPts val="0"/>
              </a:spcAft>
              <a:buClr>
                <a:srgbClr val="0BD0D9"/>
              </a:buClr>
              <a:buSzPct val="95000"/>
              <a:buFont typeface="Wingdings 2"/>
              <a:buChar char=""/>
            </a:pPr>
            <a:r>
              <a:rPr lang="es-ES" sz="2600" dirty="0" smtClean="0">
                <a:solidFill>
                  <a:schemeClr val="accent1">
                    <a:lumMod val="75000"/>
                  </a:schemeClr>
                </a:solidFill>
                <a:latin typeface="Constantia"/>
              </a:rPr>
              <a:t>A cargo </a:t>
            </a:r>
            <a:r>
              <a:rPr lang="es-ES" sz="2600" dirty="0">
                <a:solidFill>
                  <a:schemeClr val="accent1">
                    <a:lumMod val="75000"/>
                  </a:schemeClr>
                </a:solidFill>
                <a:latin typeface="Constantia"/>
              </a:rPr>
              <a:t>de la </a:t>
            </a:r>
            <a:r>
              <a:rPr lang="es-ES" sz="2600" dirty="0" smtClean="0">
                <a:solidFill>
                  <a:schemeClr val="accent1">
                    <a:lumMod val="75000"/>
                  </a:schemeClr>
                </a:solidFill>
                <a:latin typeface="Constantia"/>
              </a:rPr>
              <a:t>Comisión </a:t>
            </a:r>
            <a:r>
              <a:rPr lang="es-ES" sz="2600" dirty="0">
                <a:solidFill>
                  <a:schemeClr val="accent1">
                    <a:lumMod val="75000"/>
                  </a:schemeClr>
                </a:solidFill>
                <a:latin typeface="Constantia"/>
              </a:rPr>
              <a:t>Técnica del Grupo Impulsor con el Asesoramiento de la Autoridad Administrativa del </a:t>
            </a:r>
            <a:r>
              <a:rPr lang="es-ES" sz="2600" dirty="0" smtClean="0">
                <a:solidFill>
                  <a:schemeClr val="accent1">
                    <a:lumMod val="75000"/>
                  </a:schemeClr>
                </a:solidFill>
                <a:latin typeface="Constantia"/>
              </a:rPr>
              <a:t>Agua (</a:t>
            </a:r>
            <a:r>
              <a:rPr lang="es-ES" sz="2600" b="1" u="sng" dirty="0" smtClean="0">
                <a:solidFill>
                  <a:schemeClr val="accent1">
                    <a:lumMod val="75000"/>
                  </a:schemeClr>
                </a:solidFill>
                <a:latin typeface="Constantia"/>
              </a:rPr>
              <a:t>GRRNGA</a:t>
            </a:r>
            <a:r>
              <a:rPr lang="es-ES" sz="2600" dirty="0" smtClean="0">
                <a:solidFill>
                  <a:schemeClr val="accent1">
                    <a:lumMod val="75000"/>
                  </a:schemeClr>
                </a:solidFill>
                <a:latin typeface="Constantia"/>
              </a:rPr>
              <a:t>).</a:t>
            </a:r>
          </a:p>
          <a:p>
            <a:pPr marL="0" lvl="0" indent="0" eaLnBrk="1" fontAlgn="auto" hangingPunct="1">
              <a:spcAft>
                <a:spcPts val="0"/>
              </a:spcAft>
              <a:buClr>
                <a:srgbClr val="0BD0D9"/>
              </a:buClr>
              <a:buSzPct val="95000"/>
              <a:buNone/>
            </a:pPr>
            <a:endParaRPr lang="es-ES" sz="2600" dirty="0">
              <a:solidFill>
                <a:schemeClr val="accent1">
                  <a:lumMod val="75000"/>
                </a:schemeClr>
              </a:solidFill>
              <a:latin typeface="Constantia"/>
            </a:endParaRPr>
          </a:p>
          <a:p>
            <a:pPr marL="0" lvl="0" indent="0" eaLnBrk="1" fontAlgn="auto" hangingPunct="1">
              <a:spcAft>
                <a:spcPts val="0"/>
              </a:spcAft>
              <a:buClr>
                <a:srgbClr val="0BD0D9"/>
              </a:buClr>
              <a:buSzPct val="95000"/>
              <a:buNone/>
            </a:pPr>
            <a:r>
              <a:rPr lang="es-ES" sz="2600" b="1" dirty="0" smtClean="0">
                <a:solidFill>
                  <a:schemeClr val="accent1">
                    <a:lumMod val="75000"/>
                  </a:schemeClr>
                </a:solidFill>
                <a:latin typeface="Constantia"/>
              </a:rPr>
              <a:t>DE LA EVALUACION </a:t>
            </a:r>
            <a:r>
              <a:rPr lang="es-ES" sz="2600" b="1" dirty="0">
                <a:solidFill>
                  <a:schemeClr val="accent1">
                    <a:lumMod val="75000"/>
                  </a:schemeClr>
                </a:solidFill>
                <a:latin typeface="Constantia"/>
              </a:rPr>
              <a:t>DEL PROCESO </a:t>
            </a:r>
          </a:p>
          <a:p>
            <a:pPr marL="0" lvl="0" indent="0" eaLnBrk="1" fontAlgn="auto" hangingPunct="1">
              <a:spcAft>
                <a:spcPts val="0"/>
              </a:spcAft>
              <a:buClr>
                <a:srgbClr val="0BD0D9"/>
              </a:buClr>
              <a:buSzPct val="95000"/>
              <a:buNone/>
            </a:pPr>
            <a:endParaRPr lang="es-CO" sz="2600" dirty="0">
              <a:solidFill>
                <a:schemeClr val="accent1">
                  <a:lumMod val="75000"/>
                </a:schemeClr>
              </a:solidFill>
              <a:latin typeface="Constantia"/>
            </a:endParaRPr>
          </a:p>
          <a:p>
            <a:pPr marL="274320" lvl="0" indent="-274320" eaLnBrk="1" fontAlgn="auto" hangingPunct="1">
              <a:spcAft>
                <a:spcPts val="0"/>
              </a:spcAft>
              <a:buClr>
                <a:srgbClr val="0BD0D9"/>
              </a:buClr>
              <a:buSzPct val="95000"/>
              <a:buFont typeface="Wingdings 2"/>
              <a:buChar char=""/>
            </a:pPr>
            <a:r>
              <a:rPr lang="es-CO" dirty="0">
                <a:solidFill>
                  <a:schemeClr val="accent1">
                    <a:lumMod val="75000"/>
                  </a:schemeClr>
                </a:solidFill>
                <a:latin typeface="Constantia"/>
              </a:rPr>
              <a:t>A</a:t>
            </a:r>
            <a:r>
              <a:rPr lang="es-CO" sz="2600" dirty="0" smtClean="0">
                <a:solidFill>
                  <a:schemeClr val="accent1">
                    <a:lumMod val="75000"/>
                  </a:schemeClr>
                </a:solidFill>
                <a:latin typeface="Constantia"/>
              </a:rPr>
              <a:t> </a:t>
            </a:r>
            <a:r>
              <a:rPr lang="es-CO" sz="2600" dirty="0">
                <a:solidFill>
                  <a:schemeClr val="accent1">
                    <a:lumMod val="75000"/>
                  </a:schemeClr>
                </a:solidFill>
                <a:latin typeface="Constantia"/>
              </a:rPr>
              <a:t>cargo de la Plataforma GIRH de la Región Cusco</a:t>
            </a:r>
          </a:p>
          <a:p>
            <a:endParaRPr lang="es-PE" dirty="0"/>
          </a:p>
        </p:txBody>
      </p:sp>
      <p:sp>
        <p:nvSpPr>
          <p:cNvPr id="4" name="3 Rectángulo"/>
          <p:cNvSpPr/>
          <p:nvPr/>
        </p:nvSpPr>
        <p:spPr>
          <a:xfrm>
            <a:off x="990600" y="36725"/>
            <a:ext cx="7442994" cy="707886"/>
          </a:xfrm>
          <a:prstGeom prst="rect">
            <a:avLst/>
          </a:prstGeom>
        </p:spPr>
        <p:txBody>
          <a:bodyPr wrap="square">
            <a:spAutoFit/>
          </a:bodyPr>
          <a:lstStyle/>
          <a:p>
            <a:pPr algn="ctr"/>
            <a:r>
              <a:rPr lang="es-PE" sz="2000" b="1" dirty="0">
                <a:solidFill>
                  <a:srgbClr val="04617B">
                    <a:lumMod val="75000"/>
                  </a:srgbClr>
                </a:solidFill>
                <a:latin typeface="Arabic Typesetting" pitchFamily="66" charset="-78"/>
                <a:ea typeface="+mj-ea"/>
                <a:cs typeface="Arabic Typesetting" pitchFamily="66" charset="-78"/>
              </a:rPr>
              <a:t>GRUPO IMPULSOR </a:t>
            </a:r>
            <a:br>
              <a:rPr lang="es-PE" sz="2000" b="1" dirty="0">
                <a:solidFill>
                  <a:srgbClr val="04617B">
                    <a:lumMod val="75000"/>
                  </a:srgbClr>
                </a:solidFill>
                <a:latin typeface="Arabic Typesetting" pitchFamily="66" charset="-78"/>
                <a:ea typeface="+mj-ea"/>
                <a:cs typeface="Arabic Typesetting" pitchFamily="66" charset="-78"/>
              </a:rPr>
            </a:br>
            <a:r>
              <a:rPr lang="es-PE" sz="2000" b="1" dirty="0">
                <a:solidFill>
                  <a:srgbClr val="04617B">
                    <a:lumMod val="75000"/>
                  </a:srgbClr>
                </a:solidFill>
                <a:latin typeface="Arabic Typesetting" pitchFamily="66" charset="-78"/>
                <a:ea typeface="+mj-ea"/>
                <a:cs typeface="Arabic Typesetting" pitchFamily="66" charset="-78"/>
              </a:rPr>
              <a:t>para la conformación del Consejo de Recursos Hídricos de cuenca Vilcanota Urubamba </a:t>
            </a:r>
            <a:endParaRPr lang="es-PE" dirty="0"/>
          </a:p>
        </p:txBody>
      </p:sp>
    </p:spTree>
    <p:extLst>
      <p:ext uri="{BB962C8B-B14F-4D97-AF65-F5344CB8AC3E}">
        <p14:creationId xmlns:p14="http://schemas.microsoft.com/office/powerpoint/2010/main" val="39152473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600" b="1" dirty="0" smtClean="0">
                <a:solidFill>
                  <a:schemeClr val="accent1">
                    <a:lumMod val="75000"/>
                  </a:schemeClr>
                </a:solidFill>
                <a:latin typeface="Constantia"/>
                <a:ea typeface="+mn-ea"/>
                <a:cs typeface="+mn-cs"/>
              </a:rPr>
              <a:t>DEL MONITOREO</a:t>
            </a:r>
            <a:endParaRPr lang="es-PE" dirty="0">
              <a:solidFill>
                <a:schemeClr val="accent1">
                  <a:lumMod val="75000"/>
                </a:schemeClr>
              </a:solidFill>
            </a:endParaRPr>
          </a:p>
        </p:txBody>
      </p:sp>
      <p:sp>
        <p:nvSpPr>
          <p:cNvPr id="3" name="2 Marcador de contenido"/>
          <p:cNvSpPr>
            <a:spLocks noGrp="1"/>
          </p:cNvSpPr>
          <p:nvPr>
            <p:ph idx="1"/>
          </p:nvPr>
        </p:nvSpPr>
        <p:spPr>
          <a:xfrm>
            <a:off x="457200" y="1935480"/>
            <a:ext cx="8229600" cy="3869784"/>
          </a:xfrm>
        </p:spPr>
        <p:txBody>
          <a:bodyPr/>
          <a:lstStyle/>
          <a:p>
            <a:pPr marL="274320" lvl="0" indent="-274320" eaLnBrk="1" fontAlgn="auto" hangingPunct="1">
              <a:spcAft>
                <a:spcPts val="0"/>
              </a:spcAft>
              <a:buClr>
                <a:srgbClr val="0BD0D9"/>
              </a:buClr>
              <a:buSzPct val="95000"/>
              <a:buFont typeface="Wingdings 2"/>
              <a:buChar char=""/>
            </a:pPr>
            <a:r>
              <a:rPr lang="es-CO" sz="2600" dirty="0" smtClean="0">
                <a:solidFill>
                  <a:schemeClr val="accent1">
                    <a:lumMod val="75000"/>
                  </a:schemeClr>
                </a:solidFill>
                <a:latin typeface="Constantia"/>
              </a:rPr>
              <a:t>A cargo </a:t>
            </a:r>
            <a:r>
              <a:rPr lang="es-CO" sz="2600" dirty="0">
                <a:solidFill>
                  <a:schemeClr val="accent1">
                    <a:lumMod val="75000"/>
                  </a:schemeClr>
                </a:solidFill>
                <a:latin typeface="Constantia"/>
              </a:rPr>
              <a:t>del Comité Directivo del Grupo </a:t>
            </a:r>
            <a:r>
              <a:rPr lang="es-CO" sz="2600" dirty="0" smtClean="0">
                <a:solidFill>
                  <a:schemeClr val="accent1">
                    <a:lumMod val="75000"/>
                  </a:schemeClr>
                </a:solidFill>
                <a:latin typeface="Constantia"/>
              </a:rPr>
              <a:t>Impulsor.</a:t>
            </a:r>
          </a:p>
          <a:p>
            <a:pPr marL="0" lvl="0" indent="0" eaLnBrk="1" fontAlgn="auto" hangingPunct="1">
              <a:spcAft>
                <a:spcPts val="0"/>
              </a:spcAft>
              <a:buClr>
                <a:srgbClr val="0BD0D9"/>
              </a:buClr>
              <a:buSzPct val="95000"/>
              <a:buNone/>
            </a:pPr>
            <a:r>
              <a:rPr lang="es-ES" sz="2600" b="1" dirty="0" smtClean="0">
                <a:solidFill>
                  <a:schemeClr val="accent1">
                    <a:lumMod val="75000"/>
                  </a:schemeClr>
                </a:solidFill>
                <a:latin typeface="Constantia"/>
              </a:rPr>
              <a:t> </a:t>
            </a:r>
            <a:endParaRPr lang="es-ES" sz="2600" b="1" dirty="0">
              <a:solidFill>
                <a:schemeClr val="accent1">
                  <a:lumMod val="75000"/>
                </a:schemeClr>
              </a:solidFill>
              <a:latin typeface="Constantia"/>
            </a:endParaRPr>
          </a:p>
          <a:p>
            <a:pPr marL="0" lvl="0" indent="0" eaLnBrk="1" fontAlgn="auto" hangingPunct="1">
              <a:spcAft>
                <a:spcPts val="0"/>
              </a:spcAft>
              <a:buClr>
                <a:srgbClr val="0BD0D9"/>
              </a:buClr>
              <a:buSzPct val="95000"/>
              <a:buNone/>
            </a:pPr>
            <a:r>
              <a:rPr lang="es-ES" sz="2600" b="1" dirty="0" smtClean="0">
                <a:solidFill>
                  <a:schemeClr val="accent1">
                    <a:lumMod val="75000"/>
                  </a:schemeClr>
                </a:solidFill>
                <a:latin typeface="Constantia"/>
              </a:rPr>
              <a:t>DE LA SISTEMATIZACION  </a:t>
            </a:r>
            <a:r>
              <a:rPr lang="es-ES" sz="2600" b="1" dirty="0">
                <a:solidFill>
                  <a:schemeClr val="accent1">
                    <a:lumMod val="75000"/>
                  </a:schemeClr>
                </a:solidFill>
                <a:latin typeface="Constantia"/>
              </a:rPr>
              <a:t>DE LA EXPERIENCIA  </a:t>
            </a:r>
          </a:p>
          <a:p>
            <a:pPr marL="274320" lvl="0" indent="-274320" eaLnBrk="1" fontAlgn="auto" hangingPunct="1">
              <a:spcAft>
                <a:spcPts val="0"/>
              </a:spcAft>
              <a:buClr>
                <a:srgbClr val="0BD0D9"/>
              </a:buClr>
              <a:buSzPct val="95000"/>
              <a:buFont typeface="Wingdings 2"/>
              <a:buChar char=""/>
            </a:pPr>
            <a:r>
              <a:rPr lang="es-ES" sz="2600" dirty="0" smtClean="0">
                <a:solidFill>
                  <a:schemeClr val="accent1">
                    <a:lumMod val="75000"/>
                  </a:schemeClr>
                </a:solidFill>
                <a:latin typeface="Constantia"/>
              </a:rPr>
              <a:t>A cargo de la Comisión </a:t>
            </a:r>
            <a:r>
              <a:rPr lang="es-ES" sz="2600" dirty="0">
                <a:solidFill>
                  <a:schemeClr val="accent1">
                    <a:lumMod val="75000"/>
                  </a:schemeClr>
                </a:solidFill>
                <a:latin typeface="Constantia"/>
              </a:rPr>
              <a:t>Técnica del Grupo Impulsor con el asesoramiento de un Experto en la modalidad de Consultoría.</a:t>
            </a:r>
            <a:endParaRPr lang="es-CO" sz="2600" dirty="0">
              <a:solidFill>
                <a:schemeClr val="accent1">
                  <a:lumMod val="75000"/>
                </a:schemeClr>
              </a:solidFill>
              <a:latin typeface="Constantia"/>
            </a:endParaRPr>
          </a:p>
          <a:p>
            <a:pPr marL="274320" lvl="0" indent="-274320" eaLnBrk="1" fontAlgn="auto" hangingPunct="1">
              <a:spcAft>
                <a:spcPts val="0"/>
              </a:spcAft>
              <a:buClr>
                <a:srgbClr val="0BD0D9"/>
              </a:buClr>
              <a:buSzPct val="95000"/>
              <a:buFont typeface="Wingdings 2"/>
              <a:buChar char=""/>
            </a:pPr>
            <a:endParaRPr lang="es-CO" sz="2600" dirty="0">
              <a:solidFill>
                <a:schemeClr val="accent1">
                  <a:lumMod val="75000"/>
                </a:schemeClr>
              </a:solidFill>
              <a:latin typeface="Constantia"/>
            </a:endParaRPr>
          </a:p>
        </p:txBody>
      </p:sp>
      <p:sp>
        <p:nvSpPr>
          <p:cNvPr id="4" name="3 Rectángulo"/>
          <p:cNvSpPr/>
          <p:nvPr/>
        </p:nvSpPr>
        <p:spPr>
          <a:xfrm>
            <a:off x="990600" y="36725"/>
            <a:ext cx="7442994" cy="707886"/>
          </a:xfrm>
          <a:prstGeom prst="rect">
            <a:avLst/>
          </a:prstGeom>
        </p:spPr>
        <p:txBody>
          <a:bodyPr wrap="square">
            <a:spAutoFit/>
          </a:bodyPr>
          <a:lstStyle/>
          <a:p>
            <a:pPr algn="ctr"/>
            <a:r>
              <a:rPr lang="es-PE" sz="2000" b="1" dirty="0">
                <a:solidFill>
                  <a:srgbClr val="04617B">
                    <a:lumMod val="75000"/>
                  </a:srgbClr>
                </a:solidFill>
                <a:latin typeface="Arabic Typesetting" pitchFamily="66" charset="-78"/>
                <a:ea typeface="+mj-ea"/>
                <a:cs typeface="Arabic Typesetting" pitchFamily="66" charset="-78"/>
              </a:rPr>
              <a:t>GRUPO IMPULSOR </a:t>
            </a:r>
            <a:br>
              <a:rPr lang="es-PE" sz="2000" b="1" dirty="0">
                <a:solidFill>
                  <a:srgbClr val="04617B">
                    <a:lumMod val="75000"/>
                  </a:srgbClr>
                </a:solidFill>
                <a:latin typeface="Arabic Typesetting" pitchFamily="66" charset="-78"/>
                <a:ea typeface="+mj-ea"/>
                <a:cs typeface="Arabic Typesetting" pitchFamily="66" charset="-78"/>
              </a:rPr>
            </a:br>
            <a:r>
              <a:rPr lang="es-PE" sz="2000" b="1" dirty="0">
                <a:solidFill>
                  <a:srgbClr val="04617B">
                    <a:lumMod val="75000"/>
                  </a:srgbClr>
                </a:solidFill>
                <a:latin typeface="Arabic Typesetting" pitchFamily="66" charset="-78"/>
                <a:ea typeface="+mj-ea"/>
                <a:cs typeface="Arabic Typesetting" pitchFamily="66" charset="-78"/>
              </a:rPr>
              <a:t>para la conformación del Consejo de Recursos Hídricos de cuenca Vilcanota Urubamba </a:t>
            </a:r>
            <a:endParaRPr lang="es-PE" dirty="0"/>
          </a:p>
        </p:txBody>
      </p:sp>
    </p:spTree>
    <p:extLst>
      <p:ext uri="{BB962C8B-B14F-4D97-AF65-F5344CB8AC3E}">
        <p14:creationId xmlns:p14="http://schemas.microsoft.com/office/powerpoint/2010/main" val="24209142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Ing. Mateo\Pictures\FOTOS GRUPO IMPULSOR\FOTOS GRUPO IMPULSOR DICIEMBRE 11-12- 2012\DSC00493.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5000" contrast="-61000"/>
                    </a14:imgEffect>
                  </a14:imgLayer>
                </a14:imgProps>
              </a:ext>
              <a:ext uri="{28A0092B-C50C-407E-A947-70E740481C1C}">
                <a14:useLocalDpi xmlns:a14="http://schemas.microsoft.com/office/drawing/2010/main" val="0"/>
              </a:ext>
            </a:extLst>
          </a:blip>
          <a:stretch>
            <a:fillRect/>
          </a:stretch>
        </p:blipFill>
        <p:spPr bwMode="auto">
          <a:xfrm>
            <a:off x="8574" y="744611"/>
            <a:ext cx="9135426" cy="6145256"/>
          </a:xfrm>
          <a:prstGeom prst="rect">
            <a:avLst/>
          </a:prstGeom>
          <a:noFill/>
          <a:effectLst>
            <a:glow>
              <a:schemeClr val="accent1"/>
            </a:glow>
          </a:effectLst>
          <a:extLst>
            <a:ext uri="{909E8E84-426E-40DD-AFC4-6F175D3DCCD1}">
              <a14:hiddenFill xmlns:a14="http://schemas.microsoft.com/office/drawing/2010/main">
                <a:solidFill>
                  <a:srgbClr val="FFFFFF"/>
                </a:solidFill>
              </a14:hiddenFill>
            </a:ext>
          </a:extLst>
        </p:spPr>
      </p:pic>
      <p:sp>
        <p:nvSpPr>
          <p:cNvPr id="3" name="2 Marcador de contenido"/>
          <p:cNvSpPr>
            <a:spLocks noGrp="1"/>
          </p:cNvSpPr>
          <p:nvPr>
            <p:ph idx="1"/>
          </p:nvPr>
        </p:nvSpPr>
        <p:spPr>
          <a:xfrm>
            <a:off x="457200" y="1935480"/>
            <a:ext cx="8229600" cy="1853560"/>
          </a:xfrm>
        </p:spPr>
        <p:txBody>
          <a:bodyPr>
            <a:normAutofit fontScale="92500" lnSpcReduction="10000"/>
          </a:bodyPr>
          <a:lstStyle/>
          <a:p>
            <a:pPr marL="0" lvl="0" indent="0" algn="ctr">
              <a:buClr>
                <a:srgbClr val="0BD0D9"/>
              </a:buClr>
              <a:buNone/>
            </a:pPr>
            <a:r>
              <a:rPr lang="es-PE" sz="4400" b="1" dirty="0" smtClean="0">
                <a:solidFill>
                  <a:srgbClr val="0070C0"/>
                </a:solidFill>
              </a:rPr>
              <a:t>PARTICIPACIÓN Y REALIZACIÓN DE REUNIONES DEL GRUPO IMPULSOR</a:t>
            </a:r>
            <a:endParaRPr lang="es-PE" sz="4400" b="1" dirty="0">
              <a:solidFill>
                <a:srgbClr val="0070C0"/>
              </a:solidFill>
            </a:endParaRPr>
          </a:p>
        </p:txBody>
      </p:sp>
      <p:sp>
        <p:nvSpPr>
          <p:cNvPr id="4" name="3 Rectángulo"/>
          <p:cNvSpPr/>
          <p:nvPr/>
        </p:nvSpPr>
        <p:spPr>
          <a:xfrm>
            <a:off x="990600" y="36725"/>
            <a:ext cx="7442994" cy="707886"/>
          </a:xfrm>
          <a:prstGeom prst="rect">
            <a:avLst/>
          </a:prstGeom>
        </p:spPr>
        <p:txBody>
          <a:bodyPr wrap="square">
            <a:spAutoFit/>
          </a:bodyPr>
          <a:lstStyle/>
          <a:p>
            <a:pPr algn="ctr"/>
            <a:r>
              <a:rPr lang="es-PE" sz="2000" b="1" dirty="0">
                <a:solidFill>
                  <a:srgbClr val="04617B">
                    <a:lumMod val="75000"/>
                  </a:srgbClr>
                </a:solidFill>
                <a:latin typeface="Arabic Typesetting" pitchFamily="66" charset="-78"/>
                <a:ea typeface="+mj-ea"/>
                <a:cs typeface="Arabic Typesetting" pitchFamily="66" charset="-78"/>
              </a:rPr>
              <a:t>GRUPO IMPULSOR </a:t>
            </a:r>
            <a:br>
              <a:rPr lang="es-PE" sz="2000" b="1" dirty="0">
                <a:solidFill>
                  <a:srgbClr val="04617B">
                    <a:lumMod val="75000"/>
                  </a:srgbClr>
                </a:solidFill>
                <a:latin typeface="Arabic Typesetting" pitchFamily="66" charset="-78"/>
                <a:ea typeface="+mj-ea"/>
                <a:cs typeface="Arabic Typesetting" pitchFamily="66" charset="-78"/>
              </a:rPr>
            </a:br>
            <a:r>
              <a:rPr lang="es-PE" sz="2000" b="1" dirty="0">
                <a:solidFill>
                  <a:srgbClr val="04617B">
                    <a:lumMod val="75000"/>
                  </a:srgbClr>
                </a:solidFill>
                <a:latin typeface="Arabic Typesetting" pitchFamily="66" charset="-78"/>
                <a:ea typeface="+mj-ea"/>
                <a:cs typeface="Arabic Typesetting" pitchFamily="66" charset="-78"/>
              </a:rPr>
              <a:t>para la conformación del Consejo de Recursos Hídricos de cuenca Vilcanota Urubamba </a:t>
            </a:r>
            <a:endParaRPr lang="es-PE" dirty="0"/>
          </a:p>
        </p:txBody>
      </p:sp>
    </p:spTree>
    <p:extLst>
      <p:ext uri="{BB962C8B-B14F-4D97-AF65-F5344CB8AC3E}">
        <p14:creationId xmlns:p14="http://schemas.microsoft.com/office/powerpoint/2010/main" val="1434852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_tradnl" sz="2800" b="1" dirty="0" smtClean="0">
                <a:solidFill>
                  <a:schemeClr val="accent1">
                    <a:lumMod val="75000"/>
                  </a:schemeClr>
                </a:solidFill>
              </a:rPr>
              <a:t>INSTALACION DEL GRUPO IMPULSOR EN EL CUSCO (07 DE JUNIO 2012)</a:t>
            </a:r>
            <a:endParaRPr lang="es-CO" sz="2800" b="1" dirty="0">
              <a:solidFill>
                <a:schemeClr val="accent1">
                  <a:lumMod val="75000"/>
                </a:schemeClr>
              </a:solidFill>
            </a:endParaRPr>
          </a:p>
        </p:txBody>
      </p:sp>
      <p:pic>
        <p:nvPicPr>
          <p:cNvPr id="4099" name="Picture 3" descr="C:\Users\Ing. Mateo\Pictures\FOTOS GRUPO IMPULSOR\FOTOS GRUPO IMPULSOR DICIEMBRE 11-12- 2012\DSC00515.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646380" y="1935163"/>
            <a:ext cx="5851240" cy="4389437"/>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990600" y="36725"/>
            <a:ext cx="7442994" cy="707886"/>
          </a:xfrm>
          <a:prstGeom prst="rect">
            <a:avLst/>
          </a:prstGeom>
        </p:spPr>
        <p:txBody>
          <a:bodyPr wrap="square">
            <a:spAutoFit/>
          </a:bodyPr>
          <a:lstStyle/>
          <a:p>
            <a:pPr algn="ctr"/>
            <a:r>
              <a:rPr lang="es-PE" sz="2000" b="1" dirty="0">
                <a:solidFill>
                  <a:srgbClr val="04617B">
                    <a:lumMod val="75000"/>
                  </a:srgbClr>
                </a:solidFill>
                <a:latin typeface="Arabic Typesetting" pitchFamily="66" charset="-78"/>
                <a:ea typeface="+mj-ea"/>
                <a:cs typeface="Arabic Typesetting" pitchFamily="66" charset="-78"/>
              </a:rPr>
              <a:t>GRUPO IMPULSOR </a:t>
            </a:r>
            <a:br>
              <a:rPr lang="es-PE" sz="2000" b="1" dirty="0">
                <a:solidFill>
                  <a:srgbClr val="04617B">
                    <a:lumMod val="75000"/>
                  </a:srgbClr>
                </a:solidFill>
                <a:latin typeface="Arabic Typesetting" pitchFamily="66" charset="-78"/>
                <a:ea typeface="+mj-ea"/>
                <a:cs typeface="Arabic Typesetting" pitchFamily="66" charset="-78"/>
              </a:rPr>
            </a:br>
            <a:r>
              <a:rPr lang="es-PE" sz="2000" b="1" dirty="0">
                <a:solidFill>
                  <a:srgbClr val="04617B">
                    <a:lumMod val="75000"/>
                  </a:srgbClr>
                </a:solidFill>
                <a:latin typeface="Arabic Typesetting" pitchFamily="66" charset="-78"/>
                <a:ea typeface="+mj-ea"/>
                <a:cs typeface="Arabic Typesetting" pitchFamily="66" charset="-78"/>
              </a:rPr>
              <a:t>para la conformación del Consejo de Recursos Hídricos de cuenca Vilcanota Urubamba </a:t>
            </a:r>
            <a:endParaRPr lang="es-PE" dirty="0"/>
          </a:p>
        </p:txBody>
      </p:sp>
    </p:spTree>
    <p:extLst>
      <p:ext uri="{BB962C8B-B14F-4D97-AF65-F5344CB8AC3E}">
        <p14:creationId xmlns:p14="http://schemas.microsoft.com/office/powerpoint/2010/main" val="6920275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08688"/>
          </a:xfrm>
        </p:spPr>
        <p:txBody>
          <a:bodyPr/>
          <a:lstStyle/>
          <a:p>
            <a:pPr algn="ctr"/>
            <a:r>
              <a:rPr lang="es-ES_tradnl" sz="2800" b="1" dirty="0" smtClean="0">
                <a:solidFill>
                  <a:schemeClr val="accent1">
                    <a:lumMod val="75000"/>
                  </a:schemeClr>
                </a:solidFill>
              </a:rPr>
              <a:t>GRUPO IMPULSOR Y LA VISITA DEL JEFE DE LA ANA</a:t>
            </a:r>
            <a:endParaRPr lang="es-CO" sz="2800" b="1" dirty="0">
              <a:solidFill>
                <a:schemeClr val="accent1">
                  <a:lumMod val="75000"/>
                </a:schemeClr>
              </a:solidFill>
            </a:endParaRPr>
          </a:p>
        </p:txBody>
      </p:sp>
      <p:pic>
        <p:nvPicPr>
          <p:cNvPr id="3074" name="Picture 2" descr="C:\Users\Ing. Mateo\Pictures\FOTOS GRUPO IMPULSOR\FOTOS GRUPO IMPULSOR DICIEMBRE 11-12- 2012\DSC00535.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187624" y="1556792"/>
            <a:ext cx="6568143" cy="4927238"/>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0" y="36725"/>
            <a:ext cx="9144000" cy="954107"/>
          </a:xfrm>
          <a:prstGeom prst="rect">
            <a:avLst/>
          </a:prstGeom>
        </p:spPr>
        <p:txBody>
          <a:bodyPr wrap="square">
            <a:spAutoFit/>
          </a:bodyPr>
          <a:lstStyle/>
          <a:p>
            <a:pPr algn="ctr"/>
            <a:r>
              <a:rPr lang="es-PE" sz="2800" b="1" dirty="0">
                <a:solidFill>
                  <a:srgbClr val="04617B">
                    <a:lumMod val="75000"/>
                  </a:srgbClr>
                </a:solidFill>
                <a:latin typeface="Arabic Typesetting" pitchFamily="66" charset="-78"/>
                <a:ea typeface="+mj-ea"/>
                <a:cs typeface="Arabic Typesetting" pitchFamily="66" charset="-78"/>
              </a:rPr>
              <a:t>GRUPO IMPULSOR </a:t>
            </a:r>
            <a:br>
              <a:rPr lang="es-PE" sz="2800" b="1" dirty="0">
                <a:solidFill>
                  <a:srgbClr val="04617B">
                    <a:lumMod val="75000"/>
                  </a:srgbClr>
                </a:solidFill>
                <a:latin typeface="Arabic Typesetting" pitchFamily="66" charset="-78"/>
                <a:ea typeface="+mj-ea"/>
                <a:cs typeface="Arabic Typesetting" pitchFamily="66" charset="-78"/>
              </a:rPr>
            </a:br>
            <a:r>
              <a:rPr lang="es-PE" sz="2800" b="1" dirty="0">
                <a:solidFill>
                  <a:srgbClr val="04617B">
                    <a:lumMod val="75000"/>
                  </a:srgbClr>
                </a:solidFill>
                <a:latin typeface="Arabic Typesetting" pitchFamily="66" charset="-78"/>
                <a:ea typeface="+mj-ea"/>
                <a:cs typeface="Arabic Typesetting" pitchFamily="66" charset="-78"/>
              </a:rPr>
              <a:t>para la conformación del Consejo de Recursos Hídricos de cuenca Vilcanota Urubamba </a:t>
            </a:r>
            <a:endParaRPr lang="es-PE" sz="2800" dirty="0"/>
          </a:p>
        </p:txBody>
      </p:sp>
    </p:spTree>
    <p:extLst>
      <p:ext uri="{BB962C8B-B14F-4D97-AF65-F5344CB8AC3E}">
        <p14:creationId xmlns:p14="http://schemas.microsoft.com/office/powerpoint/2010/main" val="273984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p:cNvPicPr>
            <a:picLocks noChangeAspect="1" noChangeArrowheads="1"/>
          </p:cNvPicPr>
          <p:nvPr/>
        </p:nvPicPr>
        <p:blipFill>
          <a:blip r:embed="rId3" cstate="print">
            <a:lum bright="-12000"/>
          </a:blip>
          <a:srcRect/>
          <a:stretch>
            <a:fillRect/>
          </a:stretch>
        </p:blipFill>
        <p:spPr bwMode="auto">
          <a:xfrm>
            <a:off x="-2" y="-61"/>
            <a:ext cx="9144000" cy="6977668"/>
          </a:xfrm>
          <a:prstGeom prst="rect">
            <a:avLst/>
          </a:prstGeom>
          <a:noFill/>
          <a:ln w="9525">
            <a:noFill/>
            <a:miter lim="800000"/>
            <a:headEnd/>
            <a:tailEnd/>
          </a:ln>
        </p:spPr>
      </p:pic>
      <p:sp>
        <p:nvSpPr>
          <p:cNvPr id="69634" name="Text Box 2"/>
          <p:cNvSpPr txBox="1">
            <a:spLocks noChangeArrowheads="1"/>
          </p:cNvSpPr>
          <p:nvPr/>
        </p:nvSpPr>
        <p:spPr bwMode="auto">
          <a:xfrm>
            <a:off x="1311678" y="744611"/>
            <a:ext cx="6480720" cy="646331"/>
          </a:xfrm>
          <a:prstGeom prst="rect">
            <a:avLst/>
          </a:prstGeom>
          <a:noFill/>
          <a:ln w="9525">
            <a:noFill/>
            <a:miter lim="800000"/>
            <a:headEnd/>
            <a:tailEnd/>
          </a:ln>
          <a:effectLst/>
        </p:spPr>
        <p:txBody>
          <a:bodyPr wrap="square">
            <a:spAutoFit/>
          </a:bodyPr>
          <a:lstStyle/>
          <a:p>
            <a:pPr algn="ctr">
              <a:spcBef>
                <a:spcPct val="50000"/>
              </a:spcBef>
              <a:defRPr/>
            </a:pPr>
            <a:r>
              <a:rPr lang="es-PE" sz="3600" b="1" dirty="0" smtClean="0">
                <a:solidFill>
                  <a:schemeClr val="tx2">
                    <a:lumMod val="50000"/>
                  </a:schemeClr>
                </a:solidFill>
                <a:effectLst>
                  <a:outerShdw blurRad="38100" dist="38100" dir="2700000" algn="tl">
                    <a:srgbClr val="000000"/>
                  </a:outerShdw>
                </a:effectLst>
                <a:latin typeface="Arial" charset="0"/>
                <a:cs typeface="Arial" charset="0"/>
              </a:rPr>
              <a:t>ANTECEDENTES:</a:t>
            </a:r>
            <a:endParaRPr lang="es-ES" sz="3600" b="1" dirty="0">
              <a:solidFill>
                <a:schemeClr val="tx2">
                  <a:lumMod val="50000"/>
                </a:schemeClr>
              </a:solidFill>
              <a:effectLst>
                <a:outerShdw blurRad="38100" dist="38100" dir="2700000" algn="tl">
                  <a:srgbClr val="000000"/>
                </a:outerShdw>
              </a:effectLst>
              <a:latin typeface="Arial" charset="0"/>
              <a:cs typeface="Arial" charset="0"/>
            </a:endParaRPr>
          </a:p>
        </p:txBody>
      </p:sp>
      <p:sp>
        <p:nvSpPr>
          <p:cNvPr id="5" name="4 Rectángulo"/>
          <p:cNvSpPr/>
          <p:nvPr/>
        </p:nvSpPr>
        <p:spPr>
          <a:xfrm>
            <a:off x="575074" y="36725"/>
            <a:ext cx="7993849" cy="830997"/>
          </a:xfrm>
          <a:prstGeom prst="rect">
            <a:avLst/>
          </a:prstGeom>
        </p:spPr>
        <p:txBody>
          <a:bodyPr wrap="square">
            <a:spAutoFit/>
          </a:bodyPr>
          <a:lstStyle/>
          <a:p>
            <a:pPr algn="ctr"/>
            <a:r>
              <a:rPr lang="es-PE" sz="2400" b="1" dirty="0">
                <a:solidFill>
                  <a:srgbClr val="170468"/>
                </a:solidFill>
                <a:latin typeface="Arabic Typesetting" pitchFamily="66" charset="-78"/>
                <a:ea typeface="+mj-ea"/>
                <a:cs typeface="Arabic Typesetting" pitchFamily="66" charset="-78"/>
              </a:rPr>
              <a:t>GRUPO IMPULSOR </a:t>
            </a:r>
            <a:br>
              <a:rPr lang="es-PE" sz="2400" b="1" dirty="0">
                <a:solidFill>
                  <a:srgbClr val="170468"/>
                </a:solidFill>
                <a:latin typeface="Arabic Typesetting" pitchFamily="66" charset="-78"/>
                <a:ea typeface="+mj-ea"/>
                <a:cs typeface="Arabic Typesetting" pitchFamily="66" charset="-78"/>
              </a:rPr>
            </a:br>
            <a:r>
              <a:rPr lang="es-PE" sz="2400" b="1" dirty="0" smtClean="0">
                <a:solidFill>
                  <a:srgbClr val="170468"/>
                </a:solidFill>
                <a:latin typeface="Arabic Typesetting" pitchFamily="66" charset="-78"/>
                <a:ea typeface="+mj-ea"/>
                <a:cs typeface="Arabic Typesetting" pitchFamily="66" charset="-78"/>
              </a:rPr>
              <a:t>Para </a:t>
            </a:r>
            <a:r>
              <a:rPr lang="es-PE" sz="2400" b="1" dirty="0">
                <a:solidFill>
                  <a:srgbClr val="170468"/>
                </a:solidFill>
                <a:latin typeface="Arabic Typesetting" pitchFamily="66" charset="-78"/>
                <a:ea typeface="+mj-ea"/>
                <a:cs typeface="Arabic Typesetting" pitchFamily="66" charset="-78"/>
              </a:rPr>
              <a:t>la conformación del Consejo de Recursos Hídricos de cuenca Vilcanota Urubamba </a:t>
            </a:r>
            <a:endParaRPr lang="es-PE" sz="2400" dirty="0">
              <a:solidFill>
                <a:srgbClr val="170468"/>
              </a:solidFill>
            </a:endParaRPr>
          </a:p>
        </p:txBody>
      </p:sp>
      <p:sp>
        <p:nvSpPr>
          <p:cNvPr id="2" name="1 Rectángulo"/>
          <p:cNvSpPr/>
          <p:nvPr/>
        </p:nvSpPr>
        <p:spPr>
          <a:xfrm>
            <a:off x="159550" y="1429705"/>
            <a:ext cx="8824899" cy="5509200"/>
          </a:xfrm>
          <a:prstGeom prst="rect">
            <a:avLst/>
          </a:prstGeom>
        </p:spPr>
        <p:txBody>
          <a:bodyPr wrap="square">
            <a:spAutoFit/>
          </a:bodyPr>
          <a:lstStyle/>
          <a:p>
            <a:pPr marL="285750" indent="-285750" algn="just">
              <a:buFontTx/>
              <a:buChar char="-"/>
            </a:pPr>
            <a:r>
              <a:rPr lang="es-PE" sz="1600" dirty="0" smtClean="0"/>
              <a:t>Se </a:t>
            </a:r>
            <a:r>
              <a:rPr lang="es-PE" sz="1600" dirty="0"/>
              <a:t>remonta aún a la década del 80 con el funcionamiento del Programa Nacional de Manejo de Cuencas Hidrográficas – </a:t>
            </a:r>
            <a:r>
              <a:rPr lang="es-PE" sz="1600" dirty="0" smtClean="0"/>
              <a:t>PRONAMACH</a:t>
            </a:r>
          </a:p>
          <a:p>
            <a:pPr marL="285750" indent="-285750" algn="just">
              <a:buFontTx/>
              <a:buChar char="-"/>
            </a:pPr>
            <a:endParaRPr lang="es-PE" sz="1600" dirty="0" smtClean="0"/>
          </a:p>
          <a:p>
            <a:pPr marL="285750" indent="-285750" algn="just">
              <a:buFontTx/>
              <a:buChar char="-"/>
            </a:pPr>
            <a:r>
              <a:rPr lang="es-PE" sz="1600" dirty="0" smtClean="0"/>
              <a:t>En </a:t>
            </a:r>
            <a:r>
              <a:rPr lang="es-PE" sz="1600" dirty="0"/>
              <a:t>el año </a:t>
            </a:r>
            <a:r>
              <a:rPr lang="es-PE" sz="1600" dirty="0" smtClean="0"/>
              <a:t>2000 se constituye el </a:t>
            </a:r>
            <a:r>
              <a:rPr lang="es-PE" sz="1600" dirty="0"/>
              <a:t>Comité de Gestión para el Desarrollo Sostenible de la Cuenca del Vilcanota </a:t>
            </a:r>
            <a:r>
              <a:rPr lang="es-PE" sz="1600" dirty="0" smtClean="0"/>
              <a:t>. (agrupó a </a:t>
            </a:r>
            <a:r>
              <a:rPr lang="es-PE" sz="1600" dirty="0"/>
              <a:t>23 comités de </a:t>
            </a:r>
            <a:r>
              <a:rPr lang="es-PE" sz="1600" dirty="0" err="1"/>
              <a:t>microcuencas</a:t>
            </a:r>
            <a:r>
              <a:rPr lang="es-PE" sz="1600" dirty="0"/>
              <a:t>, dos empresas, 03 juntas de usuarios del agua, la cámara de comercio, los gobiernos locales entre otras </a:t>
            </a:r>
            <a:r>
              <a:rPr lang="es-PE" sz="1600" dirty="0" smtClean="0"/>
              <a:t>organizaciones).</a:t>
            </a:r>
          </a:p>
          <a:p>
            <a:pPr marL="285750" indent="-285750" algn="just">
              <a:buFontTx/>
              <a:buChar char="-"/>
            </a:pPr>
            <a:endParaRPr lang="es-PE" sz="1600" dirty="0" smtClean="0"/>
          </a:p>
          <a:p>
            <a:pPr marL="285750" indent="-285750" algn="just">
              <a:buFontTx/>
              <a:buChar char="-"/>
            </a:pPr>
            <a:r>
              <a:rPr lang="es-PE" sz="1600" dirty="0" smtClean="0"/>
              <a:t>En </a:t>
            </a:r>
            <a:r>
              <a:rPr lang="es-PE" sz="1600" dirty="0"/>
              <a:t>el año 2007 retomando conceptos y desafíos de gestión se crea y constituye la Plataforma Regional de la Gestión Integrada de Recursos Hídricos (GIRH), la misma que estuvo conformada por las principales instituciones que venían trabajando en el tema del agua. </a:t>
            </a:r>
            <a:endParaRPr lang="es-PE" sz="1600" dirty="0" smtClean="0"/>
          </a:p>
          <a:p>
            <a:pPr marL="285750" indent="-285750" algn="just">
              <a:buFontTx/>
              <a:buChar char="-"/>
            </a:pPr>
            <a:endParaRPr lang="es-PE" sz="1600" dirty="0"/>
          </a:p>
          <a:p>
            <a:pPr marL="285750" indent="-285750" algn="just">
              <a:buFontTx/>
              <a:buChar char="-"/>
            </a:pPr>
            <a:r>
              <a:rPr lang="es-PE" sz="1600" dirty="0" smtClean="0"/>
              <a:t>Entre </a:t>
            </a:r>
            <a:r>
              <a:rPr lang="es-PE" sz="1600" dirty="0"/>
              <a:t>los logros obtenidos por esta Plataforma se pueden señalar la formulación y aprobación del documento regional denominado: “Estrategia Regional para la Gestión Integrada de los Recursos Hídricos en la Región Cusco” y la formación y capacitación de cuadros técnicos para la GIRH en nuestra Región</a:t>
            </a:r>
            <a:r>
              <a:rPr lang="es-PE" sz="1600" dirty="0" smtClean="0"/>
              <a:t>.</a:t>
            </a:r>
          </a:p>
          <a:p>
            <a:pPr marL="285750" indent="-285750" algn="just">
              <a:buFontTx/>
              <a:buChar char="-"/>
            </a:pPr>
            <a:endParaRPr lang="es-PE" sz="1600" dirty="0"/>
          </a:p>
          <a:p>
            <a:pPr marL="285750" indent="-285750" algn="just">
              <a:buFontTx/>
              <a:buChar char="-"/>
            </a:pPr>
            <a:r>
              <a:rPr lang="es-PE" sz="1600" dirty="0" smtClean="0"/>
              <a:t>Se </a:t>
            </a:r>
            <a:r>
              <a:rPr lang="es-PE" sz="1600" dirty="0"/>
              <a:t>reconoce el trabajo del Proyecto MASAL, la Autoridad Nacional del Agua, el Centro  Bartolomé de las Casas – CBC. y otras instituciones, que impulsaron la capacitación de cuadros técnicos en el tema de Gestión integrada de Recursos Hídricos en cuencas de nuestra Región. </a:t>
            </a:r>
          </a:p>
        </p:txBody>
      </p:sp>
    </p:spTree>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_tradnl" sz="2800" b="1" dirty="0" smtClean="0">
                <a:solidFill>
                  <a:schemeClr val="accent1">
                    <a:lumMod val="75000"/>
                  </a:schemeClr>
                </a:solidFill>
              </a:rPr>
              <a:t>TALLERES DE TRABAJO PARA LA FORMULACION DEL PIP Y EL PLAN DE TRABAJO CONCERTADO</a:t>
            </a:r>
            <a:endParaRPr lang="es-CO" sz="2800" b="1" dirty="0">
              <a:solidFill>
                <a:schemeClr val="accent1">
                  <a:lumMod val="75000"/>
                </a:schemeClr>
              </a:solidFill>
            </a:endParaRPr>
          </a:p>
        </p:txBody>
      </p:sp>
      <p:pic>
        <p:nvPicPr>
          <p:cNvPr id="5122" name="Picture 2" descr="C:\Users\Ing. Mateo\Pictures\FOTOS GRUPO IMPULSOR\FOTOS GRUPO IMPULSOR DICIEMBRE 11-12- 2012\DSC00494.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646380" y="1935163"/>
            <a:ext cx="5851240" cy="4389437"/>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990600" y="36725"/>
            <a:ext cx="7442994" cy="707886"/>
          </a:xfrm>
          <a:prstGeom prst="rect">
            <a:avLst/>
          </a:prstGeom>
        </p:spPr>
        <p:txBody>
          <a:bodyPr wrap="square">
            <a:spAutoFit/>
          </a:bodyPr>
          <a:lstStyle/>
          <a:p>
            <a:pPr algn="ctr"/>
            <a:r>
              <a:rPr lang="es-PE" sz="2000" b="1" dirty="0">
                <a:solidFill>
                  <a:srgbClr val="04617B">
                    <a:lumMod val="75000"/>
                  </a:srgbClr>
                </a:solidFill>
                <a:latin typeface="Arabic Typesetting" pitchFamily="66" charset="-78"/>
                <a:ea typeface="+mj-ea"/>
                <a:cs typeface="Arabic Typesetting" pitchFamily="66" charset="-78"/>
              </a:rPr>
              <a:t>GRUPO IMPULSOR </a:t>
            </a:r>
            <a:br>
              <a:rPr lang="es-PE" sz="2000" b="1" dirty="0">
                <a:solidFill>
                  <a:srgbClr val="04617B">
                    <a:lumMod val="75000"/>
                  </a:srgbClr>
                </a:solidFill>
                <a:latin typeface="Arabic Typesetting" pitchFamily="66" charset="-78"/>
                <a:ea typeface="+mj-ea"/>
                <a:cs typeface="Arabic Typesetting" pitchFamily="66" charset="-78"/>
              </a:rPr>
            </a:br>
            <a:r>
              <a:rPr lang="es-PE" sz="2000" b="1" dirty="0">
                <a:solidFill>
                  <a:srgbClr val="04617B">
                    <a:lumMod val="75000"/>
                  </a:srgbClr>
                </a:solidFill>
                <a:latin typeface="Arabic Typesetting" pitchFamily="66" charset="-78"/>
                <a:ea typeface="+mj-ea"/>
                <a:cs typeface="Arabic Typesetting" pitchFamily="66" charset="-78"/>
              </a:rPr>
              <a:t>para la conformación del Consejo de Recursos Hídricos de cuenca Vilcanota Urubamba </a:t>
            </a:r>
            <a:endParaRPr lang="es-PE" dirty="0"/>
          </a:p>
        </p:txBody>
      </p:sp>
    </p:spTree>
    <p:extLst>
      <p:ext uri="{BB962C8B-B14F-4D97-AF65-F5344CB8AC3E}">
        <p14:creationId xmlns:p14="http://schemas.microsoft.com/office/powerpoint/2010/main" val="32509936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1484784"/>
            <a:ext cx="3973274" cy="1220904"/>
          </a:xfrm>
        </p:spPr>
        <p:txBody>
          <a:bodyPr>
            <a:normAutofit/>
          </a:bodyPr>
          <a:lstStyle/>
          <a:p>
            <a:pPr algn="ctr"/>
            <a:r>
              <a:rPr lang="es-ES_tradnl" sz="2800" b="1" dirty="0" smtClean="0">
                <a:solidFill>
                  <a:schemeClr val="accent1">
                    <a:lumMod val="75000"/>
                  </a:schemeClr>
                </a:solidFill>
              </a:rPr>
              <a:t>EQUIPO </a:t>
            </a:r>
            <a:r>
              <a:rPr lang="es-ES_tradnl" sz="2800" b="1" dirty="0" smtClean="0">
                <a:solidFill>
                  <a:srgbClr val="0F6FC6">
                    <a:lumMod val="75000"/>
                  </a:srgbClr>
                </a:solidFill>
              </a:rPr>
              <a:t>FORMULADOR DEL PIP. GIRH</a:t>
            </a:r>
            <a:endParaRPr lang="es-CO" sz="2800" b="1" dirty="0">
              <a:solidFill>
                <a:schemeClr val="accent1">
                  <a:lumMod val="75000"/>
                </a:schemeClr>
              </a:solidFill>
            </a:endParaRPr>
          </a:p>
        </p:txBody>
      </p:sp>
      <p:pic>
        <p:nvPicPr>
          <p:cNvPr id="1026" name="Picture 2" descr="C:\Users\Ing. Mateo\Pictures\FOTOS GRUPO IMPULSOR\FOTOS GRUPO IMPULSOR DICIEMBRE 11-12- 2012\INTEGRANTES DEL GRUPO IMPULSOR CON FUNCIONARIOS DE LA ANA 11-12-1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949760" y="770639"/>
            <a:ext cx="3960440" cy="2971692"/>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990600" y="36725"/>
            <a:ext cx="7442994" cy="707886"/>
          </a:xfrm>
          <a:prstGeom prst="rect">
            <a:avLst/>
          </a:prstGeom>
        </p:spPr>
        <p:txBody>
          <a:bodyPr wrap="square">
            <a:spAutoFit/>
          </a:bodyPr>
          <a:lstStyle/>
          <a:p>
            <a:pPr algn="ctr"/>
            <a:r>
              <a:rPr lang="es-PE" sz="2000" b="1" dirty="0">
                <a:solidFill>
                  <a:srgbClr val="04617B">
                    <a:lumMod val="75000"/>
                  </a:srgbClr>
                </a:solidFill>
                <a:latin typeface="Arabic Typesetting" pitchFamily="66" charset="-78"/>
                <a:ea typeface="+mj-ea"/>
                <a:cs typeface="Arabic Typesetting" pitchFamily="66" charset="-78"/>
              </a:rPr>
              <a:t>GRUPO IMPULSOR </a:t>
            </a:r>
            <a:br>
              <a:rPr lang="es-PE" sz="2000" b="1" dirty="0">
                <a:solidFill>
                  <a:srgbClr val="04617B">
                    <a:lumMod val="75000"/>
                  </a:srgbClr>
                </a:solidFill>
                <a:latin typeface="Arabic Typesetting" pitchFamily="66" charset="-78"/>
                <a:ea typeface="+mj-ea"/>
                <a:cs typeface="Arabic Typesetting" pitchFamily="66" charset="-78"/>
              </a:rPr>
            </a:br>
            <a:r>
              <a:rPr lang="es-PE" sz="2000" b="1" dirty="0">
                <a:solidFill>
                  <a:srgbClr val="04617B">
                    <a:lumMod val="75000"/>
                  </a:srgbClr>
                </a:solidFill>
                <a:latin typeface="Arabic Typesetting" pitchFamily="66" charset="-78"/>
                <a:ea typeface="+mj-ea"/>
                <a:cs typeface="Arabic Typesetting" pitchFamily="66" charset="-78"/>
              </a:rPr>
              <a:t>para la conformación del Consejo de Recursos Hídricos de cuenca Vilcanota Urubamba </a:t>
            </a:r>
            <a:endParaRPr lang="es-PE" dirty="0"/>
          </a:p>
        </p:txBody>
      </p:sp>
      <p:pic>
        <p:nvPicPr>
          <p:cNvPr id="5" name="Picture 2" descr="C:\Users\Ing. Mateo\Pictures\FOTOS GRUPO IMPULSOR\FOTOS GRUPO IMPULSOR DICIEMBRE 11-12- 2012\DSC00493.JPG"/>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949760" y="3885326"/>
            <a:ext cx="3960440" cy="2971012"/>
          </a:xfrm>
          <a:prstGeom prst="rect">
            <a:avLst/>
          </a:prstGeom>
          <a:noFill/>
          <a:extLst>
            <a:ext uri="{909E8E84-426E-40DD-AFC4-6F175D3DCCD1}">
              <a14:hiddenFill xmlns:a14="http://schemas.microsoft.com/office/drawing/2010/main">
                <a:solidFill>
                  <a:srgbClr val="FFFFFF"/>
                </a:solidFill>
              </a14:hiddenFill>
            </a:ext>
          </a:extLst>
        </p:spPr>
      </p:pic>
      <p:sp>
        <p:nvSpPr>
          <p:cNvPr id="6" name="1 Título"/>
          <p:cNvSpPr txBox="1">
            <a:spLocks/>
          </p:cNvSpPr>
          <p:nvPr/>
        </p:nvSpPr>
        <p:spPr>
          <a:xfrm>
            <a:off x="144753" y="4581128"/>
            <a:ext cx="4330824" cy="78970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fontAlgn="auto">
              <a:spcAft>
                <a:spcPts val="0"/>
              </a:spcAft>
            </a:pPr>
            <a:r>
              <a:rPr lang="es-ES_tradnl" sz="2500" b="1" dirty="0" smtClean="0">
                <a:solidFill>
                  <a:schemeClr val="accent1">
                    <a:lumMod val="75000"/>
                  </a:schemeClr>
                </a:solidFill>
              </a:rPr>
              <a:t>REUNIONES ORDINARIAS DEL GRUPO IMPULSOR</a:t>
            </a:r>
            <a:endParaRPr lang="es-CO" sz="2500" b="1" dirty="0">
              <a:solidFill>
                <a:schemeClr val="accent1">
                  <a:lumMod val="75000"/>
                </a:schemeClr>
              </a:solidFill>
            </a:endParaRPr>
          </a:p>
        </p:txBody>
      </p:sp>
    </p:spTree>
    <p:extLst>
      <p:ext uri="{BB962C8B-B14F-4D97-AF65-F5344CB8AC3E}">
        <p14:creationId xmlns:p14="http://schemas.microsoft.com/office/powerpoint/2010/main" val="7534576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7046" y="1556792"/>
            <a:ext cx="8680599" cy="864096"/>
          </a:xfrm>
        </p:spPr>
        <p:txBody>
          <a:bodyPr>
            <a:normAutofit fontScale="90000"/>
          </a:bodyPr>
          <a:lstStyle/>
          <a:p>
            <a:pPr algn="ctr"/>
            <a:r>
              <a:rPr lang="es-ES_tradnl" sz="2800" b="1" dirty="0" smtClean="0">
                <a:solidFill>
                  <a:schemeClr val="accent1">
                    <a:lumMod val="75000"/>
                  </a:schemeClr>
                </a:solidFill>
              </a:rPr>
              <a:t>VISITA DEL GRUPO IMPULSOR A LA REGIÓN DE UCAYALI (23-26 AGOSTO </a:t>
            </a:r>
            <a:r>
              <a:rPr lang="es-ES_tradnl" sz="2800" b="1" dirty="0">
                <a:solidFill>
                  <a:schemeClr val="accent1">
                    <a:lumMod val="75000"/>
                  </a:schemeClr>
                </a:solidFill>
              </a:rPr>
              <a:t>2012) Y REUNIÓN CON </a:t>
            </a:r>
            <a:r>
              <a:rPr lang="es-ES_tradnl" sz="2800" b="1" dirty="0" smtClean="0">
                <a:solidFill>
                  <a:schemeClr val="accent1">
                    <a:lumMod val="75000"/>
                  </a:schemeClr>
                </a:solidFill>
              </a:rPr>
              <a:t>FUNCIONARIOS DEL GOBIERNO REGIONAL DE UCAYALI</a:t>
            </a:r>
            <a:r>
              <a:rPr lang="es-CO" sz="2800" b="1" dirty="0">
                <a:solidFill>
                  <a:schemeClr val="accent1">
                    <a:lumMod val="75000"/>
                  </a:schemeClr>
                </a:solidFill>
              </a:rPr>
              <a:t/>
            </a:r>
            <a:br>
              <a:rPr lang="es-CO" sz="2800" b="1" dirty="0">
                <a:solidFill>
                  <a:schemeClr val="accent1">
                    <a:lumMod val="75000"/>
                  </a:schemeClr>
                </a:solidFill>
              </a:rPr>
            </a:br>
            <a:endParaRPr lang="es-CO" sz="2800" b="1" dirty="0">
              <a:solidFill>
                <a:schemeClr val="accent1">
                  <a:lumMod val="75000"/>
                </a:schemeClr>
              </a:solidFill>
            </a:endParaRPr>
          </a:p>
        </p:txBody>
      </p:sp>
      <p:pic>
        <p:nvPicPr>
          <p:cNvPr id="1026" name="Picture 2" descr="C:\Users\Ing. Mateo\Pictures\FOTOS GRUPO IMPULSOR\FOTOS GRUPO IMPULSOR DICIEMBRE 11-12- 2012\DSC01048.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37823" y="2636912"/>
            <a:ext cx="4503285" cy="3096344"/>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990600" y="36725"/>
            <a:ext cx="7442994" cy="707886"/>
          </a:xfrm>
          <a:prstGeom prst="rect">
            <a:avLst/>
          </a:prstGeom>
        </p:spPr>
        <p:txBody>
          <a:bodyPr wrap="square">
            <a:spAutoFit/>
          </a:bodyPr>
          <a:lstStyle/>
          <a:p>
            <a:pPr algn="ctr"/>
            <a:r>
              <a:rPr lang="es-PE" sz="2000" b="1" dirty="0">
                <a:solidFill>
                  <a:srgbClr val="04617B">
                    <a:lumMod val="75000"/>
                  </a:srgbClr>
                </a:solidFill>
                <a:latin typeface="Arabic Typesetting" pitchFamily="66" charset="-78"/>
                <a:ea typeface="+mj-ea"/>
                <a:cs typeface="Arabic Typesetting" pitchFamily="66" charset="-78"/>
              </a:rPr>
              <a:t>GRUPO IMPULSOR </a:t>
            </a:r>
            <a:br>
              <a:rPr lang="es-PE" sz="2000" b="1" dirty="0">
                <a:solidFill>
                  <a:srgbClr val="04617B">
                    <a:lumMod val="75000"/>
                  </a:srgbClr>
                </a:solidFill>
                <a:latin typeface="Arabic Typesetting" pitchFamily="66" charset="-78"/>
                <a:ea typeface="+mj-ea"/>
                <a:cs typeface="Arabic Typesetting" pitchFamily="66" charset="-78"/>
              </a:rPr>
            </a:br>
            <a:r>
              <a:rPr lang="es-PE" sz="2000" b="1" dirty="0">
                <a:solidFill>
                  <a:srgbClr val="04617B">
                    <a:lumMod val="75000"/>
                  </a:srgbClr>
                </a:solidFill>
                <a:latin typeface="Arabic Typesetting" pitchFamily="66" charset="-78"/>
                <a:ea typeface="+mj-ea"/>
                <a:cs typeface="Arabic Typesetting" pitchFamily="66" charset="-78"/>
              </a:rPr>
              <a:t>para la conformación del Consejo de Recursos Hídricos de cuenca Vilcanota Urubamba </a:t>
            </a:r>
            <a:endParaRPr lang="es-PE" dirty="0"/>
          </a:p>
        </p:txBody>
      </p:sp>
      <p:pic>
        <p:nvPicPr>
          <p:cNvPr id="6" name="Picture 2" descr="C:\Users\Ing. Mateo\Desktop\EXPO UCAYALI 24-08-12\FOTOS UCAYALI 24-08-12\DSC0564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7269" y="2611724"/>
            <a:ext cx="4395658" cy="3121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2104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251520" y="1088740"/>
            <a:ext cx="4318306" cy="1800200"/>
          </a:xfrm>
        </p:spPr>
        <p:txBody>
          <a:bodyPr>
            <a:noAutofit/>
          </a:bodyPr>
          <a:lstStyle/>
          <a:p>
            <a:pPr algn="ctr"/>
            <a:r>
              <a:rPr lang="es-ES_tradnl" sz="1800" b="1" dirty="0" smtClean="0">
                <a:solidFill>
                  <a:schemeClr val="accent1">
                    <a:lumMod val="75000"/>
                  </a:schemeClr>
                </a:solidFill>
              </a:rPr>
              <a:t>SOCIALIZACIÓN DEL EXPEDIENTE DE CONFORMACIÓN DEL CONSEJO DE RECURSOS HÍDRICOS DE LA CUENCA VILCANOTA URUBAMBA AL GRUPO IMPULSOR POR PARTE DEL EQUIPO TÉCNICO DEL PROYECTO GIRH. (2016)</a:t>
            </a:r>
            <a:endParaRPr lang="es-CO" sz="1800" b="1" dirty="0">
              <a:solidFill>
                <a:schemeClr val="accent1">
                  <a:lumMod val="75000"/>
                </a:schemeClr>
              </a:solidFill>
            </a:endParaRPr>
          </a:p>
        </p:txBody>
      </p:sp>
      <p:pic>
        <p:nvPicPr>
          <p:cNvPr id="5" name="Imagen 4" descr="C:\Users\Usuario\Pictures\Nueva carpeta\20161118_174955.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1087" y="620688"/>
            <a:ext cx="4199053" cy="2736304"/>
          </a:xfrm>
          <a:prstGeom prst="rect">
            <a:avLst/>
          </a:prstGeom>
          <a:noFill/>
          <a:ln>
            <a:noFill/>
          </a:ln>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1290" y="3645024"/>
            <a:ext cx="4198849" cy="3159959"/>
          </a:xfrm>
          <a:prstGeom prst="rect">
            <a:avLst/>
          </a:prstGeom>
        </p:spPr>
      </p:pic>
      <p:sp>
        <p:nvSpPr>
          <p:cNvPr id="8" name="1 Título"/>
          <p:cNvSpPr txBox="1">
            <a:spLocks/>
          </p:cNvSpPr>
          <p:nvPr/>
        </p:nvSpPr>
        <p:spPr>
          <a:xfrm>
            <a:off x="383018" y="4077072"/>
            <a:ext cx="4186808" cy="195919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lvl="0" algn="ctr" fontAlgn="auto">
              <a:spcAft>
                <a:spcPts val="0"/>
              </a:spcAft>
            </a:pPr>
            <a:r>
              <a:rPr lang="es-ES_tradnl" sz="1800" b="1" dirty="0" smtClean="0">
                <a:solidFill>
                  <a:schemeClr val="accent1">
                    <a:lumMod val="75000"/>
                  </a:schemeClr>
                </a:solidFill>
              </a:rPr>
              <a:t>REUNIÓN DEL EQUIPO TÉCNICO DEL PROYECTO GIRH</a:t>
            </a:r>
            <a:r>
              <a:rPr lang="es-CO" sz="1800" b="1" dirty="0" smtClean="0">
                <a:solidFill>
                  <a:schemeClr val="accent1">
                    <a:lumMod val="75000"/>
                  </a:schemeClr>
                </a:solidFill>
              </a:rPr>
              <a:t> CON EL </a:t>
            </a:r>
            <a:r>
              <a:rPr lang="es-ES_tradnl" sz="1800" b="1" dirty="0" smtClean="0">
                <a:solidFill>
                  <a:schemeClr val="accent1">
                    <a:lumMod val="75000"/>
                  </a:schemeClr>
                </a:solidFill>
              </a:rPr>
              <a:t>GRUPO IMPULSOR, REPRESENTANTES DE LA ANA Y CONSEJO DE CUENCA, PARA LA CULMINACIÓN DEL EXPEDIENTE DE CONFORMACIÓN DEL CRHCUV ENTRE LA REGIÓN CUSCO Y UCAYALI. (2016)</a:t>
            </a:r>
            <a:endParaRPr lang="es-CO" sz="1800" b="1" dirty="0">
              <a:solidFill>
                <a:schemeClr val="accent1">
                  <a:lumMod val="75000"/>
                </a:schemeClr>
              </a:solidFill>
            </a:endParaRPr>
          </a:p>
        </p:txBody>
      </p:sp>
    </p:spTree>
    <p:extLst>
      <p:ext uri="{BB962C8B-B14F-4D97-AF65-F5344CB8AC3E}">
        <p14:creationId xmlns:p14="http://schemas.microsoft.com/office/powerpoint/2010/main" val="8270282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 de texto 44"/>
          <p:cNvSpPr txBox="1"/>
          <p:nvPr/>
        </p:nvSpPr>
        <p:spPr>
          <a:xfrm>
            <a:off x="5364088" y="2859222"/>
            <a:ext cx="2854413" cy="381000"/>
          </a:xfrm>
          <a:prstGeom prst="rect">
            <a:avLst/>
          </a:prstGeom>
          <a:solidFill>
            <a:sysClr val="window" lastClr="FFFFFF"/>
          </a:solid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eaLnBrk="1" fontAlgn="auto" latinLnBrk="0" hangingPunct="1">
              <a:lnSpc>
                <a:spcPct val="107000"/>
              </a:lnSpc>
              <a:spcBef>
                <a:spcPts val="0"/>
              </a:spcBef>
              <a:spcAft>
                <a:spcPts val="800"/>
              </a:spcAft>
              <a:buClrTx/>
              <a:buSzTx/>
              <a:buFontTx/>
              <a:buNone/>
              <a:tabLst/>
              <a:defRPr/>
            </a:pPr>
            <a:r>
              <a:rPr lang="es-PE" sz="800" i="1"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TALLERES PARTICPATIVOS CON LOS REPRESENTANTES DE LOS PROYECTOS ESPECIALES DEL GOBIERNO REGIONAL CUSCO</a:t>
            </a:r>
            <a:endParaRPr kumimoji="0" lang="es-PE" sz="800" b="0" i="1" u="none" strike="noStrike" kern="0" cap="none" spc="0" normalizeH="0" baseline="0" noProof="0" dirty="0" smtClean="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agen 7" descr="H:\Fotos Salcca\DSCN7224.JPG"/>
          <p:cNvPicPr/>
          <p:nvPr/>
        </p:nvPicPr>
        <p:blipFill rotWithShape="1">
          <a:blip r:embed="rId2" cstate="screen">
            <a:extLst>
              <a:ext uri="{28A0092B-C50C-407E-A947-70E740481C1C}">
                <a14:useLocalDpi xmlns:a14="http://schemas.microsoft.com/office/drawing/2010/main"/>
              </a:ext>
            </a:extLst>
          </a:blip>
          <a:srcRect/>
          <a:stretch/>
        </p:blipFill>
        <p:spPr bwMode="auto">
          <a:xfrm>
            <a:off x="790514" y="3673202"/>
            <a:ext cx="3349438" cy="2204070"/>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9" name="Cuadro de texto 44"/>
          <p:cNvSpPr txBox="1"/>
          <p:nvPr/>
        </p:nvSpPr>
        <p:spPr>
          <a:xfrm>
            <a:off x="1214637" y="6060191"/>
            <a:ext cx="2441456" cy="460165"/>
          </a:xfrm>
          <a:prstGeom prst="rect">
            <a:avLst/>
          </a:prstGeom>
          <a:solidFill>
            <a:sysClr val="window" lastClr="FFFFFF"/>
          </a:solid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eaLnBrk="1" fontAlgn="auto" latinLnBrk="0" hangingPunct="1">
              <a:lnSpc>
                <a:spcPct val="107000"/>
              </a:lnSpc>
              <a:spcBef>
                <a:spcPts val="0"/>
              </a:spcBef>
              <a:spcAft>
                <a:spcPts val="800"/>
              </a:spcAft>
              <a:buClrTx/>
              <a:buSzTx/>
              <a:buFontTx/>
              <a:buNone/>
              <a:tabLst/>
              <a:defRPr/>
            </a:pPr>
            <a:r>
              <a:rPr lang="es-PE" sz="800" i="1"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TALLERES PARTICIPATIVOS EN</a:t>
            </a:r>
            <a:r>
              <a:rPr kumimoji="0" lang="es-PE" sz="800" b="0" i="1" u="none" strike="noStrike" kern="0" cap="none" spc="0" normalizeH="0" baseline="0" noProof="0" dirty="0" smtClean="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 LAS MICROCUENCAS PILOTO  SALCCA, COMBAPATA</a:t>
            </a:r>
            <a:r>
              <a:rPr lang="es-PE" sz="800" i="1"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 CANCHIS</a:t>
            </a:r>
            <a:endParaRPr kumimoji="0" lang="es-PE" sz="800" b="0" i="0" u="none" strike="noStrike" kern="0" cap="none" spc="0" normalizeH="0" baseline="0" noProof="0" dirty="0" smtClean="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0" name="Imagen 9" descr="H:\DSCN7899.JPG"/>
          <p:cNvPicPr/>
          <p:nvPr/>
        </p:nvPicPr>
        <p:blipFill>
          <a:blip r:embed="rId3" cstate="print">
            <a:extLst>
              <a:ext uri="{28A0092B-C50C-407E-A947-70E740481C1C}">
                <a14:useLocalDpi xmlns:a14="http://schemas.microsoft.com/office/drawing/2010/main"/>
              </a:ext>
            </a:extLst>
          </a:blip>
          <a:srcRect/>
          <a:stretch>
            <a:fillRect/>
          </a:stretch>
        </p:blipFill>
        <p:spPr bwMode="auto">
          <a:xfrm>
            <a:off x="5110824" y="3673202"/>
            <a:ext cx="3420374" cy="2204070"/>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11" name="Cuadro de texto 44"/>
          <p:cNvSpPr txBox="1"/>
          <p:nvPr/>
        </p:nvSpPr>
        <p:spPr>
          <a:xfrm>
            <a:off x="5670416" y="6060191"/>
            <a:ext cx="2423754" cy="409575"/>
          </a:xfrm>
          <a:prstGeom prst="rect">
            <a:avLst/>
          </a:prstGeom>
          <a:solidFill>
            <a:sysClr val="window" lastClr="FFFFFF"/>
          </a:solid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eaLnBrk="1" fontAlgn="auto" latinLnBrk="0" hangingPunct="1">
              <a:lnSpc>
                <a:spcPct val="107000"/>
              </a:lnSpc>
              <a:spcBef>
                <a:spcPts val="0"/>
              </a:spcBef>
              <a:spcAft>
                <a:spcPts val="800"/>
              </a:spcAft>
              <a:buClrTx/>
              <a:buSzTx/>
              <a:buFontTx/>
              <a:buNone/>
              <a:tabLst/>
              <a:defRPr/>
            </a:pPr>
            <a:r>
              <a:rPr lang="es-PE" sz="800" i="1"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TALLERES  PARTICIPATIVOS EN</a:t>
            </a:r>
            <a:r>
              <a:rPr kumimoji="0" lang="es-PE" sz="800" b="0" i="1" u="none" strike="noStrike" kern="0" cap="none" spc="0" normalizeH="0" baseline="0" noProof="0" dirty="0" smtClean="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 LAS MICROCUENCAS PILOTO  LANGUI LAYO, ACOMAYO</a:t>
            </a:r>
            <a:endParaRPr kumimoji="0" lang="es-PE" sz="800" b="0" i="0" u="none" strike="noStrike" kern="0" cap="none" spc="0" normalizeH="0" baseline="0" noProof="0" dirty="0" smtClean="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3" name="Cuadro de texto 44"/>
          <p:cNvSpPr txBox="1"/>
          <p:nvPr/>
        </p:nvSpPr>
        <p:spPr>
          <a:xfrm>
            <a:off x="1036718" y="2858335"/>
            <a:ext cx="2619375" cy="381000"/>
          </a:xfrm>
          <a:prstGeom prst="rect">
            <a:avLst/>
          </a:prstGeom>
          <a:solidFill>
            <a:sysClr val="window" lastClr="FFFFFF"/>
          </a:solid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eaLnBrk="1" fontAlgn="auto" latinLnBrk="0" hangingPunct="1">
              <a:lnSpc>
                <a:spcPct val="107000"/>
              </a:lnSpc>
              <a:spcBef>
                <a:spcPts val="0"/>
              </a:spcBef>
              <a:spcAft>
                <a:spcPts val="800"/>
              </a:spcAft>
              <a:buClrTx/>
              <a:buSzTx/>
              <a:buFontTx/>
              <a:buNone/>
              <a:tabLst/>
              <a:defRPr/>
            </a:pPr>
            <a:r>
              <a:rPr lang="es-ES" sz="800" kern="0" dirty="0" smtClean="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TALLERES PARTICIPATIVOS CON LOS REPRESENTANTES DE LAS CUENCAS DE LA CONVENCIÓN</a:t>
            </a:r>
            <a:endParaRPr kumimoji="0" lang="es-PE" sz="800" b="0" i="0" u="none" strike="noStrike" kern="0" cap="none" spc="0" normalizeH="0" baseline="0" noProof="0" dirty="0" smtClean="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 name="Imagen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4010" y="485180"/>
            <a:ext cx="3375942" cy="2195028"/>
          </a:xfrm>
          <a:prstGeom prst="rect">
            <a:avLst/>
          </a:prstGeom>
        </p:spPr>
      </p:pic>
      <p:pic>
        <p:nvPicPr>
          <p:cNvPr id="3" name="Imagen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0824" y="485180"/>
            <a:ext cx="3375942" cy="2214246"/>
          </a:xfrm>
          <a:prstGeom prst="rect">
            <a:avLst/>
          </a:prstGeom>
        </p:spPr>
      </p:pic>
    </p:spTree>
    <p:extLst>
      <p:ext uri="{BB962C8B-B14F-4D97-AF65-F5344CB8AC3E}">
        <p14:creationId xmlns:p14="http://schemas.microsoft.com/office/powerpoint/2010/main" val="9073860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p:nvPr/>
        </p:nvPicPr>
        <p:blipFill>
          <a:blip r:embed="rId2" cstate="screen">
            <a:extLst>
              <a:ext uri="{28A0092B-C50C-407E-A947-70E740481C1C}">
                <a14:useLocalDpi xmlns:a14="http://schemas.microsoft.com/office/drawing/2010/main"/>
              </a:ext>
            </a:extLst>
          </a:blip>
          <a:stretch>
            <a:fillRect/>
          </a:stretch>
        </p:blipFill>
        <p:spPr>
          <a:xfrm>
            <a:off x="5154139" y="996207"/>
            <a:ext cx="3386232" cy="2253718"/>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
        <p:nvSpPr>
          <p:cNvPr id="7" name="Cuadro de texto 56"/>
          <p:cNvSpPr txBox="1"/>
          <p:nvPr/>
        </p:nvSpPr>
        <p:spPr>
          <a:xfrm>
            <a:off x="5684847" y="3360981"/>
            <a:ext cx="2695575" cy="400049"/>
          </a:xfrm>
          <a:prstGeom prst="rect">
            <a:avLst/>
          </a:prstGeom>
          <a:solidFill>
            <a:sysClr val="window" lastClr="FFFFFF"/>
          </a:solid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07000"/>
              </a:lnSpc>
              <a:spcAft>
                <a:spcPts val="800"/>
              </a:spcAft>
            </a:pPr>
            <a:r>
              <a:rPr lang="es-MX" sz="800" b="0" i="1" dirty="0">
                <a:effectLst/>
                <a:latin typeface="Calibri" panose="020F0502020204030204" pitchFamily="34" charset="0"/>
                <a:ea typeface="Calibri" panose="020F0502020204030204" pitchFamily="34" charset="0"/>
                <a:cs typeface="Times New Roman" panose="02020603050405020304" pitchFamily="18" charset="0"/>
              </a:rPr>
              <a:t>EXPOSICIONES DE LOS PROYECTOS COMUNALES POR CADA UNA DE LAS COMUNIDADES PARTICIPANTES</a:t>
            </a:r>
            <a:endParaRPr lang="es-PE" sz="800" b="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3659" y="999252"/>
            <a:ext cx="3344884" cy="2253444"/>
          </a:xfrm>
          <a:prstGeom prst="rect">
            <a:avLst/>
          </a:prstGeom>
        </p:spPr>
      </p:pic>
      <p:sp>
        <p:nvSpPr>
          <p:cNvPr id="8" name="Cuadro de texto 56"/>
          <p:cNvSpPr txBox="1"/>
          <p:nvPr/>
        </p:nvSpPr>
        <p:spPr>
          <a:xfrm>
            <a:off x="1158313" y="3360980"/>
            <a:ext cx="2695575" cy="248985"/>
          </a:xfrm>
          <a:prstGeom prst="rect">
            <a:avLst/>
          </a:prstGeom>
          <a:solidFill>
            <a:sysClr val="window" lastClr="FFFFFF"/>
          </a:solid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07000"/>
              </a:lnSpc>
              <a:spcAft>
                <a:spcPts val="800"/>
              </a:spcAft>
            </a:pPr>
            <a:r>
              <a:rPr lang="es-MX" sz="800" i="1" dirty="0" smtClean="0">
                <a:latin typeface="Calibri" panose="020F0502020204030204" pitchFamily="34" charset="0"/>
                <a:ea typeface="Calibri" panose="020F0502020204030204" pitchFamily="34" charset="0"/>
                <a:cs typeface="Times New Roman" panose="02020603050405020304" pitchFamily="18" charset="0"/>
              </a:rPr>
              <a:t>VISITA GUIADA  A LAS LOCALIDADES DE LA REGION UCAYALI</a:t>
            </a:r>
            <a:endParaRPr lang="es-PE" sz="800" b="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2373" y="3897997"/>
            <a:ext cx="3344884" cy="2268252"/>
          </a:xfrm>
          <a:prstGeom prst="rect">
            <a:avLst/>
          </a:prstGeom>
        </p:spPr>
      </p:pic>
      <p:sp>
        <p:nvSpPr>
          <p:cNvPr id="9" name="Cuadro de texto 56"/>
          <p:cNvSpPr txBox="1"/>
          <p:nvPr/>
        </p:nvSpPr>
        <p:spPr>
          <a:xfrm>
            <a:off x="1167027" y="6329788"/>
            <a:ext cx="2695575" cy="304513"/>
          </a:xfrm>
          <a:prstGeom prst="rect">
            <a:avLst/>
          </a:prstGeom>
          <a:solidFill>
            <a:sysClr val="window" lastClr="FFFFFF"/>
          </a:solid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07000"/>
              </a:lnSpc>
              <a:spcAft>
                <a:spcPts val="800"/>
              </a:spcAft>
            </a:pPr>
            <a:r>
              <a:rPr lang="es-MX" sz="800" i="1" dirty="0" smtClean="0">
                <a:latin typeface="Calibri" panose="020F0502020204030204" pitchFamily="34" charset="0"/>
                <a:ea typeface="Calibri" panose="020F0502020204030204" pitchFamily="34" charset="0"/>
                <a:cs typeface="Times New Roman" panose="02020603050405020304" pitchFamily="18" charset="0"/>
              </a:rPr>
              <a:t>PASANTIA CON ACTORES DE LA CUENCA CHLI QUILCA EN AREQUIPA</a:t>
            </a:r>
            <a:endParaRPr lang="es-PE" sz="800" b="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n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25819" y="3897997"/>
            <a:ext cx="3371853" cy="2285399"/>
          </a:xfrm>
          <a:prstGeom prst="rect">
            <a:avLst/>
          </a:prstGeom>
        </p:spPr>
      </p:pic>
      <p:sp>
        <p:nvSpPr>
          <p:cNvPr id="12" name="Cuadro de texto 56"/>
          <p:cNvSpPr txBox="1"/>
          <p:nvPr/>
        </p:nvSpPr>
        <p:spPr>
          <a:xfrm>
            <a:off x="5463957" y="6309320"/>
            <a:ext cx="2695575" cy="304513"/>
          </a:xfrm>
          <a:prstGeom prst="rect">
            <a:avLst/>
          </a:prstGeom>
          <a:solidFill>
            <a:sysClr val="window" lastClr="FFFFFF"/>
          </a:solid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07000"/>
              </a:lnSpc>
              <a:spcAft>
                <a:spcPts val="800"/>
              </a:spcAft>
            </a:pPr>
            <a:r>
              <a:rPr lang="es-MX" sz="800" i="1" dirty="0" smtClean="0">
                <a:latin typeface="Calibri" panose="020F0502020204030204" pitchFamily="34" charset="0"/>
                <a:ea typeface="Calibri" panose="020F0502020204030204" pitchFamily="34" charset="0"/>
                <a:cs typeface="Times New Roman" panose="02020603050405020304" pitchFamily="18" charset="0"/>
              </a:rPr>
              <a:t>PASANTIA CON EL GRUPO INPULSOR A LA PARTE ALTA DE LA CUENCA DE SANTA TERESA</a:t>
            </a:r>
            <a:endParaRPr lang="es-PE" sz="800" b="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uadroTexto 4"/>
          <p:cNvSpPr txBox="1"/>
          <p:nvPr/>
        </p:nvSpPr>
        <p:spPr>
          <a:xfrm>
            <a:off x="2699792" y="332656"/>
            <a:ext cx="4536504" cy="369332"/>
          </a:xfrm>
          <a:prstGeom prst="rect">
            <a:avLst/>
          </a:prstGeom>
          <a:noFill/>
        </p:spPr>
        <p:txBody>
          <a:bodyPr wrap="square" rtlCol="0">
            <a:spAutoFit/>
          </a:bodyPr>
          <a:lstStyle/>
          <a:p>
            <a:r>
              <a:rPr lang="es-ES" b="1" dirty="0" smtClean="0"/>
              <a:t>VISITAS GUIADAS Y PASANTIAS</a:t>
            </a:r>
            <a:endParaRPr lang="es-PE" b="1" dirty="0"/>
          </a:p>
        </p:txBody>
      </p:sp>
    </p:spTree>
    <p:extLst>
      <p:ext uri="{BB962C8B-B14F-4D97-AF65-F5344CB8AC3E}">
        <p14:creationId xmlns:p14="http://schemas.microsoft.com/office/powerpoint/2010/main" val="4286225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p:cNvPicPr>
            <a:picLocks noChangeAspect="1"/>
          </p:cNvPicPr>
          <p:nvPr/>
        </p:nvPicPr>
        <p:blipFill rotWithShape="1">
          <a:blip r:embed="rId2" cstate="print">
            <a:extLst>
              <a:ext uri="{28A0092B-C50C-407E-A947-70E740481C1C}">
                <a14:useLocalDpi xmlns:a14="http://schemas.microsoft.com/office/drawing/2010/main" val="0"/>
              </a:ext>
            </a:extLst>
          </a:blip>
          <a:srcRect l="34592" t="16147" r="33515" b="5872"/>
          <a:stretch/>
        </p:blipFill>
        <p:spPr>
          <a:xfrm>
            <a:off x="4644009" y="123578"/>
            <a:ext cx="4464496" cy="6552728"/>
          </a:xfrm>
          <a:prstGeom prst="rect">
            <a:avLst/>
          </a:prstGeom>
        </p:spPr>
      </p:pic>
      <p:pic>
        <p:nvPicPr>
          <p:cNvPr id="17" name="Imagen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260647"/>
            <a:ext cx="4464496" cy="6237055"/>
          </a:xfrm>
          <a:prstGeom prst="rect">
            <a:avLst/>
          </a:prstGeom>
        </p:spPr>
      </p:pic>
    </p:spTree>
    <p:extLst>
      <p:ext uri="{BB962C8B-B14F-4D97-AF65-F5344CB8AC3E}">
        <p14:creationId xmlns:p14="http://schemas.microsoft.com/office/powerpoint/2010/main" val="12980376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107504" y="1916832"/>
            <a:ext cx="4425282" cy="4596850"/>
          </a:xfrm>
          <a:prstGeom prst="rect">
            <a:avLst/>
          </a:prstGeom>
        </p:spPr>
      </p:pic>
      <p:pic>
        <p:nvPicPr>
          <p:cNvPr id="7" name="Imagen 6"/>
          <p:cNvPicPr>
            <a:picLocks noChangeAspect="1"/>
          </p:cNvPicPr>
          <p:nvPr/>
        </p:nvPicPr>
        <p:blipFill>
          <a:blip r:embed="rId3"/>
          <a:stretch>
            <a:fillRect/>
          </a:stretch>
        </p:blipFill>
        <p:spPr>
          <a:xfrm>
            <a:off x="4706575" y="1916832"/>
            <a:ext cx="4332200" cy="4596850"/>
          </a:xfrm>
          <a:prstGeom prst="rect">
            <a:avLst/>
          </a:prstGeom>
        </p:spPr>
      </p:pic>
      <p:sp>
        <p:nvSpPr>
          <p:cNvPr id="8" name="CuadroTexto 7"/>
          <p:cNvSpPr txBox="1"/>
          <p:nvPr/>
        </p:nvSpPr>
        <p:spPr>
          <a:xfrm>
            <a:off x="899592" y="548680"/>
            <a:ext cx="7776864" cy="707886"/>
          </a:xfrm>
          <a:prstGeom prst="rect">
            <a:avLst/>
          </a:prstGeom>
          <a:noFill/>
        </p:spPr>
        <p:txBody>
          <a:bodyPr wrap="square" rtlCol="0">
            <a:spAutoFit/>
          </a:bodyPr>
          <a:lstStyle/>
          <a:p>
            <a:pPr algn="ctr"/>
            <a:r>
              <a:rPr lang="es-ES" sz="2000" b="1" dirty="0" smtClean="0"/>
              <a:t>ACTAS DE REUNION DEL GRUPO PROMOTOR Y EL GRUPO TECNICO</a:t>
            </a:r>
            <a:endParaRPr lang="es-PE" sz="2000" b="1" dirty="0"/>
          </a:p>
        </p:txBody>
      </p:sp>
    </p:spTree>
    <p:extLst>
      <p:ext uri="{BB962C8B-B14F-4D97-AF65-F5344CB8AC3E}">
        <p14:creationId xmlns:p14="http://schemas.microsoft.com/office/powerpoint/2010/main" val="23726479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5760" y="426622"/>
            <a:ext cx="8435280" cy="770130"/>
          </a:xfrm>
        </p:spPr>
        <p:txBody>
          <a:bodyPr vert="horz" lIns="0" rIns="0" bIns="0" anchor="b">
            <a:normAutofit/>
          </a:bodyPr>
          <a:lstStyle/>
          <a:p>
            <a:pPr algn="ctr"/>
            <a:r>
              <a:rPr lang="es-ES_tradnl" sz="2900" b="1" dirty="0">
                <a:solidFill>
                  <a:schemeClr val="accent1">
                    <a:lumMod val="75000"/>
                  </a:schemeClr>
                </a:solidFill>
              </a:rPr>
              <a:t>LIMITACIONES EN EL TRABAJO DEL GRUPO IMPULSOR</a:t>
            </a:r>
            <a:endParaRPr lang="es-PE" sz="2900" b="1" dirty="0">
              <a:solidFill>
                <a:schemeClr val="accent1">
                  <a:lumMod val="75000"/>
                </a:schemeClr>
              </a:solidFill>
            </a:endParaRPr>
          </a:p>
        </p:txBody>
      </p:sp>
      <p:sp>
        <p:nvSpPr>
          <p:cNvPr id="3" name="2 Marcador de contenido"/>
          <p:cNvSpPr>
            <a:spLocks noGrp="1"/>
          </p:cNvSpPr>
          <p:nvPr>
            <p:ph idx="1"/>
          </p:nvPr>
        </p:nvSpPr>
        <p:spPr>
          <a:xfrm>
            <a:off x="457200" y="1340768"/>
            <a:ext cx="8229600" cy="4983832"/>
          </a:xfrm>
        </p:spPr>
        <p:txBody>
          <a:bodyPr>
            <a:noAutofit/>
          </a:bodyPr>
          <a:lstStyle/>
          <a:p>
            <a:pPr algn="just" fontAlgn="base"/>
            <a:r>
              <a:rPr lang="es-ES_tradnl" sz="2200" dirty="0" smtClean="0"/>
              <a:t>Los </a:t>
            </a:r>
            <a:r>
              <a:rPr lang="es-ES_tradnl" sz="2200" dirty="0"/>
              <a:t>miembros integrantes de la Comisión Técnica, destinan un tiempo parcial o de manera puntual para las labores del G.I. </a:t>
            </a:r>
            <a:endParaRPr lang="es-ES_tradnl" sz="2200" dirty="0" smtClean="0"/>
          </a:p>
          <a:p>
            <a:pPr fontAlgn="base"/>
            <a:endParaRPr lang="es-ES_tradnl" sz="2200" dirty="0"/>
          </a:p>
          <a:p>
            <a:pPr fontAlgn="base"/>
            <a:r>
              <a:rPr lang="es-ES_tradnl" sz="2200" dirty="0" smtClean="0"/>
              <a:t>Débil participación del </a:t>
            </a:r>
            <a:r>
              <a:rPr lang="es-ES_tradnl" sz="2200" dirty="0"/>
              <a:t>Gobierno Regional de </a:t>
            </a:r>
            <a:r>
              <a:rPr lang="es-ES_tradnl" sz="2200" dirty="0" smtClean="0"/>
              <a:t>Ucayali, debido al poco interés de sus autoridades ya que la mayor parte de la cuenca esta ubicado en territorio de la Región Cusco, siendo solo parte la Provincia de Atalaya de la Región Ucayali.  </a:t>
            </a:r>
          </a:p>
          <a:p>
            <a:pPr marL="0" indent="0" fontAlgn="base">
              <a:buNone/>
            </a:pPr>
            <a:endParaRPr lang="es-PE" sz="2200" dirty="0"/>
          </a:p>
          <a:p>
            <a:pPr fontAlgn="base"/>
            <a:r>
              <a:rPr lang="es-ES_tradnl" sz="2200" dirty="0"/>
              <a:t>P</a:t>
            </a:r>
            <a:r>
              <a:rPr lang="es-ES_tradnl" sz="2200" dirty="0" smtClean="0"/>
              <a:t>oca </a:t>
            </a:r>
            <a:r>
              <a:rPr lang="es-ES_tradnl" sz="2200" dirty="0"/>
              <a:t>participación de </a:t>
            </a:r>
            <a:r>
              <a:rPr lang="es-ES_tradnl" sz="2200" dirty="0" smtClean="0"/>
              <a:t>algunas Instituciones integrantes del G.I. </a:t>
            </a:r>
            <a:endParaRPr lang="es-PE" sz="2200" dirty="0"/>
          </a:p>
          <a:p>
            <a:pPr fontAlgn="base"/>
            <a:r>
              <a:rPr lang="es-ES_tradnl" sz="2200" dirty="0" smtClean="0"/>
              <a:t>La </a:t>
            </a:r>
            <a:r>
              <a:rPr lang="es-ES_tradnl" sz="2200" dirty="0"/>
              <a:t>ANA </a:t>
            </a:r>
            <a:r>
              <a:rPr lang="es-ES_tradnl" sz="2200" dirty="0" smtClean="0"/>
              <a:t>no </a:t>
            </a:r>
            <a:r>
              <a:rPr lang="es-ES_tradnl" sz="2200" dirty="0"/>
              <a:t>cumple su rol </a:t>
            </a:r>
            <a:r>
              <a:rPr lang="es-ES_tradnl" sz="2200" dirty="0" smtClean="0"/>
              <a:t>promotor en </a:t>
            </a:r>
            <a:r>
              <a:rPr lang="es-ES_tradnl" sz="2200" dirty="0"/>
              <a:t>la Región de </a:t>
            </a:r>
            <a:r>
              <a:rPr lang="es-ES_tradnl" sz="2200" dirty="0" smtClean="0"/>
              <a:t>Ucayali (En la etapa preparatoria).</a:t>
            </a:r>
            <a:endParaRPr lang="es-PE" sz="2200" dirty="0"/>
          </a:p>
          <a:p>
            <a:pPr marL="514350" indent="-514350">
              <a:buFont typeface="+mj-lt"/>
              <a:buAutoNum type="arabicPeriod"/>
            </a:pPr>
            <a:endParaRPr lang="es-PE" sz="2200" dirty="0"/>
          </a:p>
        </p:txBody>
      </p:sp>
    </p:spTree>
    <p:extLst>
      <p:ext uri="{BB962C8B-B14F-4D97-AF65-F5344CB8AC3E}">
        <p14:creationId xmlns:p14="http://schemas.microsoft.com/office/powerpoint/2010/main" val="5735807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5748"/>
            <a:ext cx="8229600" cy="636680"/>
          </a:xfrm>
        </p:spPr>
        <p:txBody>
          <a:bodyPr vert="horz" lIns="0" rIns="0" bIns="0" anchor="b">
            <a:normAutofit/>
          </a:bodyPr>
          <a:lstStyle/>
          <a:p>
            <a:pPr algn="ctr"/>
            <a:r>
              <a:rPr lang="es-PE" sz="3200" b="1" dirty="0">
                <a:solidFill>
                  <a:schemeClr val="accent1">
                    <a:lumMod val="75000"/>
                  </a:schemeClr>
                </a:solidFill>
              </a:rPr>
              <a:t>RECOMENDACIONES</a:t>
            </a:r>
          </a:p>
        </p:txBody>
      </p:sp>
      <p:sp>
        <p:nvSpPr>
          <p:cNvPr id="3" name="2 Marcador de contenido"/>
          <p:cNvSpPr>
            <a:spLocks noGrp="1"/>
          </p:cNvSpPr>
          <p:nvPr>
            <p:ph idx="1"/>
          </p:nvPr>
        </p:nvSpPr>
        <p:spPr>
          <a:xfrm>
            <a:off x="323528" y="1556792"/>
            <a:ext cx="8496944" cy="5040560"/>
          </a:xfrm>
        </p:spPr>
        <p:txBody>
          <a:bodyPr>
            <a:normAutofit/>
          </a:bodyPr>
          <a:lstStyle/>
          <a:p>
            <a:pPr lvl="0" algn="just" fontAlgn="base"/>
            <a:r>
              <a:rPr lang="es-ES_tradnl" sz="2000" dirty="0" smtClean="0"/>
              <a:t>Dar a conocer la importancia de la creación del Consejo de Cuenca a las diferentes instituciones del ámbito de la Región Cusco.</a:t>
            </a:r>
          </a:p>
          <a:p>
            <a:pPr lvl="0" algn="just" fontAlgn="base"/>
            <a:endParaRPr lang="es-PE" sz="2000" dirty="0"/>
          </a:p>
          <a:p>
            <a:pPr lvl="0" algn="just" fontAlgn="base"/>
            <a:r>
              <a:rPr lang="es-ES_tradnl" sz="2000" dirty="0" smtClean="0"/>
              <a:t>Implementar </a:t>
            </a:r>
            <a:r>
              <a:rPr lang="es-ES_tradnl" sz="2000" dirty="0"/>
              <a:t>una oficina para el trabajo permanente del Grupo Impulsor.</a:t>
            </a:r>
            <a:endParaRPr lang="es-PE" sz="2000" dirty="0"/>
          </a:p>
          <a:p>
            <a:pPr lvl="0" algn="just" fontAlgn="base"/>
            <a:endParaRPr lang="es-ES_tradnl" sz="2000" dirty="0" smtClean="0"/>
          </a:p>
          <a:p>
            <a:pPr lvl="0" algn="just" fontAlgn="base"/>
            <a:r>
              <a:rPr lang="es-ES_tradnl" sz="2000" dirty="0" smtClean="0"/>
              <a:t>Fortalecer </a:t>
            </a:r>
            <a:r>
              <a:rPr lang="es-ES_tradnl" sz="2000" dirty="0"/>
              <a:t>la participación de la ANA en su función de asesor y acompañante del Grupo Impulsor, incidiendo en las coordinaciones con los Gobiernos Regionales de Cusco y Ucayali.</a:t>
            </a:r>
            <a:endParaRPr lang="es-PE" sz="2000" dirty="0">
              <a:effectLst/>
            </a:endParaRPr>
          </a:p>
        </p:txBody>
      </p:sp>
    </p:spTree>
    <p:extLst>
      <p:ext uri="{BB962C8B-B14F-4D97-AF65-F5344CB8AC3E}">
        <p14:creationId xmlns:p14="http://schemas.microsoft.com/office/powerpoint/2010/main" val="41084762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p:cNvPicPr>
            <a:picLocks noChangeAspect="1" noChangeArrowheads="1"/>
          </p:cNvPicPr>
          <p:nvPr/>
        </p:nvPicPr>
        <p:blipFill>
          <a:blip r:embed="rId3" cstate="print">
            <a:lum bright="-12000"/>
          </a:blip>
          <a:srcRect/>
          <a:stretch>
            <a:fillRect/>
          </a:stretch>
        </p:blipFill>
        <p:spPr bwMode="auto">
          <a:xfrm>
            <a:off x="-34834" y="1"/>
            <a:ext cx="9178834" cy="6959216"/>
          </a:xfrm>
          <a:prstGeom prst="rect">
            <a:avLst/>
          </a:prstGeom>
          <a:noFill/>
          <a:ln w="9525">
            <a:noFill/>
            <a:miter lim="800000"/>
            <a:headEnd/>
            <a:tailEnd/>
          </a:ln>
        </p:spPr>
      </p:pic>
      <p:sp>
        <p:nvSpPr>
          <p:cNvPr id="69634" name="Text Box 2"/>
          <p:cNvSpPr txBox="1">
            <a:spLocks noChangeArrowheads="1"/>
          </p:cNvSpPr>
          <p:nvPr/>
        </p:nvSpPr>
        <p:spPr bwMode="auto">
          <a:xfrm>
            <a:off x="3484693" y="1026295"/>
            <a:ext cx="5401345" cy="2308324"/>
          </a:xfrm>
          <a:prstGeom prst="rect">
            <a:avLst/>
          </a:prstGeom>
          <a:noFill/>
          <a:ln w="9525">
            <a:noFill/>
            <a:miter lim="800000"/>
            <a:headEnd/>
            <a:tailEnd/>
          </a:ln>
          <a:effectLst/>
        </p:spPr>
        <p:txBody>
          <a:bodyPr wrap="square">
            <a:spAutoFit/>
          </a:bodyPr>
          <a:lstStyle/>
          <a:p>
            <a:pPr algn="ctr">
              <a:spcBef>
                <a:spcPct val="50000"/>
              </a:spcBef>
              <a:defRPr/>
            </a:pPr>
            <a:r>
              <a:rPr lang="es-PE" sz="3600" b="1" dirty="0" smtClean="0">
                <a:solidFill>
                  <a:schemeClr val="tx2">
                    <a:lumMod val="50000"/>
                  </a:schemeClr>
                </a:solidFill>
                <a:effectLst>
                  <a:outerShdw blurRad="38100" dist="38100" dir="2700000" algn="tl">
                    <a:srgbClr val="000000"/>
                  </a:outerShdw>
                </a:effectLst>
                <a:latin typeface="Arial" charset="0"/>
                <a:cs typeface="Arial" charset="0"/>
              </a:rPr>
              <a:t>CONFORMACION DE LA PLATAFORMA REGIONAL GIRH EN EL AÑO 2007</a:t>
            </a:r>
            <a:endParaRPr lang="es-ES" sz="3600" b="1" dirty="0">
              <a:solidFill>
                <a:schemeClr val="tx2">
                  <a:lumMod val="50000"/>
                </a:schemeClr>
              </a:solidFill>
              <a:effectLst>
                <a:outerShdw blurRad="38100" dist="38100" dir="2700000" algn="tl">
                  <a:srgbClr val="000000"/>
                </a:outerShdw>
              </a:effectLst>
              <a:latin typeface="Arial" charset="0"/>
              <a:cs typeface="Arial" charset="0"/>
            </a:endParaRPr>
          </a:p>
        </p:txBody>
      </p:sp>
      <p:pic>
        <p:nvPicPr>
          <p:cNvPr id="7" name="Picture 51"/>
          <p:cNvPicPr>
            <a:picLocks noChangeAspect="1" noChangeArrowheads="1"/>
          </p:cNvPicPr>
          <p:nvPr/>
        </p:nvPicPr>
        <p:blipFill>
          <a:blip r:embed="rId4" cstate="print"/>
          <a:srcRect/>
          <a:stretch>
            <a:fillRect/>
          </a:stretch>
        </p:blipFill>
        <p:spPr bwMode="auto">
          <a:xfrm>
            <a:off x="-21829" y="0"/>
            <a:ext cx="3438126" cy="2674568"/>
          </a:xfrm>
          <a:prstGeom prst="rect">
            <a:avLst/>
          </a:prstGeom>
          <a:noFill/>
          <a:ln w="9525">
            <a:noFill/>
            <a:miter lim="800000"/>
            <a:headEnd/>
            <a:tailEnd/>
          </a:ln>
        </p:spPr>
      </p:pic>
      <p:sp>
        <p:nvSpPr>
          <p:cNvPr id="2" name="1 CuadroTexto"/>
          <p:cNvSpPr txBox="1"/>
          <p:nvPr/>
        </p:nvSpPr>
        <p:spPr>
          <a:xfrm>
            <a:off x="1187624" y="4493727"/>
            <a:ext cx="2664296" cy="646331"/>
          </a:xfrm>
          <a:prstGeom prst="rect">
            <a:avLst/>
          </a:prstGeom>
          <a:noFill/>
        </p:spPr>
        <p:txBody>
          <a:bodyPr wrap="square" rtlCol="0">
            <a:spAutoFit/>
          </a:bodyPr>
          <a:lstStyle/>
          <a:p>
            <a:r>
              <a:rPr lang="es-PE" b="1" dirty="0" smtClean="0"/>
              <a:t>RESULTADOS OBTENIDOS:</a:t>
            </a:r>
            <a:endParaRPr lang="es-PE" b="1" dirty="0"/>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6414" y="3343534"/>
            <a:ext cx="4479998" cy="352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627507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andes del norte wwf"/>
          <p:cNvPicPr>
            <a:picLocks noChangeAspect="1" noChangeArrowheads="1"/>
          </p:cNvPicPr>
          <p:nvPr/>
        </p:nvPicPr>
        <p:blipFill>
          <a:blip r:embed="rId2" cstate="print">
            <a:lum bright="-4000"/>
          </a:blip>
          <a:srcRect/>
          <a:stretch>
            <a:fillRect/>
          </a:stretch>
        </p:blipFill>
        <p:spPr bwMode="auto">
          <a:xfrm>
            <a:off x="7875" y="3221"/>
            <a:ext cx="9144000" cy="6858001"/>
          </a:xfrm>
          <a:prstGeom prst="rect">
            <a:avLst/>
          </a:prstGeom>
          <a:noFill/>
          <a:ln w="9525">
            <a:solidFill>
              <a:schemeClr val="tx1"/>
            </a:solidFill>
            <a:miter lim="800000"/>
            <a:headEnd/>
            <a:tailEnd/>
          </a:ln>
        </p:spPr>
      </p:pic>
      <p:sp>
        <p:nvSpPr>
          <p:cNvPr id="5" name="4 CuadroTexto"/>
          <p:cNvSpPr txBox="1"/>
          <p:nvPr/>
        </p:nvSpPr>
        <p:spPr>
          <a:xfrm>
            <a:off x="2272601" y="2542049"/>
            <a:ext cx="4891687" cy="1200329"/>
          </a:xfrm>
          <a:prstGeom prst="rect">
            <a:avLst/>
          </a:prstGeom>
          <a:noFill/>
        </p:spPr>
        <p:txBody>
          <a:bodyPr wrap="square" rtlCol="0">
            <a:spAutoFit/>
          </a:bodyPr>
          <a:lstStyle/>
          <a:p>
            <a:pPr algn="ctr"/>
            <a:r>
              <a:rPr lang="es-MX" sz="36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GRACIAS POR SU ATENCIÓN</a:t>
            </a:r>
            <a:endParaRPr lang="es-MX" sz="36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395573717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p:cNvPicPr>
            <a:picLocks noChangeAspect="1" noChangeArrowheads="1"/>
          </p:cNvPicPr>
          <p:nvPr/>
        </p:nvPicPr>
        <p:blipFill>
          <a:blip r:embed="rId3" cstate="print">
            <a:lum bright="-12000"/>
          </a:blip>
          <a:srcRect/>
          <a:stretch>
            <a:fillRect/>
          </a:stretch>
        </p:blipFill>
        <p:spPr bwMode="auto">
          <a:xfrm>
            <a:off x="-34834" y="1"/>
            <a:ext cx="9178834" cy="6959216"/>
          </a:xfrm>
          <a:prstGeom prst="rect">
            <a:avLst/>
          </a:prstGeom>
          <a:noFill/>
          <a:ln w="9525">
            <a:noFill/>
            <a:miter lim="800000"/>
            <a:headEnd/>
            <a:tailEnd/>
          </a:ln>
        </p:spPr>
      </p:pic>
      <p:sp>
        <p:nvSpPr>
          <p:cNvPr id="69634" name="Text Box 2"/>
          <p:cNvSpPr txBox="1">
            <a:spLocks noChangeArrowheads="1"/>
          </p:cNvSpPr>
          <p:nvPr/>
        </p:nvSpPr>
        <p:spPr bwMode="auto">
          <a:xfrm>
            <a:off x="1579376" y="2990505"/>
            <a:ext cx="6265441" cy="1200329"/>
          </a:xfrm>
          <a:prstGeom prst="rect">
            <a:avLst/>
          </a:prstGeom>
          <a:noFill/>
          <a:ln w="9525">
            <a:noFill/>
            <a:miter lim="800000"/>
            <a:headEnd/>
            <a:tailEnd/>
          </a:ln>
          <a:effectLst/>
        </p:spPr>
        <p:txBody>
          <a:bodyPr wrap="square">
            <a:spAutoFit/>
          </a:bodyPr>
          <a:lstStyle/>
          <a:p>
            <a:pPr algn="ctr">
              <a:spcBef>
                <a:spcPct val="50000"/>
              </a:spcBef>
              <a:defRPr/>
            </a:pPr>
            <a:r>
              <a:rPr lang="es-PE" sz="3600" b="1" dirty="0" smtClean="0">
                <a:solidFill>
                  <a:schemeClr val="tx2">
                    <a:lumMod val="50000"/>
                  </a:schemeClr>
                </a:solidFill>
                <a:effectLst>
                  <a:outerShdw blurRad="38100" dist="38100" dir="2700000" algn="tl">
                    <a:srgbClr val="000000"/>
                  </a:outerShdw>
                </a:effectLst>
                <a:latin typeface="Arial" charset="0"/>
                <a:cs typeface="Arial" charset="0"/>
              </a:rPr>
              <a:t>EL AMBITO DE LA CUENCA VILCANOTA – URUBAMBA:</a:t>
            </a:r>
            <a:endParaRPr lang="es-ES" sz="3600" b="1" dirty="0">
              <a:solidFill>
                <a:schemeClr val="tx2">
                  <a:lumMod val="50000"/>
                </a:schemeClr>
              </a:solidFill>
              <a:effectLst>
                <a:outerShdw blurRad="38100" dist="38100" dir="2700000" algn="tl">
                  <a:srgbClr val="000000"/>
                </a:outerShdw>
              </a:effectLst>
              <a:latin typeface="Arial" charset="0"/>
              <a:cs typeface="Arial" charset="0"/>
            </a:endParaRPr>
          </a:p>
        </p:txBody>
      </p:sp>
      <p:pic>
        <p:nvPicPr>
          <p:cNvPr id="7" name="Picture 51"/>
          <p:cNvPicPr>
            <a:picLocks noChangeAspect="1" noChangeArrowheads="1"/>
          </p:cNvPicPr>
          <p:nvPr/>
        </p:nvPicPr>
        <p:blipFill>
          <a:blip r:embed="rId4" cstate="print"/>
          <a:srcRect/>
          <a:stretch>
            <a:fillRect/>
          </a:stretch>
        </p:blipFill>
        <p:spPr bwMode="auto">
          <a:xfrm>
            <a:off x="-1" y="0"/>
            <a:ext cx="3540391" cy="2492896"/>
          </a:xfrm>
          <a:prstGeom prst="rect">
            <a:avLst/>
          </a:prstGeom>
          <a:noFill/>
          <a:ln w="9525">
            <a:noFill/>
            <a:miter lim="800000"/>
            <a:headEnd/>
            <a:tailEnd/>
          </a:ln>
        </p:spPr>
      </p:pic>
    </p:spTree>
    <p:extLst>
      <p:ext uri="{BB962C8B-B14F-4D97-AF65-F5344CB8AC3E}">
        <p14:creationId xmlns:p14="http://schemas.microsoft.com/office/powerpoint/2010/main" val="232597205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0257" y="0"/>
            <a:ext cx="3963486" cy="6858000"/>
          </a:xfrm>
          <a:prstGeom prst="rect">
            <a:avLst/>
          </a:prstGeom>
        </p:spPr>
      </p:pic>
      <p:pic>
        <p:nvPicPr>
          <p:cNvPr id="5"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09291" y="-28040"/>
            <a:ext cx="3963486" cy="6858000"/>
          </a:xfrm>
          <a:prstGeom prst="rect">
            <a:avLst/>
          </a:prstGeom>
        </p:spPr>
      </p:pic>
      <p:pic>
        <p:nvPicPr>
          <p:cNvPr id="6" name="5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11675" y="-27384"/>
            <a:ext cx="3963486" cy="6858000"/>
          </a:xfrm>
          <a:prstGeom prst="rect">
            <a:avLst/>
          </a:prstGeom>
        </p:spPr>
      </p:pic>
      <p:pic>
        <p:nvPicPr>
          <p:cNvPr id="7" name="6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18815" y="-31351"/>
            <a:ext cx="3963486" cy="6858000"/>
          </a:xfrm>
          <a:prstGeom prst="rect">
            <a:avLst/>
          </a:prstGeom>
        </p:spPr>
      </p:pic>
      <p:pic>
        <p:nvPicPr>
          <p:cNvPr id="9" name="8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88024" y="3256181"/>
            <a:ext cx="432048" cy="518458"/>
          </a:xfrm>
          <a:prstGeom prst="rect">
            <a:avLst/>
          </a:prstGeom>
        </p:spPr>
      </p:pic>
      <p:pic>
        <p:nvPicPr>
          <p:cNvPr id="10" name="9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92508" y="1936085"/>
            <a:ext cx="447444" cy="536933"/>
          </a:xfrm>
          <a:prstGeom prst="rect">
            <a:avLst/>
          </a:prstGeom>
        </p:spPr>
      </p:pic>
      <p:pic>
        <p:nvPicPr>
          <p:cNvPr id="11" name="10 Imagen"/>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87516" y="4103847"/>
            <a:ext cx="436612" cy="523934"/>
          </a:xfrm>
          <a:prstGeom prst="rect">
            <a:avLst/>
          </a:prstGeom>
        </p:spPr>
      </p:pic>
      <p:sp>
        <p:nvSpPr>
          <p:cNvPr id="2" name="1 Rectángulo"/>
          <p:cNvSpPr/>
          <p:nvPr/>
        </p:nvSpPr>
        <p:spPr>
          <a:xfrm>
            <a:off x="6372200" y="3460101"/>
            <a:ext cx="2771800" cy="3353275"/>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PE" sz="1400" b="1" dirty="0" smtClean="0">
                <a:solidFill>
                  <a:schemeClr val="tx1"/>
                </a:solidFill>
              </a:rPr>
              <a:t>ALA SICUANI</a:t>
            </a:r>
          </a:p>
          <a:p>
            <a:pPr marL="285750" indent="-285750">
              <a:buFont typeface="Arial" pitchFamily="34" charset="0"/>
              <a:buChar char="•"/>
            </a:pPr>
            <a:r>
              <a:rPr lang="es-PE" sz="1400" dirty="0" smtClean="0">
                <a:solidFill>
                  <a:schemeClr val="tx1"/>
                </a:solidFill>
              </a:rPr>
              <a:t>03 provincias: Canas, </a:t>
            </a:r>
            <a:r>
              <a:rPr lang="es-PE" sz="1400" dirty="0" err="1" smtClean="0">
                <a:solidFill>
                  <a:schemeClr val="tx1"/>
                </a:solidFill>
              </a:rPr>
              <a:t>Canchis</a:t>
            </a:r>
            <a:r>
              <a:rPr lang="es-PE" sz="1400" dirty="0" smtClean="0">
                <a:solidFill>
                  <a:schemeClr val="tx1"/>
                </a:solidFill>
              </a:rPr>
              <a:t>, </a:t>
            </a:r>
            <a:r>
              <a:rPr lang="es-PE" sz="1400" dirty="0" err="1" smtClean="0">
                <a:solidFill>
                  <a:schemeClr val="tx1"/>
                </a:solidFill>
              </a:rPr>
              <a:t>Acomayo</a:t>
            </a:r>
            <a:r>
              <a:rPr lang="es-PE" sz="1400" dirty="0" smtClean="0">
                <a:solidFill>
                  <a:schemeClr val="tx1"/>
                </a:solidFill>
              </a:rPr>
              <a:t> </a:t>
            </a:r>
          </a:p>
          <a:p>
            <a:pPr marL="285750" indent="-285750">
              <a:buFont typeface="Arial" pitchFamily="34" charset="0"/>
              <a:buChar char="•"/>
            </a:pPr>
            <a:r>
              <a:rPr lang="es-PE" sz="1400" dirty="0" smtClean="0">
                <a:solidFill>
                  <a:schemeClr val="tx1"/>
                </a:solidFill>
              </a:rPr>
              <a:t>18 distritos</a:t>
            </a:r>
          </a:p>
          <a:p>
            <a:pPr marL="285750" indent="-285750">
              <a:buFont typeface="Arial" pitchFamily="34" charset="0"/>
              <a:buChar char="•"/>
            </a:pPr>
            <a:r>
              <a:rPr lang="es-PE" sz="1400" dirty="0" smtClean="0">
                <a:solidFill>
                  <a:schemeClr val="tx1"/>
                </a:solidFill>
              </a:rPr>
              <a:t>03 Municipalidades provinciales </a:t>
            </a:r>
          </a:p>
          <a:p>
            <a:pPr marL="285750" indent="-285750">
              <a:buFont typeface="Arial" pitchFamily="34" charset="0"/>
              <a:buChar char="•"/>
            </a:pPr>
            <a:r>
              <a:rPr lang="es-PE" sz="1400" dirty="0" smtClean="0">
                <a:solidFill>
                  <a:schemeClr val="tx1"/>
                </a:solidFill>
              </a:rPr>
              <a:t>18 municipalidades distritales </a:t>
            </a:r>
          </a:p>
          <a:p>
            <a:pPr marL="285750" indent="-285750">
              <a:buFont typeface="Arial" pitchFamily="34" charset="0"/>
              <a:buChar char="•"/>
            </a:pPr>
            <a:r>
              <a:rPr lang="es-PE" sz="1400" dirty="0" smtClean="0">
                <a:solidFill>
                  <a:schemeClr val="tx1"/>
                </a:solidFill>
              </a:rPr>
              <a:t>216 comunidades campesinas)</a:t>
            </a:r>
          </a:p>
          <a:p>
            <a:pPr marL="285750" indent="-285750">
              <a:buFont typeface="Arial" pitchFamily="34" charset="0"/>
              <a:buChar char="•"/>
            </a:pPr>
            <a:r>
              <a:rPr lang="es-PE" sz="1400" dirty="0" smtClean="0">
                <a:solidFill>
                  <a:schemeClr val="tx1"/>
                </a:solidFill>
              </a:rPr>
              <a:t>Junta de Usuarios JUC- de </a:t>
            </a:r>
            <a:r>
              <a:rPr lang="es-PE" sz="1400" dirty="0" err="1" smtClean="0">
                <a:solidFill>
                  <a:schemeClr val="tx1"/>
                </a:solidFill>
              </a:rPr>
              <a:t>Sicuani</a:t>
            </a:r>
            <a:endParaRPr lang="es-PE" sz="1400" dirty="0">
              <a:solidFill>
                <a:schemeClr val="tx1"/>
              </a:solidFill>
            </a:endParaRPr>
          </a:p>
          <a:p>
            <a:pPr marL="285750" indent="-285750">
              <a:buFont typeface="Arial" pitchFamily="34" charset="0"/>
              <a:buChar char="•"/>
            </a:pPr>
            <a:r>
              <a:rPr lang="es-PE" sz="1400" dirty="0" smtClean="0">
                <a:solidFill>
                  <a:schemeClr val="tx1"/>
                </a:solidFill>
              </a:rPr>
              <a:t>JASS</a:t>
            </a:r>
          </a:p>
          <a:p>
            <a:pPr marL="285750" indent="-285750">
              <a:buFont typeface="Arial" pitchFamily="34" charset="0"/>
              <a:buChar char="•"/>
            </a:pPr>
            <a:r>
              <a:rPr lang="es-PE" sz="1400" dirty="0" smtClean="0">
                <a:solidFill>
                  <a:schemeClr val="tx1"/>
                </a:solidFill>
              </a:rPr>
              <a:t>Entidades Privadas</a:t>
            </a:r>
          </a:p>
          <a:p>
            <a:endParaRPr lang="es-PE" sz="1400" b="1" dirty="0" smtClean="0">
              <a:solidFill>
                <a:schemeClr val="tx1"/>
              </a:solidFill>
            </a:endParaRPr>
          </a:p>
        </p:txBody>
      </p:sp>
      <p:sp>
        <p:nvSpPr>
          <p:cNvPr id="3" name="2 Rectángulo"/>
          <p:cNvSpPr/>
          <p:nvPr/>
        </p:nvSpPr>
        <p:spPr>
          <a:xfrm>
            <a:off x="5796136" y="116632"/>
            <a:ext cx="3080948" cy="314096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itchFamily="34" charset="0"/>
              <a:buChar char="•"/>
            </a:pPr>
            <a:endParaRPr lang="es-PE" sz="1400" b="1" dirty="0" smtClean="0">
              <a:solidFill>
                <a:schemeClr val="tx1"/>
              </a:solidFill>
            </a:endParaRPr>
          </a:p>
          <a:p>
            <a:r>
              <a:rPr lang="es-PE" sz="1400" b="1" dirty="0" smtClean="0">
                <a:solidFill>
                  <a:schemeClr val="tx1"/>
                </a:solidFill>
              </a:rPr>
              <a:t>ALA CUSCO</a:t>
            </a:r>
          </a:p>
          <a:p>
            <a:pPr marL="285750" indent="-285750">
              <a:buFont typeface="Arial" pitchFamily="34" charset="0"/>
              <a:buChar char="•"/>
            </a:pPr>
            <a:r>
              <a:rPr lang="es-PE" sz="1400" dirty="0" smtClean="0">
                <a:solidFill>
                  <a:schemeClr val="tx1"/>
                </a:solidFill>
              </a:rPr>
              <a:t>06  Provincias: Cusco, Anta, Calca, Urubamba, </a:t>
            </a:r>
            <a:r>
              <a:rPr lang="es-PE" sz="1400" dirty="0" err="1" smtClean="0">
                <a:solidFill>
                  <a:schemeClr val="tx1"/>
                </a:solidFill>
              </a:rPr>
              <a:t>Quispicanchi</a:t>
            </a:r>
            <a:r>
              <a:rPr lang="es-PE" sz="1400" dirty="0" smtClean="0">
                <a:solidFill>
                  <a:schemeClr val="tx1"/>
                </a:solidFill>
              </a:rPr>
              <a:t> y </a:t>
            </a:r>
            <a:r>
              <a:rPr lang="es-PE" sz="1400" dirty="0" err="1" smtClean="0">
                <a:solidFill>
                  <a:schemeClr val="tx1"/>
                </a:solidFill>
              </a:rPr>
              <a:t>Paucartambo</a:t>
            </a:r>
            <a:endParaRPr lang="es-PE" sz="1400" dirty="0" smtClean="0">
              <a:solidFill>
                <a:schemeClr val="tx1"/>
              </a:solidFill>
            </a:endParaRPr>
          </a:p>
          <a:p>
            <a:pPr marL="285750" indent="-285750">
              <a:buFont typeface="Arial" pitchFamily="34" charset="0"/>
              <a:buChar char="•"/>
            </a:pPr>
            <a:r>
              <a:rPr lang="es-PE" sz="1400" dirty="0" smtClean="0">
                <a:solidFill>
                  <a:schemeClr val="tx1"/>
                </a:solidFill>
              </a:rPr>
              <a:t>21 distritos</a:t>
            </a:r>
          </a:p>
          <a:p>
            <a:pPr marL="285750" indent="-285750">
              <a:buFont typeface="Arial" pitchFamily="34" charset="0"/>
              <a:buChar char="•"/>
            </a:pPr>
            <a:r>
              <a:rPr lang="es-PE" sz="1400" dirty="0" smtClean="0">
                <a:solidFill>
                  <a:schemeClr val="tx1"/>
                </a:solidFill>
              </a:rPr>
              <a:t> 06 municipalidades provinciales </a:t>
            </a:r>
          </a:p>
          <a:p>
            <a:pPr marL="285750" indent="-285750">
              <a:buFont typeface="Arial" pitchFamily="34" charset="0"/>
              <a:buChar char="•"/>
            </a:pPr>
            <a:r>
              <a:rPr lang="es-PE" sz="1400" dirty="0" smtClean="0">
                <a:solidFill>
                  <a:schemeClr val="tx1"/>
                </a:solidFill>
              </a:rPr>
              <a:t>21 municipalidades distritales </a:t>
            </a:r>
          </a:p>
          <a:p>
            <a:pPr marL="285750" indent="-285750">
              <a:buFont typeface="Arial" pitchFamily="34" charset="0"/>
              <a:buChar char="•"/>
            </a:pPr>
            <a:r>
              <a:rPr lang="es-PE" sz="1400" dirty="0" smtClean="0">
                <a:solidFill>
                  <a:schemeClr val="tx1"/>
                </a:solidFill>
              </a:rPr>
              <a:t> 252 comunidades campesinas</a:t>
            </a:r>
          </a:p>
          <a:p>
            <a:pPr marL="285750" indent="-285750">
              <a:buFont typeface="Arial" pitchFamily="34" charset="0"/>
              <a:buChar char="•"/>
            </a:pPr>
            <a:r>
              <a:rPr lang="es-PE" sz="1400" dirty="0" smtClean="0">
                <a:solidFill>
                  <a:schemeClr val="tx1"/>
                </a:solidFill>
              </a:rPr>
              <a:t>Junta de Usuarios -JUC Cusco</a:t>
            </a:r>
          </a:p>
          <a:p>
            <a:pPr marL="285750" indent="-285750">
              <a:buFont typeface="Arial" pitchFamily="34" charset="0"/>
              <a:buChar char="•"/>
            </a:pPr>
            <a:r>
              <a:rPr lang="es-PE" sz="1400" dirty="0" smtClean="0">
                <a:solidFill>
                  <a:schemeClr val="tx1"/>
                </a:solidFill>
              </a:rPr>
              <a:t>Juntas Administradoras - JASS</a:t>
            </a:r>
          </a:p>
          <a:p>
            <a:pPr marL="285750" indent="-285750">
              <a:buFont typeface="Arial" pitchFamily="34" charset="0"/>
              <a:buChar char="•"/>
            </a:pPr>
            <a:r>
              <a:rPr lang="es-PE" sz="1400" dirty="0" smtClean="0">
                <a:solidFill>
                  <a:schemeClr val="tx1"/>
                </a:solidFill>
              </a:rPr>
              <a:t>Empresas </a:t>
            </a:r>
          </a:p>
          <a:p>
            <a:pPr marL="285750" indent="-285750">
              <a:buFont typeface="Arial" pitchFamily="34" charset="0"/>
              <a:buChar char="•"/>
            </a:pPr>
            <a:r>
              <a:rPr lang="es-PE" sz="1400" dirty="0" smtClean="0">
                <a:solidFill>
                  <a:schemeClr val="tx1"/>
                </a:solidFill>
              </a:rPr>
              <a:t>Entidades </a:t>
            </a:r>
            <a:r>
              <a:rPr lang="es-PE" sz="1400" dirty="0">
                <a:solidFill>
                  <a:schemeClr val="tx1"/>
                </a:solidFill>
              </a:rPr>
              <a:t> </a:t>
            </a:r>
            <a:r>
              <a:rPr lang="es-PE" sz="1400" dirty="0" smtClean="0">
                <a:solidFill>
                  <a:schemeClr val="tx1"/>
                </a:solidFill>
              </a:rPr>
              <a:t>Privadas</a:t>
            </a:r>
          </a:p>
          <a:p>
            <a:pPr marL="285750" indent="-285750">
              <a:buFont typeface="Arial" pitchFamily="34" charset="0"/>
              <a:buChar char="•"/>
            </a:pPr>
            <a:r>
              <a:rPr lang="es-PE" sz="1400" dirty="0" smtClean="0">
                <a:solidFill>
                  <a:schemeClr val="tx1"/>
                </a:solidFill>
              </a:rPr>
              <a:t>Universidades </a:t>
            </a:r>
          </a:p>
          <a:p>
            <a:pPr marL="285750" indent="-285750">
              <a:buFont typeface="Arial" pitchFamily="34" charset="0"/>
              <a:buChar char="•"/>
            </a:pPr>
            <a:r>
              <a:rPr lang="es-PE" sz="1400" dirty="0" smtClean="0">
                <a:solidFill>
                  <a:schemeClr val="tx1"/>
                </a:solidFill>
              </a:rPr>
              <a:t>Proyectos Especiales </a:t>
            </a:r>
            <a:endParaRPr lang="es-PE" sz="1400" dirty="0">
              <a:solidFill>
                <a:schemeClr val="tx1"/>
              </a:solidFill>
            </a:endParaRPr>
          </a:p>
        </p:txBody>
      </p:sp>
      <p:sp>
        <p:nvSpPr>
          <p:cNvPr id="22" name="21 Rectángulo"/>
          <p:cNvSpPr/>
          <p:nvPr/>
        </p:nvSpPr>
        <p:spPr>
          <a:xfrm>
            <a:off x="170673" y="3645024"/>
            <a:ext cx="3242642" cy="2736304"/>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PE" sz="1600" b="1" dirty="0" smtClean="0">
                <a:solidFill>
                  <a:schemeClr val="tx1"/>
                </a:solidFill>
              </a:rPr>
              <a:t>ALA LA CONVENCION:  </a:t>
            </a:r>
          </a:p>
          <a:p>
            <a:pPr marL="285750" indent="-285750">
              <a:buFont typeface="Arial" pitchFamily="34" charset="0"/>
              <a:buChar char="•"/>
            </a:pPr>
            <a:r>
              <a:rPr lang="es-PE" sz="1600" dirty="0" smtClean="0">
                <a:solidFill>
                  <a:schemeClr val="tx1"/>
                </a:solidFill>
              </a:rPr>
              <a:t>08 Distritos</a:t>
            </a:r>
          </a:p>
          <a:p>
            <a:pPr marL="285750" indent="-285750">
              <a:buFont typeface="Arial" pitchFamily="34" charset="0"/>
              <a:buChar char="•"/>
            </a:pPr>
            <a:r>
              <a:rPr lang="es-PE" sz="1600" dirty="0" smtClean="0">
                <a:solidFill>
                  <a:schemeClr val="tx1"/>
                </a:solidFill>
              </a:rPr>
              <a:t>01 Municipalidad Provincial </a:t>
            </a:r>
          </a:p>
          <a:p>
            <a:pPr marL="285750" indent="-285750">
              <a:buFont typeface="Arial" pitchFamily="34" charset="0"/>
              <a:buChar char="•"/>
            </a:pPr>
            <a:r>
              <a:rPr lang="es-PE" sz="1600" dirty="0" smtClean="0">
                <a:solidFill>
                  <a:schemeClr val="tx1"/>
                </a:solidFill>
              </a:rPr>
              <a:t>06 Municipalidades distritales</a:t>
            </a:r>
          </a:p>
          <a:p>
            <a:pPr marL="285750" indent="-285750">
              <a:buFont typeface="Arial" pitchFamily="34" charset="0"/>
              <a:buChar char="•"/>
            </a:pPr>
            <a:r>
              <a:rPr lang="es-PE" sz="1600" dirty="0" smtClean="0">
                <a:solidFill>
                  <a:schemeClr val="tx1"/>
                </a:solidFill>
              </a:rPr>
              <a:t>60 comunidades entre nativas y campesinas</a:t>
            </a:r>
            <a:endParaRPr lang="es-PE" sz="1600" dirty="0">
              <a:solidFill>
                <a:schemeClr val="tx1"/>
              </a:solidFill>
            </a:endParaRPr>
          </a:p>
          <a:p>
            <a:pPr marL="285750" indent="-285750">
              <a:buFont typeface="Arial" pitchFamily="34" charset="0"/>
              <a:buChar char="•"/>
            </a:pPr>
            <a:r>
              <a:rPr lang="es-PE" sz="1600" dirty="0" smtClean="0">
                <a:solidFill>
                  <a:schemeClr val="tx1"/>
                </a:solidFill>
              </a:rPr>
              <a:t>Junta de Usuarios -JUC– La Convención</a:t>
            </a:r>
            <a:endParaRPr lang="es-PE" sz="1600" dirty="0">
              <a:solidFill>
                <a:schemeClr val="tx1"/>
              </a:solidFill>
            </a:endParaRPr>
          </a:p>
          <a:p>
            <a:pPr marL="285750" indent="-285750">
              <a:buFont typeface="Arial" pitchFamily="34" charset="0"/>
              <a:buChar char="•"/>
            </a:pPr>
            <a:r>
              <a:rPr lang="es-PE" sz="1600" dirty="0" smtClean="0">
                <a:solidFill>
                  <a:schemeClr val="tx1"/>
                </a:solidFill>
              </a:rPr>
              <a:t>Juntas Administradores - JASS</a:t>
            </a:r>
          </a:p>
          <a:p>
            <a:pPr marL="285750" indent="-285750">
              <a:buFont typeface="Arial" pitchFamily="34" charset="0"/>
              <a:buChar char="•"/>
            </a:pPr>
            <a:r>
              <a:rPr lang="es-PE" sz="1600" dirty="0" smtClean="0">
                <a:solidFill>
                  <a:schemeClr val="tx1"/>
                </a:solidFill>
              </a:rPr>
              <a:t>Entidades Privadas</a:t>
            </a:r>
            <a:endParaRPr lang="es-PE" sz="1600" dirty="0">
              <a:solidFill>
                <a:schemeClr val="tx1"/>
              </a:solidFill>
            </a:endParaRPr>
          </a:p>
        </p:txBody>
      </p:sp>
      <p:cxnSp>
        <p:nvCxnSpPr>
          <p:cNvPr id="26" name="25 Conector recto de flecha"/>
          <p:cNvCxnSpPr/>
          <p:nvPr/>
        </p:nvCxnSpPr>
        <p:spPr>
          <a:xfrm flipV="1">
            <a:off x="5505822" y="4293096"/>
            <a:ext cx="866378" cy="72718"/>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28 Conector recto de flecha"/>
          <p:cNvCxnSpPr/>
          <p:nvPr/>
        </p:nvCxnSpPr>
        <p:spPr>
          <a:xfrm flipV="1">
            <a:off x="5004048" y="2737723"/>
            <a:ext cx="792088" cy="777687"/>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32 Conector recto de flecha"/>
          <p:cNvCxnSpPr/>
          <p:nvPr/>
        </p:nvCxnSpPr>
        <p:spPr>
          <a:xfrm flipH="1">
            <a:off x="2670782" y="2204551"/>
            <a:ext cx="1224840" cy="1410165"/>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2" name="11 Rectángulo"/>
          <p:cNvSpPr/>
          <p:nvPr/>
        </p:nvSpPr>
        <p:spPr>
          <a:xfrm>
            <a:off x="-1" y="2002532"/>
            <a:ext cx="2618815" cy="15704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dirty="0" smtClean="0"/>
              <a:t>Población de la CVU correspondiente a la Región  Cusco  estimada en mas de  1’000,000 de  hab.</a:t>
            </a:r>
            <a:endParaRPr lang="es-PE" dirty="0"/>
          </a:p>
        </p:txBody>
      </p:sp>
      <p:sp>
        <p:nvSpPr>
          <p:cNvPr id="13" name="12 CuadroTexto"/>
          <p:cNvSpPr txBox="1"/>
          <p:nvPr/>
        </p:nvSpPr>
        <p:spPr>
          <a:xfrm>
            <a:off x="19945" y="116632"/>
            <a:ext cx="2584590" cy="1754326"/>
          </a:xfrm>
          <a:prstGeom prst="rect">
            <a:avLst/>
          </a:prstGeom>
          <a:noFill/>
        </p:spPr>
        <p:txBody>
          <a:bodyPr wrap="square" rtlCol="0">
            <a:spAutoFit/>
          </a:bodyPr>
          <a:lstStyle/>
          <a:p>
            <a:r>
              <a:rPr lang="es-PE" dirty="0" smtClean="0"/>
              <a:t>Territorio de la CVU que abarca   mas del 70% de la superficie departamental del Cusco.</a:t>
            </a:r>
            <a:endParaRPr lang="es-PE" dirty="0"/>
          </a:p>
        </p:txBody>
      </p:sp>
      <p:sp>
        <p:nvSpPr>
          <p:cNvPr id="8" name="7 Rectángulo"/>
          <p:cNvSpPr/>
          <p:nvPr/>
        </p:nvSpPr>
        <p:spPr>
          <a:xfrm>
            <a:off x="4211960" y="-31351"/>
            <a:ext cx="1907156" cy="646331"/>
          </a:xfrm>
          <a:prstGeom prst="rect">
            <a:avLst/>
          </a:prstGeom>
        </p:spPr>
        <p:txBody>
          <a:bodyPr wrap="square">
            <a:spAutoFit/>
          </a:bodyPr>
          <a:lstStyle/>
          <a:p>
            <a:pPr marL="176213" indent="-176213">
              <a:buFont typeface="Arial" pitchFamily="34" charset="0"/>
              <a:buChar char="•"/>
            </a:pPr>
            <a:r>
              <a:rPr lang="es-PE" sz="1200" b="1" dirty="0" smtClean="0"/>
              <a:t>Prov. Atalaya</a:t>
            </a:r>
          </a:p>
          <a:p>
            <a:pPr marL="176213" indent="-176213">
              <a:buFont typeface="Arial" pitchFamily="34" charset="0"/>
              <a:buChar char="•"/>
            </a:pPr>
            <a:r>
              <a:rPr lang="es-PE" sz="1200" b="1" dirty="0" err="1" smtClean="0"/>
              <a:t>Dist</a:t>
            </a:r>
            <a:r>
              <a:rPr lang="es-PE" sz="1200" b="1" dirty="0" smtClean="0"/>
              <a:t>. </a:t>
            </a:r>
            <a:r>
              <a:rPr lang="es-PE" sz="1200" b="1" dirty="0" err="1" smtClean="0"/>
              <a:t>Cepahua</a:t>
            </a:r>
            <a:endParaRPr lang="es-PE" sz="1200" b="1" dirty="0" smtClean="0"/>
          </a:p>
          <a:p>
            <a:pPr marL="176213" indent="-176213">
              <a:buFont typeface="Arial" pitchFamily="34" charset="0"/>
              <a:buChar char="•"/>
            </a:pPr>
            <a:r>
              <a:rPr lang="es-PE" sz="1200" b="1" dirty="0" err="1" smtClean="0"/>
              <a:t>Dist</a:t>
            </a:r>
            <a:r>
              <a:rPr lang="es-PE" sz="1200" b="1" dirty="0" smtClean="0"/>
              <a:t>. </a:t>
            </a:r>
            <a:r>
              <a:rPr lang="es-PE" sz="1200" b="1" dirty="0" err="1" smtClean="0"/>
              <a:t>Raymondi</a:t>
            </a:r>
            <a:endParaRPr lang="es-ES" sz="1200" b="1" dirty="0"/>
          </a:p>
        </p:txBody>
      </p:sp>
      <p:pic>
        <p:nvPicPr>
          <p:cNvPr id="18" name="17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27884" y="133346"/>
            <a:ext cx="432048" cy="518458"/>
          </a:xfrm>
          <a:prstGeom prst="rect">
            <a:avLst/>
          </a:prstGeom>
        </p:spPr>
      </p:pic>
      <p:cxnSp>
        <p:nvCxnSpPr>
          <p:cNvPr id="19" name="18 Conector recto de flecha"/>
          <p:cNvCxnSpPr/>
          <p:nvPr/>
        </p:nvCxnSpPr>
        <p:spPr>
          <a:xfrm flipV="1">
            <a:off x="3743908" y="337981"/>
            <a:ext cx="612068" cy="5459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169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PE"/>
          </a:p>
        </p:txBody>
      </p:sp>
      <p:sp>
        <p:nvSpPr>
          <p:cNvPr id="3" name="2 Marcador de contenido"/>
          <p:cNvSpPr>
            <a:spLocks noGrp="1"/>
          </p:cNvSpPr>
          <p:nvPr>
            <p:ph idx="1"/>
          </p:nvPr>
        </p:nvSpPr>
        <p:spPr/>
        <p:txBody>
          <a:bodyPr/>
          <a:lstStyle/>
          <a:p>
            <a:endParaRPr lang="es-PE"/>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3" y="1"/>
            <a:ext cx="915343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611559" y="1198059"/>
            <a:ext cx="8343951" cy="646331"/>
          </a:xfrm>
          <a:prstGeom prst="rect">
            <a:avLst/>
          </a:prstGeom>
          <a:noFill/>
        </p:spPr>
        <p:txBody>
          <a:bodyPr wrap="none" lIns="91440" tIns="45720" rIns="91440" bIns="45720">
            <a:spAutoFit/>
          </a:bodyPr>
          <a:lstStyle/>
          <a:p>
            <a:pPr algn="ctr"/>
            <a:r>
              <a:rPr lang="es-ES" sz="3600" b="1" cap="none" spc="0" dirty="0" smtClean="0">
                <a:ln w="1905"/>
                <a:solidFill>
                  <a:schemeClr val="accent1">
                    <a:lumMod val="75000"/>
                  </a:schemeClr>
                </a:solidFill>
                <a:effectLst>
                  <a:innerShdw blurRad="69850" dist="43180" dir="5400000">
                    <a:srgbClr val="000000">
                      <a:alpha val="65000"/>
                    </a:srgbClr>
                  </a:innerShdw>
                </a:effectLst>
              </a:rPr>
              <a:t>¿QUE ES EL GRUPO IMPULSOR?</a:t>
            </a:r>
            <a:endParaRPr lang="es-ES" sz="3600" b="1" cap="none" spc="0" dirty="0">
              <a:ln w="1905"/>
              <a:solidFill>
                <a:schemeClr val="accent1">
                  <a:lumMod val="75000"/>
                </a:schemeClr>
              </a:solidFill>
              <a:effectLst>
                <a:innerShdw blurRad="69850" dist="43180" dir="5400000">
                  <a:srgbClr val="000000">
                    <a:alpha val="65000"/>
                  </a:srgbClr>
                </a:innerShdw>
              </a:effectLst>
            </a:endParaRPr>
          </a:p>
        </p:txBody>
      </p:sp>
      <p:sp>
        <p:nvSpPr>
          <p:cNvPr id="5" name="4 Rectángulo"/>
          <p:cNvSpPr/>
          <p:nvPr/>
        </p:nvSpPr>
        <p:spPr>
          <a:xfrm>
            <a:off x="72977" y="2694383"/>
            <a:ext cx="9133083" cy="2246769"/>
          </a:xfrm>
          <a:prstGeom prst="rect">
            <a:avLst/>
          </a:prstGeom>
          <a:noFill/>
        </p:spPr>
        <p:txBody>
          <a:bodyPr wrap="square" lIns="91440" tIns="45720" rIns="91440" bIns="45720">
            <a:spAutoFit/>
          </a:bodyPr>
          <a:lstStyle/>
          <a:p>
            <a:pPr algn="ctr"/>
            <a:r>
              <a:rPr lang="es-ES" sz="2800" b="1" cap="none" spc="0" dirty="0" smtClean="0">
                <a:ln w="1905"/>
                <a:effectLst>
                  <a:innerShdw blurRad="69850" dist="43180" dir="5400000">
                    <a:srgbClr val="000000">
                      <a:alpha val="65000"/>
                    </a:srgbClr>
                  </a:innerShdw>
                </a:effectLst>
              </a:rPr>
              <a:t>Espacio de Instituciones comprometidas para</a:t>
            </a:r>
          </a:p>
          <a:p>
            <a:pPr algn="ctr"/>
            <a:r>
              <a:rPr lang="es-ES" sz="2800" b="1" cap="none" spc="0" dirty="0" smtClean="0">
                <a:ln w="1905"/>
                <a:effectLst>
                  <a:innerShdw blurRad="69850" dist="43180" dir="5400000">
                    <a:srgbClr val="000000">
                      <a:alpha val="65000"/>
                    </a:srgbClr>
                  </a:innerShdw>
                </a:effectLst>
              </a:rPr>
              <a:t> promover</a:t>
            </a:r>
            <a:r>
              <a:rPr lang="es-ES" sz="2800" b="1" dirty="0" smtClean="0">
                <a:ln w="1905"/>
                <a:effectLst>
                  <a:innerShdw blurRad="69850" dist="43180" dir="5400000">
                    <a:srgbClr val="000000">
                      <a:alpha val="65000"/>
                    </a:srgbClr>
                  </a:innerShdw>
                </a:effectLst>
              </a:rPr>
              <a:t> y lograr la conformación del </a:t>
            </a:r>
          </a:p>
          <a:p>
            <a:pPr algn="ctr"/>
            <a:r>
              <a:rPr lang="es-ES" sz="2800" b="1" dirty="0" smtClean="0">
                <a:ln w="1905"/>
                <a:effectLst>
                  <a:innerShdw blurRad="69850" dist="43180" dir="5400000">
                    <a:srgbClr val="000000">
                      <a:alpha val="65000"/>
                    </a:srgbClr>
                  </a:innerShdw>
                </a:effectLst>
              </a:rPr>
              <a:t>«Consejo de </a:t>
            </a:r>
            <a:r>
              <a:rPr lang="es-ES" sz="2800" b="1" cap="none" spc="0" dirty="0" smtClean="0">
                <a:ln w="1905"/>
                <a:effectLst>
                  <a:innerShdw blurRad="69850" dist="43180" dir="5400000">
                    <a:srgbClr val="000000">
                      <a:alpha val="65000"/>
                    </a:srgbClr>
                  </a:innerShdw>
                </a:effectLst>
              </a:rPr>
              <a:t>Recursos Hídricos de Cuenca </a:t>
            </a:r>
          </a:p>
          <a:p>
            <a:pPr algn="ctr"/>
            <a:r>
              <a:rPr lang="es-ES" sz="2800" b="1" cap="none" spc="0" dirty="0" smtClean="0">
                <a:ln w="1905"/>
                <a:effectLst>
                  <a:innerShdw blurRad="69850" dist="43180" dir="5400000">
                    <a:srgbClr val="000000">
                      <a:alpha val="65000"/>
                    </a:srgbClr>
                  </a:innerShdw>
                </a:effectLst>
              </a:rPr>
              <a:t>Vilcanota – Urubamba»</a:t>
            </a:r>
            <a:endParaRPr lang="es-ES" sz="2800" b="1" cap="none" spc="0" dirty="0">
              <a:ln w="1905"/>
              <a:effectLst>
                <a:innerShdw blurRad="69850" dist="43180" dir="5400000">
                  <a:srgbClr val="000000">
                    <a:alpha val="65000"/>
                  </a:srgbClr>
                </a:innerShdw>
              </a:effectLst>
            </a:endParaRPr>
          </a:p>
        </p:txBody>
      </p:sp>
      <p:sp>
        <p:nvSpPr>
          <p:cNvPr id="6" name="5 Rectángulo redondeado"/>
          <p:cNvSpPr/>
          <p:nvPr/>
        </p:nvSpPr>
        <p:spPr>
          <a:xfrm>
            <a:off x="7098772" y="5572500"/>
            <a:ext cx="1575198" cy="521241"/>
          </a:xfrm>
          <a:prstGeom prst="roundRect">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6 CuadroTexto"/>
          <p:cNvSpPr txBox="1"/>
          <p:nvPr/>
        </p:nvSpPr>
        <p:spPr>
          <a:xfrm>
            <a:off x="306689" y="5602289"/>
            <a:ext cx="8631982" cy="461665"/>
          </a:xfrm>
          <a:prstGeom prst="rect">
            <a:avLst/>
          </a:prstGeom>
          <a:noFill/>
        </p:spPr>
        <p:txBody>
          <a:bodyPr wrap="square" rtlCol="0">
            <a:spAutoFit/>
          </a:bodyPr>
          <a:lstStyle/>
          <a:p>
            <a:pPr algn="ctr"/>
            <a:r>
              <a:rPr lang="es-PE" sz="2400" b="1" dirty="0" smtClean="0">
                <a:solidFill>
                  <a:srgbClr val="FFFF00"/>
                </a:solidFill>
              </a:rPr>
              <a:t>PARA LA ADECUADA GESTIÓN DEL AGUA</a:t>
            </a:r>
            <a:endParaRPr lang="es-PE" sz="2400" b="1" dirty="0">
              <a:solidFill>
                <a:srgbClr val="FFFF00"/>
              </a:solidFill>
            </a:endParaRPr>
          </a:p>
        </p:txBody>
      </p:sp>
      <p:sp>
        <p:nvSpPr>
          <p:cNvPr id="9" name="8 Rectángulo"/>
          <p:cNvSpPr/>
          <p:nvPr/>
        </p:nvSpPr>
        <p:spPr>
          <a:xfrm>
            <a:off x="990600" y="36725"/>
            <a:ext cx="7442994" cy="707886"/>
          </a:xfrm>
          <a:prstGeom prst="rect">
            <a:avLst/>
          </a:prstGeom>
        </p:spPr>
        <p:txBody>
          <a:bodyPr wrap="square">
            <a:spAutoFit/>
          </a:bodyPr>
          <a:lstStyle/>
          <a:p>
            <a:pPr algn="ctr"/>
            <a:r>
              <a:rPr lang="es-PE" sz="2000" b="1" dirty="0">
                <a:solidFill>
                  <a:srgbClr val="04617B">
                    <a:lumMod val="75000"/>
                  </a:srgbClr>
                </a:solidFill>
                <a:latin typeface="Arabic Typesetting" pitchFamily="66" charset="-78"/>
                <a:ea typeface="+mj-ea"/>
                <a:cs typeface="Arabic Typesetting" pitchFamily="66" charset="-78"/>
              </a:rPr>
              <a:t>GRUPO IMPULSOR </a:t>
            </a:r>
            <a:br>
              <a:rPr lang="es-PE" sz="2000" b="1" dirty="0">
                <a:solidFill>
                  <a:srgbClr val="04617B">
                    <a:lumMod val="75000"/>
                  </a:srgbClr>
                </a:solidFill>
                <a:latin typeface="Arabic Typesetting" pitchFamily="66" charset="-78"/>
                <a:ea typeface="+mj-ea"/>
                <a:cs typeface="Arabic Typesetting" pitchFamily="66" charset="-78"/>
              </a:rPr>
            </a:br>
            <a:r>
              <a:rPr lang="es-PE" sz="2000" b="1" dirty="0">
                <a:solidFill>
                  <a:srgbClr val="04617B">
                    <a:lumMod val="75000"/>
                  </a:srgbClr>
                </a:solidFill>
                <a:latin typeface="Arabic Typesetting" pitchFamily="66" charset="-78"/>
                <a:ea typeface="+mj-ea"/>
                <a:cs typeface="Arabic Typesetting" pitchFamily="66" charset="-78"/>
              </a:rPr>
              <a:t>para la conformación del Consejo de Recursos Hídricos de cuenca Vilcanota Urubamba </a:t>
            </a:r>
            <a:endParaRPr lang="es-PE" dirty="0"/>
          </a:p>
        </p:txBody>
      </p:sp>
    </p:spTree>
    <p:extLst>
      <p:ext uri="{BB962C8B-B14F-4D97-AF65-F5344CB8AC3E}">
        <p14:creationId xmlns:p14="http://schemas.microsoft.com/office/powerpoint/2010/main" val="42928943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45333" y="120876"/>
            <a:ext cx="7309320" cy="504056"/>
          </a:xfrm>
        </p:spPr>
        <p:txBody>
          <a:bodyPr>
            <a:noAutofit/>
          </a:bodyPr>
          <a:lstStyle/>
          <a:p>
            <a:pPr marL="0" indent="0">
              <a:buNone/>
            </a:pPr>
            <a:r>
              <a:rPr lang="es-PE" sz="2800" b="1" dirty="0" smtClean="0">
                <a:solidFill>
                  <a:schemeClr val="accent2">
                    <a:lumMod val="75000"/>
                  </a:schemeClr>
                </a:solidFill>
                <a:latin typeface="+mj-lt"/>
              </a:rPr>
              <a:t>¿QUIENES CONFORMAN EL GRUPO IMPULSOR?</a:t>
            </a:r>
            <a:endParaRPr lang="es-CO" sz="2800" dirty="0">
              <a:solidFill>
                <a:schemeClr val="accent2">
                  <a:lumMod val="75000"/>
                </a:schemeClr>
              </a:solidFill>
            </a:endParaRPr>
          </a:p>
        </p:txBody>
      </p:sp>
      <p:sp>
        <p:nvSpPr>
          <p:cNvPr id="2" name="1 CuadroTexto"/>
          <p:cNvSpPr txBox="1"/>
          <p:nvPr/>
        </p:nvSpPr>
        <p:spPr>
          <a:xfrm>
            <a:off x="4211960" y="1313852"/>
            <a:ext cx="4752527" cy="923330"/>
          </a:xfrm>
          <a:prstGeom prst="rect">
            <a:avLst/>
          </a:prstGeom>
          <a:noFill/>
        </p:spPr>
        <p:txBody>
          <a:bodyPr wrap="square" rtlCol="0">
            <a:spAutoFit/>
          </a:bodyPr>
          <a:lstStyle/>
          <a:p>
            <a:pPr algn="ctr"/>
            <a:r>
              <a:rPr lang="es-ES_tradnl" b="1" dirty="0" smtClean="0">
                <a:latin typeface="+mj-lt"/>
              </a:rPr>
              <a:t>Gobierno Regional Cusco</a:t>
            </a:r>
          </a:p>
          <a:p>
            <a:pPr algn="ctr"/>
            <a:r>
              <a:rPr lang="es-ES_tradnl" b="1" dirty="0" smtClean="0">
                <a:latin typeface="+mj-lt"/>
              </a:rPr>
              <a:t>Gerencia Regional de Recursos Naturales y Gestión del medio Ambiente</a:t>
            </a:r>
            <a:endParaRPr lang="es-CO" b="1" dirty="0">
              <a:latin typeface="+mj-lt"/>
            </a:endParaRPr>
          </a:p>
        </p:txBody>
      </p:sp>
      <p:sp>
        <p:nvSpPr>
          <p:cNvPr id="9" name="8 CuadroTexto"/>
          <p:cNvSpPr txBox="1"/>
          <p:nvPr/>
        </p:nvSpPr>
        <p:spPr>
          <a:xfrm>
            <a:off x="4712097" y="3482607"/>
            <a:ext cx="3781235" cy="369332"/>
          </a:xfrm>
          <a:prstGeom prst="rect">
            <a:avLst/>
          </a:prstGeom>
          <a:noFill/>
        </p:spPr>
        <p:txBody>
          <a:bodyPr wrap="square" rtlCol="0">
            <a:spAutoFit/>
          </a:bodyPr>
          <a:lstStyle/>
          <a:p>
            <a:pPr algn="ctr"/>
            <a:r>
              <a:rPr lang="es-ES_tradnl" b="1" dirty="0" smtClean="0">
                <a:latin typeface="+mj-lt"/>
              </a:rPr>
              <a:t>Plan MERISS</a:t>
            </a:r>
            <a:endParaRPr lang="es-CO" b="1" dirty="0">
              <a:latin typeface="+mj-lt"/>
            </a:endParaRPr>
          </a:p>
        </p:txBody>
      </p:sp>
      <p:sp>
        <p:nvSpPr>
          <p:cNvPr id="10" name="9 CuadroTexto"/>
          <p:cNvSpPr txBox="1"/>
          <p:nvPr/>
        </p:nvSpPr>
        <p:spPr>
          <a:xfrm>
            <a:off x="284684" y="5085184"/>
            <a:ext cx="3674083" cy="369332"/>
          </a:xfrm>
          <a:prstGeom prst="rect">
            <a:avLst/>
          </a:prstGeom>
          <a:noFill/>
          <a:ln>
            <a:noFill/>
          </a:ln>
        </p:spPr>
        <p:txBody>
          <a:bodyPr wrap="square" rtlCol="0">
            <a:spAutoFit/>
          </a:bodyPr>
          <a:lstStyle/>
          <a:p>
            <a:pPr algn="ctr"/>
            <a:r>
              <a:rPr lang="es-ES_tradnl" b="1" dirty="0" smtClean="0">
                <a:latin typeface="+mj-lt"/>
              </a:rPr>
              <a:t>PREDES</a:t>
            </a:r>
            <a:endParaRPr lang="es-CO" b="1" dirty="0">
              <a:latin typeface="+mj-lt"/>
            </a:endParaRPr>
          </a:p>
        </p:txBody>
      </p:sp>
      <p:sp>
        <p:nvSpPr>
          <p:cNvPr id="11" name="10 CuadroTexto"/>
          <p:cNvSpPr txBox="1"/>
          <p:nvPr/>
        </p:nvSpPr>
        <p:spPr>
          <a:xfrm>
            <a:off x="284684" y="4725144"/>
            <a:ext cx="3674083" cy="369332"/>
          </a:xfrm>
          <a:prstGeom prst="rect">
            <a:avLst/>
          </a:prstGeom>
          <a:noFill/>
          <a:ln>
            <a:noFill/>
          </a:ln>
        </p:spPr>
        <p:txBody>
          <a:bodyPr wrap="square" rtlCol="0">
            <a:spAutoFit/>
          </a:bodyPr>
          <a:lstStyle/>
          <a:p>
            <a:pPr algn="ctr"/>
            <a:r>
              <a:rPr lang="es-ES_tradnl" b="1" dirty="0" smtClean="0">
                <a:latin typeface="+mj-lt"/>
              </a:rPr>
              <a:t>CARE PERU</a:t>
            </a:r>
            <a:endParaRPr lang="es-CO" b="1" dirty="0">
              <a:latin typeface="+mj-lt"/>
            </a:endParaRPr>
          </a:p>
        </p:txBody>
      </p:sp>
      <p:sp>
        <p:nvSpPr>
          <p:cNvPr id="12" name="11 CuadroTexto"/>
          <p:cNvSpPr txBox="1"/>
          <p:nvPr/>
        </p:nvSpPr>
        <p:spPr>
          <a:xfrm>
            <a:off x="4211960" y="4535990"/>
            <a:ext cx="4464496" cy="369332"/>
          </a:xfrm>
          <a:prstGeom prst="rect">
            <a:avLst/>
          </a:prstGeom>
          <a:solidFill>
            <a:schemeClr val="accent1">
              <a:lumMod val="20000"/>
              <a:lumOff val="80000"/>
            </a:schemeClr>
          </a:solidFill>
        </p:spPr>
        <p:txBody>
          <a:bodyPr wrap="square" rtlCol="0">
            <a:spAutoFit/>
          </a:bodyPr>
          <a:lstStyle/>
          <a:p>
            <a:pPr algn="ctr"/>
            <a:r>
              <a:rPr lang="es-ES_tradnl" b="1" dirty="0" smtClean="0">
                <a:latin typeface="+mj-lt"/>
              </a:rPr>
              <a:t>Municipalidad Provincial de Urubamba</a:t>
            </a:r>
            <a:endParaRPr lang="es-CO" b="1" dirty="0">
              <a:latin typeface="+mj-lt"/>
            </a:endParaRPr>
          </a:p>
        </p:txBody>
      </p:sp>
      <p:sp>
        <p:nvSpPr>
          <p:cNvPr id="13" name="12 CuadroTexto"/>
          <p:cNvSpPr txBox="1"/>
          <p:nvPr/>
        </p:nvSpPr>
        <p:spPr>
          <a:xfrm>
            <a:off x="4737176" y="3838477"/>
            <a:ext cx="3781235" cy="369332"/>
          </a:xfrm>
          <a:prstGeom prst="rect">
            <a:avLst/>
          </a:prstGeom>
          <a:noFill/>
        </p:spPr>
        <p:txBody>
          <a:bodyPr wrap="square" rtlCol="0">
            <a:spAutoFit/>
          </a:bodyPr>
          <a:lstStyle/>
          <a:p>
            <a:pPr algn="ctr"/>
            <a:r>
              <a:rPr lang="es-ES_tradnl" b="1" dirty="0" smtClean="0">
                <a:latin typeface="+mj-lt"/>
              </a:rPr>
              <a:t>PER IMA</a:t>
            </a:r>
            <a:endParaRPr lang="es-CO" b="1" dirty="0">
              <a:latin typeface="+mj-lt"/>
            </a:endParaRPr>
          </a:p>
        </p:txBody>
      </p:sp>
      <p:sp>
        <p:nvSpPr>
          <p:cNvPr id="14" name="13 CuadroTexto"/>
          <p:cNvSpPr txBox="1"/>
          <p:nvPr/>
        </p:nvSpPr>
        <p:spPr>
          <a:xfrm>
            <a:off x="4499993" y="2238978"/>
            <a:ext cx="4355002" cy="646331"/>
          </a:xfrm>
          <a:prstGeom prst="rect">
            <a:avLst/>
          </a:prstGeom>
          <a:noFill/>
        </p:spPr>
        <p:txBody>
          <a:bodyPr wrap="square" rtlCol="0">
            <a:spAutoFit/>
          </a:bodyPr>
          <a:lstStyle/>
          <a:p>
            <a:pPr algn="ctr"/>
            <a:r>
              <a:rPr lang="es-ES_tradnl" b="1" dirty="0" smtClean="0">
                <a:latin typeface="+mj-lt"/>
              </a:rPr>
              <a:t>Autoridad Administrativa del Agua  XII Urubamba Vilcanota</a:t>
            </a:r>
            <a:endParaRPr lang="es-CO" b="1" dirty="0">
              <a:latin typeface="+mj-lt"/>
            </a:endParaRPr>
          </a:p>
        </p:txBody>
      </p:sp>
      <p:sp>
        <p:nvSpPr>
          <p:cNvPr id="15" name="14 CuadroTexto"/>
          <p:cNvSpPr txBox="1"/>
          <p:nvPr/>
        </p:nvSpPr>
        <p:spPr>
          <a:xfrm>
            <a:off x="284683" y="5445224"/>
            <a:ext cx="3674083" cy="369332"/>
          </a:xfrm>
          <a:prstGeom prst="rect">
            <a:avLst/>
          </a:prstGeom>
          <a:noFill/>
          <a:ln>
            <a:noFill/>
          </a:ln>
        </p:spPr>
        <p:txBody>
          <a:bodyPr wrap="square" rtlCol="0">
            <a:spAutoFit/>
          </a:bodyPr>
          <a:lstStyle/>
          <a:p>
            <a:pPr algn="ctr"/>
            <a:r>
              <a:rPr lang="es-ES_tradnl" b="1" dirty="0" smtClean="0">
                <a:latin typeface="+mj-lt"/>
              </a:rPr>
              <a:t>Centro Guamán Poma de Ayala</a:t>
            </a:r>
            <a:endParaRPr lang="es-CO" b="1" dirty="0">
              <a:latin typeface="+mj-lt"/>
            </a:endParaRPr>
          </a:p>
        </p:txBody>
      </p:sp>
      <p:sp>
        <p:nvSpPr>
          <p:cNvPr id="16" name="15 CuadroTexto"/>
          <p:cNvSpPr txBox="1"/>
          <p:nvPr/>
        </p:nvSpPr>
        <p:spPr>
          <a:xfrm>
            <a:off x="4737176" y="4156520"/>
            <a:ext cx="3781235" cy="369332"/>
          </a:xfrm>
          <a:prstGeom prst="rect">
            <a:avLst/>
          </a:prstGeom>
          <a:noFill/>
        </p:spPr>
        <p:txBody>
          <a:bodyPr wrap="square" rtlCol="0">
            <a:spAutoFit/>
          </a:bodyPr>
          <a:lstStyle/>
          <a:p>
            <a:pPr algn="ctr"/>
            <a:r>
              <a:rPr lang="es-ES_tradnl" b="1" dirty="0" smtClean="0">
                <a:latin typeface="+mj-lt"/>
              </a:rPr>
              <a:t>PSI - Sierra</a:t>
            </a:r>
            <a:endParaRPr lang="es-CO" b="1" dirty="0">
              <a:latin typeface="+mj-lt"/>
            </a:endParaRPr>
          </a:p>
        </p:txBody>
      </p:sp>
      <p:sp>
        <p:nvSpPr>
          <p:cNvPr id="17" name="16 CuadroTexto"/>
          <p:cNvSpPr txBox="1"/>
          <p:nvPr/>
        </p:nvSpPr>
        <p:spPr>
          <a:xfrm>
            <a:off x="284684" y="4365104"/>
            <a:ext cx="3674083" cy="369332"/>
          </a:xfrm>
          <a:prstGeom prst="rect">
            <a:avLst/>
          </a:prstGeom>
          <a:noFill/>
          <a:ln>
            <a:noFill/>
          </a:ln>
        </p:spPr>
        <p:txBody>
          <a:bodyPr wrap="square" rtlCol="0">
            <a:spAutoFit/>
          </a:bodyPr>
          <a:lstStyle/>
          <a:p>
            <a:pPr algn="ctr"/>
            <a:r>
              <a:rPr lang="es-ES_tradnl" b="1" dirty="0" smtClean="0">
                <a:latin typeface="+mj-lt"/>
              </a:rPr>
              <a:t>PACC Cusco</a:t>
            </a:r>
            <a:endParaRPr lang="es-CO" b="1" dirty="0">
              <a:latin typeface="+mj-lt"/>
            </a:endParaRPr>
          </a:p>
        </p:txBody>
      </p:sp>
      <p:sp>
        <p:nvSpPr>
          <p:cNvPr id="18" name="17 CuadroTexto"/>
          <p:cNvSpPr txBox="1"/>
          <p:nvPr/>
        </p:nvSpPr>
        <p:spPr>
          <a:xfrm>
            <a:off x="4395902" y="2884341"/>
            <a:ext cx="4384641" cy="646331"/>
          </a:xfrm>
          <a:prstGeom prst="rect">
            <a:avLst/>
          </a:prstGeom>
          <a:noFill/>
        </p:spPr>
        <p:txBody>
          <a:bodyPr wrap="square" rtlCol="0">
            <a:spAutoFit/>
          </a:bodyPr>
          <a:lstStyle/>
          <a:p>
            <a:pPr algn="ctr"/>
            <a:r>
              <a:rPr lang="es-ES_tradnl" b="1" dirty="0" smtClean="0">
                <a:latin typeface="+mj-lt"/>
              </a:rPr>
              <a:t>Dirección Regional de Vivienda, Construcción y Saneamiento </a:t>
            </a:r>
            <a:endParaRPr lang="es-CO" b="1" dirty="0">
              <a:latin typeface="+mj-lt"/>
            </a:endParaRPr>
          </a:p>
        </p:txBody>
      </p:sp>
      <p:sp>
        <p:nvSpPr>
          <p:cNvPr id="19" name="18 CuadroTexto"/>
          <p:cNvSpPr txBox="1"/>
          <p:nvPr/>
        </p:nvSpPr>
        <p:spPr>
          <a:xfrm>
            <a:off x="300925" y="3645024"/>
            <a:ext cx="3657842" cy="369332"/>
          </a:xfrm>
          <a:prstGeom prst="rect">
            <a:avLst/>
          </a:prstGeom>
          <a:noFill/>
          <a:ln>
            <a:solidFill>
              <a:schemeClr val="bg1"/>
            </a:solidFill>
          </a:ln>
        </p:spPr>
        <p:txBody>
          <a:bodyPr wrap="square" rtlCol="0">
            <a:spAutoFit/>
          </a:bodyPr>
          <a:lstStyle/>
          <a:p>
            <a:pPr algn="ctr"/>
            <a:r>
              <a:rPr lang="es-ES_tradnl" b="1" dirty="0" smtClean="0">
                <a:latin typeface="+mj-lt"/>
              </a:rPr>
              <a:t>JUADIRC</a:t>
            </a:r>
            <a:endParaRPr lang="es-CO" b="1" dirty="0">
              <a:latin typeface="+mj-lt"/>
            </a:endParaRPr>
          </a:p>
        </p:txBody>
      </p:sp>
      <p:sp>
        <p:nvSpPr>
          <p:cNvPr id="20" name="19 CuadroTexto"/>
          <p:cNvSpPr txBox="1"/>
          <p:nvPr/>
        </p:nvSpPr>
        <p:spPr>
          <a:xfrm>
            <a:off x="284683" y="4005064"/>
            <a:ext cx="3674083" cy="369332"/>
          </a:xfrm>
          <a:prstGeom prst="rect">
            <a:avLst/>
          </a:prstGeom>
          <a:noFill/>
          <a:ln>
            <a:noFill/>
          </a:ln>
        </p:spPr>
        <p:txBody>
          <a:bodyPr wrap="square" rtlCol="0">
            <a:spAutoFit/>
          </a:bodyPr>
          <a:lstStyle/>
          <a:p>
            <a:pPr algn="ctr"/>
            <a:r>
              <a:rPr lang="es-ES_tradnl" b="1" dirty="0" smtClean="0">
                <a:latin typeface="+mj-lt"/>
              </a:rPr>
              <a:t>SEDA  Cusco</a:t>
            </a:r>
            <a:endParaRPr lang="es-CO" b="1" dirty="0">
              <a:latin typeface="+mj-lt"/>
            </a:endParaRPr>
          </a:p>
        </p:txBody>
      </p:sp>
      <p:pic>
        <p:nvPicPr>
          <p:cNvPr id="21" name="Picture 2" descr="C:\Users\Usuario\Desktop\INFRAECO-III-24-01-13\DSC0707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150" t="11939" r="17219" b="1682"/>
          <a:stretch/>
        </p:blipFill>
        <p:spPr bwMode="auto">
          <a:xfrm>
            <a:off x="683568" y="1237820"/>
            <a:ext cx="3096344" cy="2412658"/>
          </a:xfrm>
          <a:prstGeom prst="roundRect">
            <a:avLst/>
          </a:prstGeom>
          <a:noFill/>
          <a:extLst>
            <a:ext uri="{909E8E84-426E-40DD-AFC4-6F175D3DCCD1}">
              <a14:hiddenFill xmlns:a14="http://schemas.microsoft.com/office/drawing/2010/main">
                <a:solidFill>
                  <a:srgbClr val="FFFFFF"/>
                </a:solidFill>
              </a14:hiddenFill>
            </a:ext>
          </a:extLst>
        </p:spPr>
      </p:pic>
      <p:sp>
        <p:nvSpPr>
          <p:cNvPr id="22" name="21 CuadroTexto"/>
          <p:cNvSpPr txBox="1"/>
          <p:nvPr/>
        </p:nvSpPr>
        <p:spPr>
          <a:xfrm>
            <a:off x="284683" y="5805264"/>
            <a:ext cx="3674084" cy="369332"/>
          </a:xfrm>
          <a:prstGeom prst="rect">
            <a:avLst/>
          </a:prstGeom>
          <a:noFill/>
          <a:ln>
            <a:noFill/>
          </a:ln>
        </p:spPr>
        <p:txBody>
          <a:bodyPr wrap="square" rtlCol="0">
            <a:spAutoFit/>
          </a:bodyPr>
          <a:lstStyle/>
          <a:p>
            <a:pPr algn="ctr"/>
            <a:r>
              <a:rPr lang="es-ES_tradnl" b="1" dirty="0" smtClean="0">
                <a:latin typeface="+mj-lt"/>
              </a:rPr>
              <a:t>Centro Bartolomé De Las Casas</a:t>
            </a:r>
            <a:endParaRPr lang="es-CO" b="1" dirty="0">
              <a:latin typeface="+mj-lt"/>
            </a:endParaRPr>
          </a:p>
        </p:txBody>
      </p:sp>
      <p:sp>
        <p:nvSpPr>
          <p:cNvPr id="23" name="22 CuadroTexto"/>
          <p:cNvSpPr txBox="1"/>
          <p:nvPr/>
        </p:nvSpPr>
        <p:spPr>
          <a:xfrm>
            <a:off x="284683" y="6165304"/>
            <a:ext cx="3674084" cy="646331"/>
          </a:xfrm>
          <a:prstGeom prst="rect">
            <a:avLst/>
          </a:prstGeom>
          <a:noFill/>
          <a:ln>
            <a:noFill/>
          </a:ln>
        </p:spPr>
        <p:txBody>
          <a:bodyPr wrap="square" rtlCol="0">
            <a:spAutoFit/>
          </a:bodyPr>
          <a:lstStyle/>
          <a:p>
            <a:pPr algn="ctr"/>
            <a:r>
              <a:rPr lang="es-ES_tradnl" b="1" dirty="0" smtClean="0">
                <a:latin typeface="+mj-lt"/>
              </a:rPr>
              <a:t>Junta de Usuarios de Riego La Convención</a:t>
            </a:r>
            <a:endParaRPr lang="es-CO" b="1" dirty="0">
              <a:latin typeface="+mj-lt"/>
            </a:endParaRPr>
          </a:p>
        </p:txBody>
      </p:sp>
      <p:sp>
        <p:nvSpPr>
          <p:cNvPr id="26" name="25 CuadroTexto"/>
          <p:cNvSpPr txBox="1"/>
          <p:nvPr/>
        </p:nvSpPr>
        <p:spPr>
          <a:xfrm>
            <a:off x="4189158" y="4897134"/>
            <a:ext cx="4464496" cy="369332"/>
          </a:xfrm>
          <a:prstGeom prst="rect">
            <a:avLst/>
          </a:prstGeom>
          <a:solidFill>
            <a:schemeClr val="accent1">
              <a:lumMod val="20000"/>
              <a:lumOff val="80000"/>
            </a:schemeClr>
          </a:solidFill>
        </p:spPr>
        <p:txBody>
          <a:bodyPr wrap="square" rtlCol="0">
            <a:spAutoFit/>
          </a:bodyPr>
          <a:lstStyle/>
          <a:p>
            <a:pPr algn="ctr"/>
            <a:r>
              <a:rPr lang="es-ES_tradnl" b="1" dirty="0" smtClean="0">
                <a:latin typeface="+mj-lt"/>
              </a:rPr>
              <a:t>Municipalidad Provincial de Cusco</a:t>
            </a:r>
            <a:endParaRPr lang="es-CO" b="1" dirty="0">
              <a:latin typeface="+mj-lt"/>
            </a:endParaRPr>
          </a:p>
        </p:txBody>
      </p:sp>
      <p:sp>
        <p:nvSpPr>
          <p:cNvPr id="27" name="26 CuadroTexto"/>
          <p:cNvSpPr txBox="1"/>
          <p:nvPr/>
        </p:nvSpPr>
        <p:spPr>
          <a:xfrm>
            <a:off x="4232753" y="5258988"/>
            <a:ext cx="4464496" cy="369332"/>
          </a:xfrm>
          <a:prstGeom prst="rect">
            <a:avLst/>
          </a:prstGeom>
          <a:solidFill>
            <a:schemeClr val="accent1">
              <a:lumMod val="20000"/>
              <a:lumOff val="80000"/>
            </a:schemeClr>
          </a:solidFill>
        </p:spPr>
        <p:txBody>
          <a:bodyPr wrap="square" rtlCol="0">
            <a:spAutoFit/>
          </a:bodyPr>
          <a:lstStyle/>
          <a:p>
            <a:pPr algn="ctr"/>
            <a:r>
              <a:rPr lang="es-ES_tradnl" b="1" dirty="0" smtClean="0">
                <a:latin typeface="+mj-lt"/>
              </a:rPr>
              <a:t>Municipalidad Provincial de </a:t>
            </a:r>
            <a:r>
              <a:rPr lang="es-ES_tradnl" b="1" dirty="0" err="1" smtClean="0">
                <a:latin typeface="+mj-lt"/>
              </a:rPr>
              <a:t>Canchis</a:t>
            </a:r>
            <a:endParaRPr lang="es-CO" b="1" dirty="0">
              <a:latin typeface="+mj-lt"/>
            </a:endParaRPr>
          </a:p>
        </p:txBody>
      </p:sp>
      <p:sp>
        <p:nvSpPr>
          <p:cNvPr id="28" name="27 CuadroTexto"/>
          <p:cNvSpPr txBox="1"/>
          <p:nvPr/>
        </p:nvSpPr>
        <p:spPr>
          <a:xfrm>
            <a:off x="4191623" y="5629890"/>
            <a:ext cx="4464496" cy="369332"/>
          </a:xfrm>
          <a:prstGeom prst="rect">
            <a:avLst/>
          </a:prstGeom>
          <a:solidFill>
            <a:schemeClr val="accent1">
              <a:lumMod val="20000"/>
              <a:lumOff val="80000"/>
            </a:schemeClr>
          </a:solidFill>
        </p:spPr>
        <p:txBody>
          <a:bodyPr wrap="square" rtlCol="0">
            <a:spAutoFit/>
          </a:bodyPr>
          <a:lstStyle/>
          <a:p>
            <a:pPr algn="ctr"/>
            <a:r>
              <a:rPr lang="es-ES_tradnl" b="1" dirty="0" smtClean="0">
                <a:latin typeface="+mj-lt"/>
              </a:rPr>
              <a:t>Municipalidad Provincial de </a:t>
            </a:r>
            <a:r>
              <a:rPr lang="es-ES_tradnl" b="1" dirty="0" err="1" smtClean="0">
                <a:latin typeface="+mj-lt"/>
              </a:rPr>
              <a:t>Quispicanchi</a:t>
            </a:r>
            <a:endParaRPr lang="es-CO" b="1" dirty="0">
              <a:latin typeface="+mj-lt"/>
            </a:endParaRPr>
          </a:p>
        </p:txBody>
      </p:sp>
      <p:sp>
        <p:nvSpPr>
          <p:cNvPr id="29" name="28 CuadroTexto"/>
          <p:cNvSpPr txBox="1"/>
          <p:nvPr/>
        </p:nvSpPr>
        <p:spPr>
          <a:xfrm>
            <a:off x="4232753" y="5999222"/>
            <a:ext cx="4464496" cy="369332"/>
          </a:xfrm>
          <a:prstGeom prst="rect">
            <a:avLst/>
          </a:prstGeom>
          <a:solidFill>
            <a:schemeClr val="accent1">
              <a:lumMod val="20000"/>
              <a:lumOff val="80000"/>
            </a:schemeClr>
          </a:solidFill>
        </p:spPr>
        <p:txBody>
          <a:bodyPr wrap="square" rtlCol="0">
            <a:spAutoFit/>
          </a:bodyPr>
          <a:lstStyle/>
          <a:p>
            <a:pPr algn="ctr"/>
            <a:r>
              <a:rPr lang="es-ES_tradnl" b="1" dirty="0" smtClean="0">
                <a:latin typeface="+mj-lt"/>
              </a:rPr>
              <a:t>Municipalidad Provincial de Calca</a:t>
            </a:r>
            <a:endParaRPr lang="es-CO" b="1" dirty="0">
              <a:latin typeface="+mj-lt"/>
            </a:endParaRPr>
          </a:p>
        </p:txBody>
      </p:sp>
      <p:sp>
        <p:nvSpPr>
          <p:cNvPr id="30" name="29 CuadroTexto"/>
          <p:cNvSpPr txBox="1"/>
          <p:nvPr/>
        </p:nvSpPr>
        <p:spPr>
          <a:xfrm>
            <a:off x="4316047" y="6303803"/>
            <a:ext cx="4464496" cy="369332"/>
          </a:xfrm>
          <a:prstGeom prst="rect">
            <a:avLst/>
          </a:prstGeom>
          <a:solidFill>
            <a:schemeClr val="accent1">
              <a:lumMod val="20000"/>
              <a:lumOff val="80000"/>
            </a:schemeClr>
          </a:solidFill>
        </p:spPr>
        <p:txBody>
          <a:bodyPr wrap="square" rtlCol="0">
            <a:spAutoFit/>
          </a:bodyPr>
          <a:lstStyle/>
          <a:p>
            <a:pPr algn="ctr"/>
            <a:r>
              <a:rPr lang="es-ES_tradnl" b="1" dirty="0" smtClean="0">
                <a:latin typeface="+mj-lt"/>
              </a:rPr>
              <a:t>EGEMSA</a:t>
            </a:r>
            <a:endParaRPr lang="es-CO" b="1" dirty="0">
              <a:latin typeface="+mj-lt"/>
            </a:endParaRPr>
          </a:p>
        </p:txBody>
      </p:sp>
    </p:spTree>
    <p:extLst>
      <p:ext uri="{BB962C8B-B14F-4D97-AF65-F5344CB8AC3E}">
        <p14:creationId xmlns:p14="http://schemas.microsoft.com/office/powerpoint/2010/main" val="116375605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50"/>
                                        <p:tgtEl>
                                          <p:spTgt spid="3">
                                            <p:txEl>
                                              <p:pRg st="0" end="0"/>
                                            </p:txEl>
                                          </p:spTgt>
                                        </p:tgtEl>
                                      </p:cBhvr>
                                    </p:animEffect>
                                    <p:anim calcmode="lin" valueType="num">
                                      <p:cBhvr>
                                        <p:cTn id="8" dur="2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2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8"/>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0"/>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9" grpId="0"/>
      <p:bldP spid="10" grpId="0"/>
      <p:bldP spid="11" grpId="0"/>
      <p:bldP spid="12" grpId="0" animBg="1"/>
      <p:bldP spid="13" grpId="0"/>
      <p:bldP spid="14" grpId="0"/>
      <p:bldP spid="15" grpId="0"/>
      <p:bldP spid="16" grpId="0"/>
      <p:bldP spid="17" grpId="0"/>
      <p:bldP spid="18" grpId="0"/>
      <p:bldP spid="19" grpId="0" animBg="1"/>
      <p:bldP spid="20" grpId="0"/>
      <p:bldP spid="22" grpId="0"/>
      <p:bldP spid="23" grpId="0"/>
      <p:bldP spid="26" grpId="0" animBg="1"/>
      <p:bldP spid="27" grpId="0" animBg="1"/>
      <p:bldP spid="28" grpId="0" animBg="1"/>
      <p:bldP spid="29" grpId="0" animBg="1"/>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115637" y="1143266"/>
            <a:ext cx="3769305" cy="461665"/>
          </a:xfrm>
          <a:prstGeom prst="rect">
            <a:avLst/>
          </a:prstGeom>
          <a:solidFill>
            <a:schemeClr val="accent1">
              <a:lumMod val="20000"/>
              <a:lumOff val="80000"/>
            </a:schemeClr>
          </a:solidFill>
        </p:spPr>
        <p:txBody>
          <a:bodyPr wrap="square" rtlCol="0">
            <a:spAutoFit/>
          </a:bodyPr>
          <a:lstStyle/>
          <a:p>
            <a:pPr algn="ctr"/>
            <a:r>
              <a:rPr lang="es-ES_tradnl" sz="2400" b="1" dirty="0" smtClean="0">
                <a:solidFill>
                  <a:schemeClr val="accent2">
                    <a:lumMod val="75000"/>
                  </a:schemeClr>
                </a:solidFill>
                <a:latin typeface="+mj-lt"/>
              </a:rPr>
              <a:t>COMISION TECNICA:</a:t>
            </a:r>
          </a:p>
        </p:txBody>
      </p:sp>
      <p:sp>
        <p:nvSpPr>
          <p:cNvPr id="9" name="8 CuadroTexto"/>
          <p:cNvSpPr txBox="1"/>
          <p:nvPr/>
        </p:nvSpPr>
        <p:spPr>
          <a:xfrm>
            <a:off x="5073759" y="4221088"/>
            <a:ext cx="3781235" cy="369332"/>
          </a:xfrm>
          <a:prstGeom prst="rect">
            <a:avLst/>
          </a:prstGeom>
          <a:solidFill>
            <a:schemeClr val="bg1"/>
          </a:solidFill>
          <a:ln>
            <a:solidFill>
              <a:schemeClr val="accent1">
                <a:lumMod val="50000"/>
              </a:schemeClr>
            </a:solidFill>
          </a:ln>
        </p:spPr>
        <p:txBody>
          <a:bodyPr wrap="square" rtlCol="0">
            <a:spAutoFit/>
          </a:bodyPr>
          <a:lstStyle>
            <a:defPPr>
              <a:defRPr lang="es-ES"/>
            </a:defPPr>
            <a:lvl1pPr algn="ctr">
              <a:defRPr b="1">
                <a:latin typeface="+mj-lt"/>
              </a:defRPr>
            </a:lvl1pPr>
          </a:lstStyle>
          <a:p>
            <a:r>
              <a:rPr lang="es-CO" dirty="0"/>
              <a:t>PER   </a:t>
            </a:r>
            <a:r>
              <a:rPr lang="es-CO" dirty="0" smtClean="0"/>
              <a:t>-  </a:t>
            </a:r>
            <a:r>
              <a:rPr lang="es-CO" dirty="0"/>
              <a:t>IMA</a:t>
            </a:r>
          </a:p>
        </p:txBody>
      </p:sp>
      <p:sp>
        <p:nvSpPr>
          <p:cNvPr id="13" name="12 CuadroTexto"/>
          <p:cNvSpPr txBox="1"/>
          <p:nvPr/>
        </p:nvSpPr>
        <p:spPr>
          <a:xfrm>
            <a:off x="5073759" y="4725144"/>
            <a:ext cx="3781235" cy="369332"/>
          </a:xfrm>
          <a:prstGeom prst="rect">
            <a:avLst/>
          </a:prstGeom>
          <a:solidFill>
            <a:schemeClr val="bg1"/>
          </a:solidFill>
          <a:ln>
            <a:solidFill>
              <a:schemeClr val="accent1">
                <a:lumMod val="50000"/>
              </a:schemeClr>
            </a:solidFill>
          </a:ln>
        </p:spPr>
        <p:txBody>
          <a:bodyPr wrap="square" rtlCol="0">
            <a:spAutoFit/>
          </a:bodyPr>
          <a:lstStyle>
            <a:defPPr>
              <a:defRPr lang="es-ES"/>
            </a:defPPr>
            <a:lvl1pPr algn="ctr">
              <a:defRPr b="1">
                <a:latin typeface="+mj-lt"/>
              </a:defRPr>
            </a:lvl1pPr>
          </a:lstStyle>
          <a:p>
            <a:r>
              <a:rPr lang="es-CO" dirty="0"/>
              <a:t>CARE PERÚ</a:t>
            </a:r>
          </a:p>
        </p:txBody>
      </p:sp>
      <p:sp>
        <p:nvSpPr>
          <p:cNvPr id="14" name="13 CuadroTexto"/>
          <p:cNvSpPr txBox="1"/>
          <p:nvPr/>
        </p:nvSpPr>
        <p:spPr>
          <a:xfrm>
            <a:off x="5075655" y="2646204"/>
            <a:ext cx="3741853" cy="369332"/>
          </a:xfrm>
          <a:prstGeom prst="rect">
            <a:avLst/>
          </a:prstGeom>
          <a:solidFill>
            <a:schemeClr val="bg1"/>
          </a:solidFill>
          <a:ln>
            <a:solidFill>
              <a:schemeClr val="accent1">
                <a:lumMod val="50000"/>
              </a:schemeClr>
            </a:solidFill>
          </a:ln>
        </p:spPr>
        <p:txBody>
          <a:bodyPr wrap="square" rtlCol="0">
            <a:spAutoFit/>
          </a:bodyPr>
          <a:lstStyle>
            <a:defPPr>
              <a:defRPr lang="es-ES"/>
            </a:defPPr>
            <a:lvl1pPr algn="ctr">
              <a:defRPr b="1">
                <a:latin typeface="+mj-lt"/>
              </a:defRPr>
            </a:lvl1pPr>
          </a:lstStyle>
          <a:p>
            <a:r>
              <a:rPr lang="es-CO" dirty="0"/>
              <a:t>GORE CUSCO</a:t>
            </a:r>
          </a:p>
        </p:txBody>
      </p:sp>
      <p:sp>
        <p:nvSpPr>
          <p:cNvPr id="18" name="17 CuadroTexto"/>
          <p:cNvSpPr txBox="1"/>
          <p:nvPr/>
        </p:nvSpPr>
        <p:spPr>
          <a:xfrm>
            <a:off x="5078150" y="3645024"/>
            <a:ext cx="3768998" cy="369332"/>
          </a:xfrm>
          <a:prstGeom prst="rect">
            <a:avLst/>
          </a:prstGeom>
          <a:solidFill>
            <a:schemeClr val="bg1"/>
          </a:solidFill>
          <a:ln>
            <a:solidFill>
              <a:schemeClr val="accent1">
                <a:lumMod val="50000"/>
              </a:schemeClr>
            </a:solidFill>
          </a:ln>
        </p:spPr>
        <p:txBody>
          <a:bodyPr wrap="square" rtlCol="0">
            <a:spAutoFit/>
          </a:bodyPr>
          <a:lstStyle>
            <a:defPPr>
              <a:defRPr lang="es-ES"/>
            </a:defPPr>
            <a:lvl1pPr algn="ctr">
              <a:defRPr b="1">
                <a:latin typeface="+mj-lt"/>
              </a:defRPr>
            </a:lvl1pPr>
          </a:lstStyle>
          <a:p>
            <a:r>
              <a:rPr lang="es-CO" dirty="0"/>
              <a:t>PER </a:t>
            </a:r>
            <a:r>
              <a:rPr lang="es-CO" dirty="0" smtClean="0"/>
              <a:t>-  </a:t>
            </a:r>
            <a:r>
              <a:rPr lang="es-CO" dirty="0"/>
              <a:t>PLAN MERISS</a:t>
            </a:r>
          </a:p>
        </p:txBody>
      </p:sp>
      <p:pic>
        <p:nvPicPr>
          <p:cNvPr id="21" name="Picture 2" descr="C:\Users\Usuario\Desktop\INFRAECO-III-24-01-13\DSC0707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150" t="11939" r="17219" b="1682"/>
          <a:stretch/>
        </p:blipFill>
        <p:spPr bwMode="auto">
          <a:xfrm>
            <a:off x="291428" y="1047282"/>
            <a:ext cx="3275198" cy="281376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4" name="23 CuadroTexto"/>
          <p:cNvSpPr txBox="1"/>
          <p:nvPr/>
        </p:nvSpPr>
        <p:spPr>
          <a:xfrm>
            <a:off x="5078151" y="3150260"/>
            <a:ext cx="3768998" cy="369332"/>
          </a:xfrm>
          <a:prstGeom prst="rect">
            <a:avLst/>
          </a:prstGeom>
          <a:solidFill>
            <a:schemeClr val="bg1"/>
          </a:solidFill>
          <a:ln>
            <a:solidFill>
              <a:schemeClr val="accent1">
                <a:lumMod val="50000"/>
              </a:schemeClr>
            </a:solidFill>
          </a:ln>
        </p:spPr>
        <p:txBody>
          <a:bodyPr wrap="square" rtlCol="0">
            <a:spAutoFit/>
          </a:bodyPr>
          <a:lstStyle/>
          <a:p>
            <a:pPr algn="ctr"/>
            <a:r>
              <a:rPr lang="es-CO" b="1" dirty="0" smtClean="0">
                <a:latin typeface="+mj-lt"/>
              </a:rPr>
              <a:t>AAA – UV</a:t>
            </a:r>
            <a:endParaRPr lang="es-CO" b="1" dirty="0">
              <a:latin typeface="+mj-lt"/>
            </a:endParaRPr>
          </a:p>
        </p:txBody>
      </p:sp>
      <p:sp>
        <p:nvSpPr>
          <p:cNvPr id="25" name="24 Rectángulo"/>
          <p:cNvSpPr/>
          <p:nvPr/>
        </p:nvSpPr>
        <p:spPr>
          <a:xfrm>
            <a:off x="990600" y="36725"/>
            <a:ext cx="7442994" cy="707886"/>
          </a:xfrm>
          <a:prstGeom prst="rect">
            <a:avLst/>
          </a:prstGeom>
        </p:spPr>
        <p:txBody>
          <a:bodyPr wrap="square">
            <a:spAutoFit/>
          </a:bodyPr>
          <a:lstStyle/>
          <a:p>
            <a:pPr algn="ctr"/>
            <a:r>
              <a:rPr lang="es-PE" sz="2000" b="1" dirty="0">
                <a:solidFill>
                  <a:srgbClr val="04617B">
                    <a:lumMod val="75000"/>
                  </a:srgbClr>
                </a:solidFill>
                <a:latin typeface="Arabic Typesetting" pitchFamily="66" charset="-78"/>
                <a:ea typeface="+mj-ea"/>
                <a:cs typeface="Arabic Typesetting" pitchFamily="66" charset="-78"/>
              </a:rPr>
              <a:t>GRUPO IMPULSOR </a:t>
            </a:r>
            <a:br>
              <a:rPr lang="es-PE" sz="2000" b="1" dirty="0">
                <a:solidFill>
                  <a:srgbClr val="04617B">
                    <a:lumMod val="75000"/>
                  </a:srgbClr>
                </a:solidFill>
                <a:latin typeface="Arabic Typesetting" pitchFamily="66" charset="-78"/>
                <a:ea typeface="+mj-ea"/>
                <a:cs typeface="Arabic Typesetting" pitchFamily="66" charset="-78"/>
              </a:rPr>
            </a:br>
            <a:r>
              <a:rPr lang="es-PE" sz="2000" b="1" dirty="0">
                <a:solidFill>
                  <a:srgbClr val="04617B">
                    <a:lumMod val="75000"/>
                  </a:srgbClr>
                </a:solidFill>
                <a:latin typeface="Arabic Typesetting" pitchFamily="66" charset="-78"/>
                <a:ea typeface="+mj-ea"/>
                <a:cs typeface="Arabic Typesetting" pitchFamily="66" charset="-78"/>
              </a:rPr>
              <a:t>para la conformación del Consejo de Recursos Hídricos de cuenca Vilcanota Urubamba </a:t>
            </a:r>
            <a:endParaRPr lang="es-PE" dirty="0"/>
          </a:p>
        </p:txBody>
      </p:sp>
      <p:pic>
        <p:nvPicPr>
          <p:cNvPr id="26" name="Picture 2" descr="C:\Users\Usuario\Desktop\Nueva carpeta\2013-10-11 16.10.0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429" y="3947258"/>
            <a:ext cx="3920532" cy="2824551"/>
          </a:xfrm>
          <a:prstGeom prst="rect">
            <a:avLst/>
          </a:prstGeom>
          <a:ln>
            <a:noFill/>
          </a:ln>
          <a:effectLst>
            <a:softEdge rad="112500"/>
          </a:effectLst>
          <a:extLst/>
        </p:spPr>
      </p:pic>
      <p:sp>
        <p:nvSpPr>
          <p:cNvPr id="28" name="12 CuadroTexto"/>
          <p:cNvSpPr txBox="1"/>
          <p:nvPr/>
        </p:nvSpPr>
        <p:spPr>
          <a:xfrm>
            <a:off x="5055963" y="5219908"/>
            <a:ext cx="3781235" cy="369332"/>
          </a:xfrm>
          <a:prstGeom prst="rect">
            <a:avLst/>
          </a:prstGeom>
          <a:solidFill>
            <a:schemeClr val="bg1"/>
          </a:solidFill>
          <a:ln>
            <a:solidFill>
              <a:schemeClr val="accent1">
                <a:lumMod val="50000"/>
              </a:schemeClr>
            </a:solidFill>
          </a:ln>
        </p:spPr>
        <p:txBody>
          <a:bodyPr wrap="square" rtlCol="0">
            <a:spAutoFit/>
          </a:bodyPr>
          <a:lstStyle>
            <a:defPPr>
              <a:defRPr lang="es-ES"/>
            </a:defPPr>
            <a:lvl1pPr algn="ctr">
              <a:defRPr b="1">
                <a:latin typeface="+mj-lt"/>
              </a:defRPr>
            </a:lvl1pPr>
          </a:lstStyle>
          <a:p>
            <a:r>
              <a:rPr lang="es-CO" dirty="0" smtClean="0"/>
              <a:t>EGEMSA</a:t>
            </a:r>
            <a:endParaRPr lang="es-CO" dirty="0"/>
          </a:p>
        </p:txBody>
      </p:sp>
    </p:spTree>
    <p:extLst>
      <p:ext uri="{BB962C8B-B14F-4D97-AF65-F5344CB8AC3E}">
        <p14:creationId xmlns:p14="http://schemas.microsoft.com/office/powerpoint/2010/main" val="390426393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par>
                          <p:cTn id="8" fill="hold">
                            <p:stCondLst>
                              <p:cond delay="2000"/>
                            </p:stCondLst>
                            <p:childTnLst>
                              <p:par>
                                <p:cTn id="9" presetID="4" presetClass="entr" presetSubtype="16"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ox(in)">
                                      <p:cBhvr>
                                        <p:cTn id="11" dur="2000"/>
                                        <p:tgtEl>
                                          <p:spTgt spid="14"/>
                                        </p:tgtEl>
                                      </p:cBhvr>
                                    </p:animEffect>
                                  </p:childTnLst>
                                </p:cTn>
                              </p:par>
                            </p:childTnLst>
                          </p:cTn>
                        </p:par>
                        <p:par>
                          <p:cTn id="12" fill="hold">
                            <p:stCondLst>
                              <p:cond delay="4000"/>
                            </p:stCondLst>
                            <p:childTnLst>
                              <p:par>
                                <p:cTn id="13" presetID="4" presetClass="entr" presetSubtype="16"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ox(in)">
                                      <p:cBhvr>
                                        <p:cTn id="15" dur="2000"/>
                                        <p:tgtEl>
                                          <p:spTgt spid="18"/>
                                        </p:tgtEl>
                                      </p:cBhvr>
                                    </p:animEffect>
                                  </p:childTnLst>
                                </p:cTn>
                              </p:par>
                            </p:childTnLst>
                          </p:cTn>
                        </p:par>
                        <p:par>
                          <p:cTn id="16" fill="hold">
                            <p:stCondLst>
                              <p:cond delay="6000"/>
                            </p:stCondLst>
                            <p:childTnLst>
                              <p:par>
                                <p:cTn id="17" presetID="4" presetClass="entr" presetSubtype="16"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ox(in)">
                                      <p:cBhvr>
                                        <p:cTn id="19" dur="2000"/>
                                        <p:tgtEl>
                                          <p:spTgt spid="9"/>
                                        </p:tgtEl>
                                      </p:cBhvr>
                                    </p:animEffect>
                                  </p:childTnLst>
                                </p:cTn>
                              </p:par>
                            </p:childTnLst>
                          </p:cTn>
                        </p:par>
                        <p:par>
                          <p:cTn id="20" fill="hold">
                            <p:stCondLst>
                              <p:cond delay="8000"/>
                            </p:stCondLst>
                            <p:childTnLst>
                              <p:par>
                                <p:cTn id="21" presetID="4" presetClass="entr" presetSubtype="16"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ox(in)">
                                      <p:cBhvr>
                                        <p:cTn id="23" dur="2000"/>
                                        <p:tgtEl>
                                          <p:spTgt spid="13"/>
                                        </p:tgtEl>
                                      </p:cBhvr>
                                    </p:animEffect>
                                  </p:childTnLst>
                                </p:cTn>
                              </p:par>
                            </p:childTnLst>
                          </p:cTn>
                        </p:par>
                        <p:par>
                          <p:cTn id="24" fill="hold">
                            <p:stCondLst>
                              <p:cond delay="10000"/>
                            </p:stCondLst>
                            <p:childTnLst>
                              <p:par>
                                <p:cTn id="25" presetID="6" presetClass="entr" presetSubtype="16"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circle(in)">
                                      <p:cBhvr>
                                        <p:cTn id="27" dur="20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 calcmode="lin" valueType="num">
                                      <p:cBhvr additive="base">
                                        <p:cTn id="32" dur="500" fill="hold"/>
                                        <p:tgtEl>
                                          <p:spTgt spid="26"/>
                                        </p:tgtEl>
                                        <p:attrNameLst>
                                          <p:attrName>ppt_x</p:attrName>
                                        </p:attrNameLst>
                                      </p:cBhvr>
                                      <p:tavLst>
                                        <p:tav tm="0">
                                          <p:val>
                                            <p:strVal val="#ppt_x"/>
                                          </p:val>
                                        </p:tav>
                                        <p:tav tm="100000">
                                          <p:val>
                                            <p:strVal val="#ppt_x"/>
                                          </p:val>
                                        </p:tav>
                                      </p:tavLst>
                                    </p:anim>
                                    <p:anim calcmode="lin" valueType="num">
                                      <p:cBhvr additive="base">
                                        <p:cTn id="33" dur="500" fill="hold"/>
                                        <p:tgtEl>
                                          <p:spTgt spid="26"/>
                                        </p:tgtEl>
                                        <p:attrNameLst>
                                          <p:attrName>ppt_y</p:attrName>
                                        </p:attrNameLst>
                                      </p:cBhvr>
                                      <p:tavLst>
                                        <p:tav tm="0">
                                          <p:val>
                                            <p:strVal val="1+#ppt_h/2"/>
                                          </p:val>
                                        </p:tav>
                                        <p:tav tm="100000">
                                          <p:val>
                                            <p:strVal val="#ppt_y"/>
                                          </p:val>
                                        </p:tav>
                                      </p:tavLst>
                                    </p:anim>
                                  </p:childTnLst>
                                </p:cTn>
                              </p:par>
                            </p:childTnLst>
                          </p:cTn>
                        </p:par>
                        <p:par>
                          <p:cTn id="34" fill="hold">
                            <p:stCondLst>
                              <p:cond delay="500"/>
                            </p:stCondLst>
                            <p:childTnLst>
                              <p:par>
                                <p:cTn id="35" presetID="4" presetClass="entr" presetSubtype="16"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box(in)">
                                      <p:cBhvr>
                                        <p:cTn id="3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3" grpId="0" animBg="1"/>
      <p:bldP spid="14" grpId="0" animBg="1"/>
      <p:bldP spid="18" grpId="0" animBg="1"/>
      <p:bldP spid="24" grpId="0" animBg="1"/>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536273" y="706388"/>
            <a:ext cx="8135739" cy="54868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Font typeface="Wingdings 2"/>
              <a:buNone/>
            </a:pPr>
            <a:r>
              <a:rPr lang="es-PE" sz="2000" b="1" dirty="0" smtClean="0">
                <a:solidFill>
                  <a:schemeClr val="accent1">
                    <a:lumMod val="75000"/>
                  </a:schemeClr>
                </a:solidFill>
                <a:latin typeface="+mj-lt"/>
              </a:rPr>
              <a:t>RESULTADOS ESPERADOS DEL G.I.</a:t>
            </a:r>
            <a:endParaRPr lang="es-CO" sz="2000" dirty="0">
              <a:solidFill>
                <a:schemeClr val="accent1">
                  <a:lumMod val="75000"/>
                </a:schemeClr>
              </a:solidFill>
            </a:endParaRPr>
          </a:p>
        </p:txBody>
      </p:sp>
      <p:sp>
        <p:nvSpPr>
          <p:cNvPr id="9" name="8 Rectángulo"/>
          <p:cNvSpPr/>
          <p:nvPr/>
        </p:nvSpPr>
        <p:spPr>
          <a:xfrm>
            <a:off x="582063" y="1255837"/>
            <a:ext cx="8171978" cy="3016210"/>
          </a:xfrm>
          <a:prstGeom prst="rect">
            <a:avLst/>
          </a:prstGeom>
          <a:noFill/>
        </p:spPr>
        <p:txBody>
          <a:bodyPr wrap="square">
            <a:spAutoFit/>
          </a:bodyPr>
          <a:lstStyle/>
          <a:p>
            <a:pPr marL="544513" indent="-455613" algn="just">
              <a:spcAft>
                <a:spcPts val="1200"/>
              </a:spcAft>
            </a:pPr>
            <a:r>
              <a:rPr lang="es-ES" sz="1400" dirty="0" smtClean="0"/>
              <a:t>R1. El G. I. debidamente Organizado y Reconocido, cumpliendo sus funciones.</a:t>
            </a:r>
          </a:p>
          <a:p>
            <a:pPr marL="544513" indent="-455613" algn="just">
              <a:spcAft>
                <a:spcPts val="1200"/>
              </a:spcAft>
            </a:pPr>
            <a:r>
              <a:rPr lang="es-ES" sz="1400" dirty="0" smtClean="0"/>
              <a:t>R2. Participación activa de los actores en la Gestión de R.H., para el proceso de conformación del Consejo Cuenca.</a:t>
            </a:r>
            <a:endParaRPr lang="es-ES" sz="1400" dirty="0"/>
          </a:p>
          <a:p>
            <a:pPr marL="544513" indent="-455613" algn="just">
              <a:spcAft>
                <a:spcPts val="1200"/>
              </a:spcAft>
            </a:pPr>
            <a:r>
              <a:rPr lang="es-ES" sz="1400" dirty="0" smtClean="0"/>
              <a:t>R3. Determinación del ámbito territorial del Consejo de Cuenca.</a:t>
            </a:r>
          </a:p>
          <a:p>
            <a:pPr marL="544513" indent="-455613" algn="just">
              <a:spcAft>
                <a:spcPts val="1200"/>
              </a:spcAft>
            </a:pPr>
            <a:r>
              <a:rPr lang="es-ES" sz="1400" dirty="0" smtClean="0"/>
              <a:t>R4. Designación de </a:t>
            </a:r>
            <a:r>
              <a:rPr lang="es-ES" sz="1400" dirty="0">
                <a:solidFill>
                  <a:prstClr val="black"/>
                </a:solidFill>
              </a:rPr>
              <a:t>sus representantes </a:t>
            </a:r>
            <a:r>
              <a:rPr lang="es-ES" sz="1400" dirty="0" smtClean="0"/>
              <a:t>debidamente acreditados para la conformación del </a:t>
            </a:r>
            <a:r>
              <a:rPr lang="es-PE" sz="1400" dirty="0" smtClean="0">
                <a:solidFill>
                  <a:prstClr val="black"/>
                </a:solidFill>
              </a:rPr>
              <a:t>CRHCVU</a:t>
            </a:r>
            <a:r>
              <a:rPr lang="es-ES" sz="1400" dirty="0">
                <a:solidFill>
                  <a:prstClr val="black"/>
                </a:solidFill>
              </a:rPr>
              <a:t>.</a:t>
            </a:r>
          </a:p>
          <a:p>
            <a:pPr marL="544513" indent="-455613" algn="just">
              <a:spcAft>
                <a:spcPts val="1200"/>
              </a:spcAft>
            </a:pPr>
            <a:r>
              <a:rPr lang="es-ES" sz="1400" dirty="0" smtClean="0"/>
              <a:t>R5. Revisión y aprobación del Expediente Técnico de creación y reconocimiento del CRHCVU</a:t>
            </a:r>
            <a:r>
              <a:rPr lang="es-ES" sz="1400" dirty="0"/>
              <a:t>.</a:t>
            </a:r>
          </a:p>
          <a:p>
            <a:pPr marL="544513" indent="-455613" algn="just">
              <a:spcAft>
                <a:spcPts val="1200"/>
              </a:spcAft>
            </a:pPr>
            <a:r>
              <a:rPr lang="es-ES" sz="1400" dirty="0" smtClean="0"/>
              <a:t>R6. Creación e instalación del Consejo de Recursos Hídricos de la Cuenca Vilcanota Urubamba. </a:t>
            </a:r>
          </a:p>
        </p:txBody>
      </p:sp>
      <p:pic>
        <p:nvPicPr>
          <p:cNvPr id="4" name="Picture 2" descr="C:\Users\Ing. Mateo\Desktop\Doc Greta\Fotos de Walter Ch\Hermanos Ayar 05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4487491"/>
            <a:ext cx="2664296" cy="226416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Ing. Mateo\Desktop\Doc Greta\Fotos de Walter Ch\Foto 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3888" y="4581128"/>
            <a:ext cx="5137285" cy="2170522"/>
          </a:xfrm>
          <a:prstGeom prst="rect">
            <a:avLst/>
          </a:prstGeom>
          <a:noFill/>
          <a:extLst>
            <a:ext uri="{909E8E84-426E-40DD-AFC4-6F175D3DCCD1}">
              <a14:hiddenFill xmlns:a14="http://schemas.microsoft.com/office/drawing/2010/main">
                <a:solidFill>
                  <a:srgbClr val="FFFFFF"/>
                </a:solidFill>
              </a14:hiddenFill>
            </a:ext>
          </a:extLst>
        </p:spPr>
      </p:pic>
      <p:sp>
        <p:nvSpPr>
          <p:cNvPr id="6" name="5 Rectángulo"/>
          <p:cNvSpPr/>
          <p:nvPr/>
        </p:nvSpPr>
        <p:spPr>
          <a:xfrm>
            <a:off x="990600" y="36725"/>
            <a:ext cx="7442994" cy="707886"/>
          </a:xfrm>
          <a:prstGeom prst="rect">
            <a:avLst/>
          </a:prstGeom>
        </p:spPr>
        <p:txBody>
          <a:bodyPr wrap="square">
            <a:spAutoFit/>
          </a:bodyPr>
          <a:lstStyle/>
          <a:p>
            <a:pPr algn="ctr"/>
            <a:r>
              <a:rPr lang="es-PE" sz="2000" b="1" dirty="0">
                <a:solidFill>
                  <a:srgbClr val="04617B">
                    <a:lumMod val="75000"/>
                  </a:srgbClr>
                </a:solidFill>
                <a:latin typeface="Arabic Typesetting" pitchFamily="66" charset="-78"/>
                <a:ea typeface="+mj-ea"/>
                <a:cs typeface="Arabic Typesetting" pitchFamily="66" charset="-78"/>
              </a:rPr>
              <a:t>GRUPO IMPULSOR </a:t>
            </a:r>
            <a:br>
              <a:rPr lang="es-PE" sz="2000" b="1" dirty="0">
                <a:solidFill>
                  <a:srgbClr val="04617B">
                    <a:lumMod val="75000"/>
                  </a:srgbClr>
                </a:solidFill>
                <a:latin typeface="Arabic Typesetting" pitchFamily="66" charset="-78"/>
                <a:ea typeface="+mj-ea"/>
                <a:cs typeface="Arabic Typesetting" pitchFamily="66" charset="-78"/>
              </a:rPr>
            </a:br>
            <a:r>
              <a:rPr lang="es-PE" sz="2000" b="1" dirty="0">
                <a:solidFill>
                  <a:srgbClr val="04617B">
                    <a:lumMod val="75000"/>
                  </a:srgbClr>
                </a:solidFill>
                <a:latin typeface="Arabic Typesetting" pitchFamily="66" charset="-78"/>
                <a:ea typeface="+mj-ea"/>
                <a:cs typeface="Arabic Typesetting" pitchFamily="66" charset="-78"/>
              </a:rPr>
              <a:t>para la conformación del Consejo de Recursos Hídricos de cuenca Vilcanota Urubamba </a:t>
            </a:r>
            <a:endParaRPr lang="es-PE" dirty="0"/>
          </a:p>
        </p:txBody>
      </p:sp>
    </p:spTree>
    <p:extLst>
      <p:ext uri="{BB962C8B-B14F-4D97-AF65-F5344CB8AC3E}">
        <p14:creationId xmlns:p14="http://schemas.microsoft.com/office/powerpoint/2010/main" val="54786832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6936</TotalTime>
  <Words>1485</Words>
  <Application>Microsoft Office PowerPoint</Application>
  <PresentationFormat>Presentación en pantalla (4:3)</PresentationFormat>
  <Paragraphs>190</Paragraphs>
  <Slides>30</Slides>
  <Notes>7</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30</vt:i4>
      </vt:variant>
    </vt:vector>
  </HeadingPairs>
  <TitlesOfParts>
    <vt:vector size="39" baseType="lpstr">
      <vt:lpstr>Arabic Typesetting</vt:lpstr>
      <vt:lpstr>Arial</vt:lpstr>
      <vt:lpstr>Calibri</vt:lpstr>
      <vt:lpstr>Constantia</vt:lpstr>
      <vt:lpstr>Times New Roman</vt:lpstr>
      <vt:lpstr>Verdana</vt:lpstr>
      <vt:lpstr>Wingdings</vt:lpstr>
      <vt:lpstr>Wingdings 2</vt:lpstr>
      <vt:lpstr>Flujo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 LA EJECUCIÓN DEL PLAN OPERATIVO DEL GRUPO IMPULSOR.</vt:lpstr>
      <vt:lpstr>DEL MONITOREO</vt:lpstr>
      <vt:lpstr>Presentación de PowerPoint</vt:lpstr>
      <vt:lpstr>INSTALACION DEL GRUPO IMPULSOR EN EL CUSCO (07 DE JUNIO 2012)</vt:lpstr>
      <vt:lpstr>GRUPO IMPULSOR Y LA VISITA DEL JEFE DE LA ANA</vt:lpstr>
      <vt:lpstr>TALLERES DE TRABAJO PARA LA FORMULACION DEL PIP Y EL PLAN DE TRABAJO CONCERTADO</vt:lpstr>
      <vt:lpstr>EQUIPO FORMULADOR DEL PIP. GIRH</vt:lpstr>
      <vt:lpstr>VISITA DEL GRUPO IMPULSOR A LA REGIÓN DE UCAYALI (23-26 AGOSTO 2012) Y REUNIÓN CON FUNCIONARIOS DEL GOBIERNO REGIONAL DE UCAYALI </vt:lpstr>
      <vt:lpstr>SOCIALIZACIÓN DEL EXPEDIENTE DE CONFORMACIÓN DEL CONSEJO DE RECURSOS HÍDRICOS DE LA CUENCA VILCANOTA URUBAMBA AL GRUPO IMPULSOR POR PARTE DEL EQUIPO TÉCNICO DEL PROYECTO GIRH. (2016)</vt:lpstr>
      <vt:lpstr>Presentación de PowerPoint</vt:lpstr>
      <vt:lpstr>Presentación de PowerPoint</vt:lpstr>
      <vt:lpstr>Presentación de PowerPoint</vt:lpstr>
      <vt:lpstr>Presentación de PowerPoint</vt:lpstr>
      <vt:lpstr>LIMITACIONES EN EL TRABAJO DEL GRUPO IMPULSOR</vt:lpstr>
      <vt:lpstr>RECOMENDACIONES</vt:lpstr>
      <vt:lpstr>Presentación de PowerPoint</vt:lpstr>
    </vt:vector>
  </TitlesOfParts>
  <Manager>ING. WEBER QUISPE</Manager>
  <Company>INRENA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ING. WEBER QUISPE ROCCA</dc:creator>
  <cp:lastModifiedBy>USER</cp:lastModifiedBy>
  <cp:revision>707</cp:revision>
  <dcterms:created xsi:type="dcterms:W3CDTF">2009-03-26T20:12:36Z</dcterms:created>
  <dcterms:modified xsi:type="dcterms:W3CDTF">2017-05-03T16:53:44Z</dcterms:modified>
  <cp:contentStatus>ING. WEBER QUISPE</cp:contentStatus>
  <cp:version>ING. WEBER QUISPE</cp:version>
</cp:coreProperties>
</file>