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7" r:id="rId2"/>
    <p:sldId id="258" r:id="rId3"/>
    <p:sldId id="326" r:id="rId4"/>
    <p:sldId id="333" r:id="rId5"/>
    <p:sldId id="328" r:id="rId6"/>
    <p:sldId id="335" r:id="rId7"/>
    <p:sldId id="339" r:id="rId8"/>
    <p:sldId id="369" r:id="rId9"/>
    <p:sldId id="340" r:id="rId10"/>
    <p:sldId id="341" r:id="rId11"/>
    <p:sldId id="342" r:id="rId12"/>
    <p:sldId id="343" r:id="rId13"/>
    <p:sldId id="344" r:id="rId14"/>
    <p:sldId id="345" r:id="rId15"/>
    <p:sldId id="351" r:id="rId16"/>
    <p:sldId id="352" r:id="rId17"/>
    <p:sldId id="353" r:id="rId18"/>
    <p:sldId id="382" r:id="rId19"/>
    <p:sldId id="384" r:id="rId20"/>
    <p:sldId id="390" r:id="rId21"/>
    <p:sldId id="383" r:id="rId22"/>
    <p:sldId id="385" r:id="rId23"/>
    <p:sldId id="386" r:id="rId24"/>
    <p:sldId id="387" r:id="rId25"/>
    <p:sldId id="388" r:id="rId26"/>
    <p:sldId id="389" r:id="rId27"/>
    <p:sldId id="376" r:id="rId28"/>
    <p:sldId id="377" r:id="rId29"/>
    <p:sldId id="378" r:id="rId30"/>
    <p:sldId id="379" r:id="rId31"/>
    <p:sldId id="391" r:id="rId32"/>
    <p:sldId id="380" r:id="rId33"/>
    <p:sldId id="399" r:id="rId34"/>
    <p:sldId id="400" r:id="rId35"/>
    <p:sldId id="401" r:id="rId36"/>
    <p:sldId id="402" r:id="rId37"/>
    <p:sldId id="412" r:id="rId38"/>
    <p:sldId id="415" r:id="rId39"/>
    <p:sldId id="418" r:id="rId40"/>
    <p:sldId id="421" r:id="rId41"/>
    <p:sldId id="424" r:id="rId42"/>
    <p:sldId id="427" r:id="rId43"/>
    <p:sldId id="395" r:id="rId44"/>
    <p:sldId id="394" r:id="rId45"/>
    <p:sldId id="398" r:id="rId46"/>
    <p:sldId id="396" r:id="rId47"/>
    <p:sldId id="393" r:id="rId48"/>
    <p:sldId id="428" r:id="rId49"/>
    <p:sldId id="429" r:id="rId50"/>
    <p:sldId id="367" r:id="rId51"/>
  </p:sldIdLst>
  <p:sldSz cx="9144000" cy="6858000" type="screen4x3"/>
  <p:notesSz cx="6797675" cy="9928225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ana" initials="J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6600"/>
    <a:srgbClr val="009900"/>
    <a:srgbClr val="3BC53B"/>
    <a:srgbClr val="7CCE18"/>
    <a:srgbClr val="46B11B"/>
    <a:srgbClr val="1F990B"/>
    <a:srgbClr val="25B55C"/>
    <a:srgbClr val="2E527C"/>
    <a:srgbClr val="79C2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374" autoAdjust="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D81A5-0741-4A28-8016-B64BFAD894C9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A5E95-6A15-42F8-8724-C0D04CEDD7EC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75977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0898F-C8E9-41BD-B5AA-F75B06FF1ACC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43368-1661-4C65-BC52-BF4521AF2E9C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49802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706A6-553F-4446-820F-13BD19FCC653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2486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11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12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13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14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16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17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44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622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3505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3368-1661-4C65-BC52-BF4521AF2E9C}" type="slidenum">
              <a:rPr lang="es-PE" smtClean="0"/>
              <a:pPr/>
              <a:t>10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12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556BB-C535-4DD1-A329-A8B599704F64}" type="datetimeFigureOut">
              <a:rPr lang="es-PE" smtClean="0"/>
              <a:pPr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E8C83-DDA9-4720-8AC0-27A1F48FD08B}" type="slidenum">
              <a:rPr lang="es-PE" smtClean="0"/>
              <a:pPr/>
              <a:t>‹Nº›</a:t>
            </a:fld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PT_Portada2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0" y="2304477"/>
            <a:ext cx="5220072" cy="263669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PE" dirty="0"/>
          </a:p>
        </p:txBody>
      </p:sp>
      <p:sp>
        <p:nvSpPr>
          <p:cNvPr id="15" name="14 Rectángulo"/>
          <p:cNvSpPr/>
          <p:nvPr/>
        </p:nvSpPr>
        <p:spPr>
          <a:xfrm>
            <a:off x="-12177" y="2204864"/>
            <a:ext cx="5088233" cy="2736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  <a:cs typeface="Arial" pitchFamily="34" charset="0"/>
              </a:rPr>
              <a:t>"La gravedad de los daños, las causas de los desastres y los desafíos que nos plantean en el caso de Ica”</a:t>
            </a:r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  <a:latin typeface="Baskerville Old Face" panose="02020602080505020303" pitchFamily="18" charset="0"/>
              <a:cs typeface="Arial" pitchFamily="34" charset="0"/>
            </a:endParaRPr>
          </a:p>
        </p:txBody>
      </p:sp>
      <p:pic>
        <p:nvPicPr>
          <p:cNvPr id="9" name="8 Imagen" descr="PPTS_Audiencia-1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grpSp>
        <p:nvGrpSpPr>
          <p:cNvPr id="10" name="9 Grupo"/>
          <p:cNvGrpSpPr/>
          <p:nvPr/>
        </p:nvGrpSpPr>
        <p:grpSpPr>
          <a:xfrm>
            <a:off x="0" y="-27384"/>
            <a:ext cx="8830580" cy="1218056"/>
            <a:chOff x="0" y="0"/>
            <a:chExt cx="9144000" cy="1218056"/>
          </a:xfrm>
        </p:grpSpPr>
        <p:pic>
          <p:nvPicPr>
            <p:cNvPr id="8" name="7 Imagen" descr="PPTS_IIAudiencia_Top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3" name="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2 Subtítulo"/>
          <p:cNvSpPr>
            <a:spLocks noGrp="1"/>
          </p:cNvSpPr>
          <p:nvPr>
            <p:ph type="subTitle" idx="1"/>
          </p:nvPr>
        </p:nvSpPr>
        <p:spPr>
          <a:xfrm>
            <a:off x="4500562" y="3500438"/>
            <a:ext cx="4572032" cy="1435030"/>
          </a:xfrm>
        </p:spPr>
        <p:txBody>
          <a:bodyPr>
            <a:noAutofit/>
          </a:bodyPr>
          <a:lstStyle/>
          <a:p>
            <a:pPr algn="r"/>
            <a:r>
              <a:rPr lang="es-PE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STIVE MARTHANS CASTILLO</a:t>
            </a:r>
          </a:p>
          <a:p>
            <a:pPr algn="r"/>
            <a:r>
              <a:rPr lang="es-PE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Gerente Regional de Recursos Naturales </a:t>
            </a:r>
          </a:p>
          <a:p>
            <a:pPr algn="r"/>
            <a:r>
              <a:rPr lang="es-PE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 Gestión del Medio Ambiente</a:t>
            </a:r>
          </a:p>
          <a:p>
            <a:pPr algn="r"/>
            <a:r>
              <a:rPr lang="es-PE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smarthans@hotmail.com</a:t>
            </a:r>
          </a:p>
        </p:txBody>
      </p:sp>
      <p:pic>
        <p:nvPicPr>
          <p:cNvPr id="13" name="Imagen 12"/>
          <p:cNvPicPr/>
          <p:nvPr/>
        </p:nvPicPr>
        <p:blipFill rotWithShape="1">
          <a:blip r:embed="rId6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4235A795-545C-4E7D-9F19-035EFE3355E6}"/>
              </a:ext>
            </a:extLst>
          </p:cNvPr>
          <p:cNvSpPr txBox="1"/>
          <p:nvPr/>
        </p:nvSpPr>
        <p:spPr>
          <a:xfrm>
            <a:off x="1271809" y="866561"/>
            <a:ext cx="75709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  <a:cs typeface="Arial" pitchFamily="34" charset="0"/>
              </a:rPr>
              <a:t>Prevención y mitigación de desastres, reconstrucción, adaptación al cambio climático y desarrollo sostenible: Aprendizajes y hoja de ruta desde los casos Piura, Ica y Lima,</a:t>
            </a:r>
            <a:endParaRPr lang="es-PE" sz="20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32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1"/>
          <p:cNvSpPr txBox="1">
            <a:spLocks/>
          </p:cNvSpPr>
          <p:nvPr/>
        </p:nvSpPr>
        <p:spPr>
          <a:xfrm>
            <a:off x="832354" y="721020"/>
            <a:ext cx="7406640" cy="10517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/>
              <a:t>Actividades económicas</a:t>
            </a: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642910" y="1500174"/>
            <a:ext cx="7858180" cy="21431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200" dirty="0"/>
              <a:t>Disminuir la vulnerabilidad del sector agropecuario y manufactura en la región Ica frente a los eventos extremos asociados al cambio climático </a:t>
            </a:r>
            <a:r>
              <a:rPr lang="es-PE" sz="2200" u="sng" dirty="0"/>
              <a:t>promoviendo su resiliencia al cambio climático a través de la incorporación del enfoque de gestión del riesgo de desastres, el uso sostenible de la oferta ambiental y de los servicios ecosistémicos existentes en la región Ica. </a:t>
            </a:r>
          </a:p>
        </p:txBody>
      </p:sp>
      <p:pic>
        <p:nvPicPr>
          <p:cNvPr id="11" name="Picture 2" descr="http://www.codehica.org.pe/wp-content/uploads/2012/05/esparrago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3786190"/>
            <a:ext cx="3240360" cy="23642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rpp.com.pe/pict.php?g=-1&amp;p=/picsnews/6152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86190"/>
            <a:ext cx="3407767" cy="237733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 rotWithShape="1">
          <a:blip r:embed="rId7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12601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857250" y="764704"/>
            <a:ext cx="7406640" cy="6640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/>
              <a:t>Infraestructura económica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42910" y="1500174"/>
            <a:ext cx="8001056" cy="271464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200" dirty="0"/>
              <a:t>Brindar servicios </a:t>
            </a:r>
            <a:r>
              <a:rPr lang="es-PE" sz="2200" dirty="0" err="1"/>
              <a:t>resilientes</a:t>
            </a:r>
            <a:r>
              <a:rPr lang="es-PE" sz="2200" dirty="0"/>
              <a:t> de transporte terrestre, marítimo y aéreo para mantener la accesibilidad de personas, conectividad, el flujo de bienes y servicios  frente a los impactos actuales y futuros del cambio climático </a:t>
            </a:r>
            <a:r>
              <a:rPr lang="es-PE" sz="2200" u="sng" dirty="0"/>
              <a:t>a través de implementación de acciones preventivas de gestión del riesgo de desastres y mejorando la infraestructura actual</a:t>
            </a:r>
            <a:r>
              <a:rPr lang="es-PE" sz="2200" dirty="0"/>
              <a:t> para promover el desarrollo económico, competitivo y sostenible de la región de Ica.</a:t>
            </a:r>
          </a:p>
        </p:txBody>
      </p:sp>
      <p:pic>
        <p:nvPicPr>
          <p:cNvPr id="10" name="Picture 2" descr="http://t1.gstatic.com/images?q=tbn:ANd9GcQQQQxUf8S7ZCdrM_034WOkr6cPdNQX1fhhfxKFvjH1xPZHl0ncw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49080"/>
            <a:ext cx="3096344" cy="223224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proviasdes.gob.pe/img/cabimg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161" y="4149080"/>
            <a:ext cx="3275425" cy="223224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 rotWithShape="1">
          <a:blip r:embed="rId7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3511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841697" y="781944"/>
            <a:ext cx="7406640" cy="1206896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700" b="1" dirty="0"/>
              <a:t>Ecosistemas y diversidad biológica</a:t>
            </a:r>
            <a:r>
              <a:rPr lang="es-PE" dirty="0"/>
              <a:t/>
            </a:r>
            <a:br>
              <a:rPr lang="es-PE" dirty="0"/>
            </a:br>
            <a:endParaRPr lang="es-PE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39631" y="1412776"/>
            <a:ext cx="7964817" cy="230425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200" dirty="0"/>
              <a:t>Disminuir la vulnerabilidad de los ecosistemas (terrestres y acuáticos) y de la biodiversidad afectados por eventos extremos asociados al CC, </a:t>
            </a:r>
            <a:r>
              <a:rPr lang="es-PE" sz="2200" u="sng" dirty="0"/>
              <a:t>mediante</a:t>
            </a:r>
            <a:r>
              <a:rPr lang="es-PE" sz="2200" dirty="0"/>
              <a:t> la reducción de impactos ambientales; recuperación de los servicios ambientales; </a:t>
            </a:r>
            <a:r>
              <a:rPr lang="es-PE" sz="2200" u="sng" dirty="0"/>
              <a:t>ejecución de proyectos de adaptación basado en ecosistemas; y un mayor compromiso y conciencia de la población y autoridades</a:t>
            </a:r>
            <a:r>
              <a:rPr lang="es-PE" sz="2200" dirty="0"/>
              <a:t> de la Región Ica. </a:t>
            </a:r>
          </a:p>
        </p:txBody>
      </p:sp>
      <p:pic>
        <p:nvPicPr>
          <p:cNvPr id="10" name="Picture 2" descr="http://cde.elcomercio.pe/66/ima/0/0/1/5/6/1568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61048"/>
            <a:ext cx="3528392" cy="24992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misteriosaldescubierto.files.wordpress.com/2009/11/la-huacachina-ica1.jpg?w=50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13"/>
          <a:stretch/>
        </p:blipFill>
        <p:spPr bwMode="auto">
          <a:xfrm>
            <a:off x="755576" y="3861048"/>
            <a:ext cx="3528392" cy="25002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 rotWithShape="1">
          <a:blip r:embed="rId7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3511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842691" y="692696"/>
            <a:ext cx="7406640" cy="135636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/>
              <a:t>Recursos hídricos y cuenca</a:t>
            </a:r>
            <a:r>
              <a:rPr lang="es-PE" sz="3600" dirty="0"/>
              <a:t/>
            </a:r>
            <a:br>
              <a:rPr lang="es-PE" sz="3600" dirty="0"/>
            </a:br>
            <a:endParaRPr lang="es-PE" sz="3600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11560" y="1484784"/>
            <a:ext cx="7920880" cy="26677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200" dirty="0"/>
              <a:t>Mejorar la disponibilidad hídrica superficial y subterránea en las cuencas San Juan, Pisco, Ica y Río Grande afectados por eventos extremos asociados al cambio climático a través de la recuperación de servicios ecosistémicos de regulación hidrológica; la activa participación de los actores en la GIRH; la fiscalización y disminución de impactos ambientales; y el uso de prácticas y tecnologías apropiadas para la adaptación por todos los usuarios. </a:t>
            </a:r>
          </a:p>
        </p:txBody>
      </p:sp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 rotWithShape="1">
          <a:blip r:embed="rId5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Resultado de imagen para rio ica contaminac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60549"/>
            <a:ext cx="3400653" cy="255048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para bocatoma ic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37" y="3960549"/>
            <a:ext cx="3403129" cy="2545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511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755576" y="1245754"/>
            <a:ext cx="7406640" cy="13563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 kern="1400" dirty="0">
                <a:solidFill>
                  <a:srgbClr val="B01513"/>
                </a:solidFill>
                <a:latin typeface="Century Gothic" panose="020B050202020202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Objetivo estratégico 2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827584" y="2643182"/>
            <a:ext cx="7404653" cy="24334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800" dirty="0"/>
              <a:t>La población, los agentes económicos, instituciones públicas, gobierno Regional, gobiernos locales, universidades y organizaciones privadas  </a:t>
            </a:r>
            <a:r>
              <a:rPr lang="es-PE" sz="2800" u="sng" dirty="0">
                <a:solidFill>
                  <a:srgbClr val="FF0000"/>
                </a:solidFill>
              </a:rPr>
              <a:t>conservan las reservas de carbono y contribuyen a la reducción de las emisiones</a:t>
            </a:r>
            <a:r>
              <a:rPr lang="es-PE" sz="2800" dirty="0"/>
              <a:t> de GEI.</a:t>
            </a:r>
          </a:p>
          <a:p>
            <a:pPr algn="just"/>
            <a:endParaRPr lang="es-PE" sz="2800" dirty="0"/>
          </a:p>
        </p:txBody>
      </p:sp>
      <p:pic>
        <p:nvPicPr>
          <p:cNvPr id="10" name="Imagen 9"/>
          <p:cNvPicPr/>
          <p:nvPr/>
        </p:nvPicPr>
        <p:blipFill rotWithShape="1">
          <a:blip r:embed="rId5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3511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scoveryazerbaijan.az/wp-content/uploads/2012/07/Huacac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3050"/>
            <a:ext cx="3600000" cy="239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857250" y="956892"/>
            <a:ext cx="7406640" cy="11039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/>
              <a:t>Forestación</a:t>
            </a:r>
            <a:endParaRPr lang="es-PE" sz="3600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857224" y="1714488"/>
            <a:ext cx="7404653" cy="1714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200" dirty="0"/>
              <a:t>Incrementar la captura de carbono mediante la planificación, control y regulación del uso de suelo, cambio de uso de suelo y silvicultura (USCUSS) y la forestación y reforestación según el suelo, clima y disponibilidad hídrica del territorio; así como la sensibilización de los actores locales, públicos y privados.</a:t>
            </a:r>
          </a:p>
        </p:txBody>
      </p:sp>
      <p:pic>
        <p:nvPicPr>
          <p:cNvPr id="1028" name="Picture 4" descr="https://ultimosbosquesdeica.files.wordpress.com/2014/08/cropped-turtupilc3adn_con-logo-blanc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50" y="3783049"/>
            <a:ext cx="3600000" cy="239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/>
          <p:cNvPicPr/>
          <p:nvPr/>
        </p:nvPicPr>
        <p:blipFill rotWithShape="1">
          <a:blip r:embed="rId7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3511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857250" y="956892"/>
            <a:ext cx="7406640" cy="11039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/>
              <a:t>Desechos</a:t>
            </a:r>
            <a:endParaRPr lang="es-PE" sz="3600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835671" y="1844824"/>
            <a:ext cx="7404653" cy="17281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400" dirty="0"/>
              <a:t>Reducir las emisiones de GEI causados por el manejo inadecuado de residuos sólidos y aguas residuales, por medio de la sensibilización a los actores locales y del manejo de residuos sólidos y plantas de tratamiento de aguas residuales.</a:t>
            </a:r>
          </a:p>
        </p:txBody>
      </p:sp>
      <p:pic>
        <p:nvPicPr>
          <p:cNvPr id="10" name="Picture 2" descr="http://www.monografias.com/trabajos98/eliminacion-residuos-juliaca/image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3857628"/>
            <a:ext cx="5459711" cy="265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/>
          <p:cNvPicPr/>
          <p:nvPr/>
        </p:nvPicPr>
        <p:blipFill rotWithShape="1">
          <a:blip r:embed="rId6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3511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755576" y="1458330"/>
            <a:ext cx="7406640" cy="13563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kern="1400" dirty="0">
                <a:solidFill>
                  <a:srgbClr val="B01513"/>
                </a:solidFill>
                <a:latin typeface="Century Gothic" panose="020B050202020202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Objetivo estratégico 3</a:t>
            </a:r>
            <a:br>
              <a:rPr lang="es-PE" sz="3600" b="1" kern="1400" dirty="0">
                <a:solidFill>
                  <a:srgbClr val="B01513"/>
                </a:solidFill>
                <a:latin typeface="Century Gothic" panose="020B050202020202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</a:br>
            <a:endParaRPr lang="es-PE" sz="3600" b="1" kern="1400" dirty="0">
              <a:solidFill>
                <a:srgbClr val="B01513"/>
              </a:solidFill>
              <a:latin typeface="Century Gothic" panose="020B0502020202020204" pitchFamily="34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827584" y="2786058"/>
            <a:ext cx="7404653" cy="229231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800" dirty="0"/>
              <a:t>El Gobierno Regional promueve el </a:t>
            </a:r>
            <a:r>
              <a:rPr lang="es-PE" sz="2800" u="sng" dirty="0"/>
              <a:t>fortalecimiento de las capacidades institucionales, así como la gobernanza local para la adaptación</a:t>
            </a:r>
            <a:r>
              <a:rPr lang="es-PE" sz="2800" dirty="0"/>
              <a:t> ante el cambio climático y la reducción de emisiones de GEI.</a:t>
            </a:r>
          </a:p>
          <a:p>
            <a:pPr algn="just"/>
            <a:endParaRPr lang="es-PE" sz="2800" dirty="0"/>
          </a:p>
        </p:txBody>
      </p:sp>
      <p:pic>
        <p:nvPicPr>
          <p:cNvPr id="10" name="Imagen 9"/>
          <p:cNvPicPr/>
          <p:nvPr/>
        </p:nvPicPr>
        <p:blipFill rotWithShape="1">
          <a:blip r:embed="rId5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3511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0D1950-6882-4D8C-8034-7C3D72478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s-PE" b="1" dirty="0"/>
              <a:t>EVENTO EL NIÑO 2017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CD3D05D-EB65-42F2-9944-FB65A1059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88" y="1556792"/>
            <a:ext cx="838842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85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18F699-A8E5-42D3-920C-91EB5330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B835BED-57B0-41DF-A20F-DF5D2AFD0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2003"/>
            <a:ext cx="8277762" cy="57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04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28 Grupo"/>
          <p:cNvGrpSpPr/>
          <p:nvPr/>
        </p:nvGrpSpPr>
        <p:grpSpPr>
          <a:xfrm>
            <a:off x="0" y="0"/>
            <a:ext cx="9144000" cy="1218056"/>
            <a:chOff x="0" y="0"/>
            <a:chExt cx="9144000" cy="1218056"/>
          </a:xfrm>
        </p:grpSpPr>
        <p:pic>
          <p:nvPicPr>
            <p:cNvPr id="32" name="31 Imagen" descr="PPTS_IIAudiencia_Top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31" name="30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ángulo 8"/>
          <p:cNvSpPr/>
          <p:nvPr/>
        </p:nvSpPr>
        <p:spPr>
          <a:xfrm>
            <a:off x="1979712" y="620688"/>
            <a:ext cx="5865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b="1" cap="all" dirty="0">
                <a:solidFill>
                  <a:schemeClr val="bg1"/>
                </a:solidFill>
              </a:rPr>
              <a:t>¿</a:t>
            </a:r>
            <a:r>
              <a:rPr lang="es-PE" b="1" cap="all" dirty="0">
                <a:solidFill>
                  <a:srgbClr val="C00000"/>
                </a:solidFill>
              </a:rPr>
              <a:t>¿CÓMO SE MANIFIESTA EL CAMBIO CLIMÁTICO?</a:t>
            </a:r>
          </a:p>
        </p:txBody>
      </p:sp>
      <p:pic>
        <p:nvPicPr>
          <p:cNvPr id="45" name="Picture 10" descr="D:\CAPACIDADES_FORTALECIMIENTO\Proyectos\F-I-P\Mapa_ámbitos\Vulnerabilidad_Perú_map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100" y="1079574"/>
            <a:ext cx="4751388" cy="515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" y="1785926"/>
            <a:ext cx="4089365" cy="396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7 CuadroTexto"/>
          <p:cNvSpPr txBox="1">
            <a:spLocks noChangeArrowheads="1"/>
          </p:cNvSpPr>
          <p:nvPr/>
        </p:nvSpPr>
        <p:spPr bwMode="auto">
          <a:xfrm>
            <a:off x="71438" y="6021288"/>
            <a:ext cx="45005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1" tIns="45706" rIns="91411" bIns="4570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s-MX" altLang="es-BO" sz="1000" dirty="0"/>
              <a:t>Fuente: MINAM – Segunda Comunicación Nacional al Cambio Climático, 2010.</a:t>
            </a:r>
            <a:endParaRPr lang="es-PE" altLang="es-BO" sz="1000" dirty="0"/>
          </a:p>
        </p:txBody>
      </p:sp>
      <p:pic>
        <p:nvPicPr>
          <p:cNvPr id="17" name="16 Imagen" descr="PPTS_Audiencia-1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 rotWithShape="1">
          <a:blip r:embed="rId6" cstate="print"/>
          <a:srcRect l="31066" t="37090" r="37563" b="54006"/>
          <a:stretch/>
        </p:blipFill>
        <p:spPr bwMode="auto">
          <a:xfrm>
            <a:off x="4328213" y="1638092"/>
            <a:ext cx="4521161" cy="6508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/>
          <p:cNvPicPr/>
          <p:nvPr/>
        </p:nvPicPr>
        <p:blipFill rotWithShape="1">
          <a:blip r:embed="rId7" cstate="print"/>
          <a:srcRect l="27857" t="37389" r="39877" b="54767"/>
          <a:stretch/>
        </p:blipFill>
        <p:spPr bwMode="auto">
          <a:xfrm>
            <a:off x="4572000" y="-1286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9368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CBCDAE-3BEE-470A-9CA8-560FA98B3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E2F856D2-EEF9-454D-9BCF-7BCF9BD4C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3675671" cy="65527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9DAFDF1F-0081-4FC3-82EF-CC00DF9E3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942" y="116632"/>
            <a:ext cx="4914545" cy="655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21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9225FC-D1AC-46CB-8461-C82B5829A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7E82E85A-4007-4538-BDA6-716AF7E8E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76" y="846138"/>
            <a:ext cx="838842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63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EA17BA-1DD1-4783-9158-649FE695A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E5492C9-1AC2-4E05-9851-9280727BF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0" y="692696"/>
            <a:ext cx="7812360" cy="585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58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18B6B2-2943-4F00-9A0F-08113C046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53E8E37-35B3-48AE-81FB-5346197CE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6" y="814469"/>
            <a:ext cx="7524328" cy="564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50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FB1127-7081-4FF7-AC71-C33DB9C26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2370129-20C5-4ED9-A606-8DC254858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62"/>
            <a:ext cx="9144000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45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DC4807-205F-45FF-A442-B20B96EE2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16C9F38-FDE7-4446-A604-CAB52F1F1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1646"/>
            <a:ext cx="9144000" cy="51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25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AFA099-F608-475C-9434-4967B18DF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842BEA6-A344-4DFD-8749-764A5C1B8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71728"/>
            <a:ext cx="8686800" cy="51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646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60765C-2D05-47FA-A5A3-CF22C096F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8C58703-5AC1-4050-B178-41BF670CF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38" y="548680"/>
            <a:ext cx="7793368" cy="584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57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20081D1-2BE1-4ABA-882C-1AF7F48AA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6A50262-008F-49D8-93EB-F50E37D10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44" y="860448"/>
            <a:ext cx="7380312" cy="55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550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658BCAD-BE28-4FE6-8C87-B678EBD35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4197051-1D93-45B3-ACB9-0F79BFB3A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40" y="881275"/>
            <a:ext cx="745232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4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ángulo 8"/>
          <p:cNvSpPr/>
          <p:nvPr/>
        </p:nvSpPr>
        <p:spPr>
          <a:xfrm>
            <a:off x="1258888" y="622648"/>
            <a:ext cx="70580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s-PE" b="1" cap="all" dirty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es-PE" b="1" cap="all" dirty="0">
                <a:solidFill>
                  <a:srgbClr val="C00000"/>
                </a:solidFill>
              </a:rPr>
              <a:t>CAMBIO CLIMÁTICO PONE EN RIESGO EL GOCE DE LOS DERECHOS FUNDAMENTALES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0" y="4970934"/>
            <a:ext cx="9144000" cy="1122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/>
        </p:spPr>
        <p:txBody>
          <a:bodyPr lIns="0" tIns="0" rIns="0" bIns="0" anchor="ctr"/>
          <a:lstStyle>
            <a:lvl1pPr algn="ctr">
              <a:spcBef>
                <a:spcPct val="0"/>
              </a:spcBef>
              <a:buNone/>
              <a:defRPr sz="3200" b="1">
                <a:solidFill>
                  <a:schemeClr val="bg1"/>
                </a:solidFill>
                <a:latin typeface="Lucida Grande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s-BO" sz="1800" b="0" dirty="0">
                <a:latin typeface="Arial Black" panose="020B0A04020102020204" pitchFamily="34" charset="0"/>
              </a:rPr>
              <a:t>Nuevo desafío: </a:t>
            </a:r>
          </a:p>
          <a:p>
            <a:pPr>
              <a:defRPr/>
            </a:pPr>
            <a:r>
              <a:rPr lang="es-BO" sz="1800" b="0" dirty="0">
                <a:latin typeface="Arial Black" panose="020B0A04020102020204" pitchFamily="34" charset="0"/>
              </a:rPr>
              <a:t>Gobernabilidad y Gobernanza frente al cambio climático</a:t>
            </a: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837779"/>
            <a:ext cx="14033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" descr="http://www.chirapaq.org.pe/wp-content/uploads/2012/05/soberan%C3%ADa-y-seguridad-alimentari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1837779"/>
            <a:ext cx="17399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7" descr="http://2.bp.blogspot.com/-Of7au0K1HzU/TdQFDLldguI/AAAAAAAAAKU/TF3U4yxm5BI/s1600/cubasalu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37779"/>
            <a:ext cx="18002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 descr="http://actualicese.com/_ig/img/fotos/pagoaccio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1837779"/>
            <a:ext cx="166846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37779"/>
            <a:ext cx="15081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32 Rectángulo"/>
          <p:cNvSpPr/>
          <p:nvPr/>
        </p:nvSpPr>
        <p:spPr>
          <a:xfrm>
            <a:off x="2195513" y="3241129"/>
            <a:ext cx="685800" cy="306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PE" sz="14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Agua</a:t>
            </a:r>
            <a:endParaRPr lang="es-MX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35 Rectángulo"/>
          <p:cNvSpPr/>
          <p:nvPr/>
        </p:nvSpPr>
        <p:spPr>
          <a:xfrm>
            <a:off x="3635375" y="3249067"/>
            <a:ext cx="13239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PE" sz="14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Seguridad Alimentaria</a:t>
            </a:r>
            <a:endParaRPr lang="es-MX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5853113" y="3249067"/>
            <a:ext cx="735012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PE" sz="14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Salud</a:t>
            </a:r>
            <a:endParaRPr lang="es-MX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7569200" y="3249067"/>
            <a:ext cx="103505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PE" sz="14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Vivienda</a:t>
            </a:r>
            <a:endParaRPr lang="es-MX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250825" y="3241129"/>
            <a:ext cx="1298575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PE" sz="14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Protección de la Vida</a:t>
            </a:r>
            <a:endParaRPr lang="es-MX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" name="2 Título"/>
          <p:cNvSpPr txBox="1">
            <a:spLocks/>
          </p:cNvSpPr>
          <p:nvPr/>
        </p:nvSpPr>
        <p:spPr bwMode="auto">
          <a:xfrm>
            <a:off x="463550" y="4065042"/>
            <a:ext cx="83613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s-PE" altLang="es-PE" sz="1600" b="1" dirty="0">
                <a:latin typeface="Arial Black" pitchFamily="34" charset="0"/>
              </a:rPr>
              <a:t>Cambio Climático: Una condición que reta al Estado en su tarea de garantizar la provisión de bienes y servicios públicos para atender el ejercicio de esos derechos</a:t>
            </a:r>
          </a:p>
        </p:txBody>
      </p:sp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pic>
        <p:nvPicPr>
          <p:cNvPr id="34" name="Imagen 33"/>
          <p:cNvPicPr/>
          <p:nvPr/>
        </p:nvPicPr>
        <p:blipFill rotWithShape="1">
          <a:blip r:embed="rId10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864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40D434-8E01-4AFF-A4C4-DDEFA1DB4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38E1508D-9C40-4933-AB3D-F59635050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846138"/>
            <a:ext cx="8532440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320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5689A7-4305-477D-80DB-0F9BF96D0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75232193-1BC1-49AF-91D1-1DB5F6E98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457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84457B-F942-4711-AD51-D35614F4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3BC4D43-175D-4141-B2C0-064519CE7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4" y="846138"/>
            <a:ext cx="846043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19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568952" cy="490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" y="1350"/>
            <a:ext cx="9143999" cy="90737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REPORTE A NIVEL NACIONAL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172400" y="116631"/>
            <a:ext cx="926874" cy="648073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195129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17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0551"/>
            <a:ext cx="8640960" cy="4925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" y="1350"/>
            <a:ext cx="9143999" cy="90737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REPORTE A NIVEL NACIONAL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Elipse"/>
          <p:cNvSpPr/>
          <p:nvPr/>
        </p:nvSpPr>
        <p:spPr>
          <a:xfrm>
            <a:off x="8172400" y="116631"/>
            <a:ext cx="926874" cy="648073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195129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886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0346" y="1306456"/>
            <a:ext cx="4020759" cy="490066"/>
          </a:xfrm>
        </p:spPr>
        <p:txBody>
          <a:bodyPr>
            <a:noAutofit/>
          </a:bodyPr>
          <a:lstStyle/>
          <a:p>
            <a:pPr algn="l"/>
            <a:r>
              <a:rPr lang="es-PE" sz="1600" dirty="0"/>
              <a:t>DISTRITOS DECLARADOS EN EMERGENCIA</a:t>
            </a:r>
          </a:p>
        </p:txBody>
      </p:sp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530706"/>
              </p:ext>
            </p:extLst>
          </p:nvPr>
        </p:nvGraphicFramePr>
        <p:xfrm>
          <a:off x="251520" y="957022"/>
          <a:ext cx="4610960" cy="5856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4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19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414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1775">
                <a:tc>
                  <a:txBody>
                    <a:bodyPr/>
                    <a:lstStyle/>
                    <a:p>
                      <a:r>
                        <a:rPr lang="es-PE" sz="1200" dirty="0"/>
                        <a:t>N°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PROVINCIA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DISTRITOS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60376">
                <a:tc>
                  <a:txBody>
                    <a:bodyPr/>
                    <a:lstStyle/>
                    <a:p>
                      <a:r>
                        <a:rPr lang="es-PE" sz="12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CHINCHA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CHINCHA</a:t>
                      </a:r>
                      <a:r>
                        <a:rPr lang="es-PE" sz="1200" baseline="0" dirty="0"/>
                        <a:t> BAJA</a:t>
                      </a:r>
                    </a:p>
                    <a:p>
                      <a:r>
                        <a:rPr lang="es-PE" sz="1200" baseline="0" dirty="0"/>
                        <a:t>TAMBO DE MORA</a:t>
                      </a:r>
                    </a:p>
                    <a:p>
                      <a:r>
                        <a:rPr lang="es-PE" sz="1200" baseline="0" dirty="0"/>
                        <a:t>SUNAMPE</a:t>
                      </a:r>
                    </a:p>
                    <a:p>
                      <a:r>
                        <a:rPr lang="es-PE" sz="1200" baseline="0" dirty="0"/>
                        <a:t>EL CARMEN</a:t>
                      </a:r>
                    </a:p>
                    <a:p>
                      <a:r>
                        <a:rPr lang="es-PE" sz="1200" baseline="0" dirty="0"/>
                        <a:t>ALTO LARAN</a:t>
                      </a:r>
                    </a:p>
                    <a:p>
                      <a:r>
                        <a:rPr lang="es-PE" sz="1200" baseline="0" dirty="0"/>
                        <a:t>CHINCHA ALTA</a:t>
                      </a:r>
                    </a:p>
                    <a:p>
                      <a:r>
                        <a:rPr lang="es-PE" sz="1200" baseline="0" dirty="0"/>
                        <a:t>GROCIO PRADO</a:t>
                      </a:r>
                    </a:p>
                    <a:p>
                      <a:r>
                        <a:rPr lang="es-PE" sz="1200" baseline="0" dirty="0"/>
                        <a:t>PUEBLO NUEVO</a:t>
                      </a:r>
                    </a:p>
                    <a:p>
                      <a:r>
                        <a:rPr lang="es-PE" sz="1200" baseline="0" dirty="0"/>
                        <a:t>SAN JUAN DE YANAC</a:t>
                      </a:r>
                    </a:p>
                    <a:p>
                      <a:r>
                        <a:rPr lang="es-PE" sz="1200" baseline="0" dirty="0"/>
                        <a:t>CHAVIN</a:t>
                      </a:r>
                    </a:p>
                    <a:p>
                      <a:r>
                        <a:rPr lang="es-PE" sz="1200" baseline="0" dirty="0"/>
                        <a:t>SAN PEDRO DE HUACARPANA</a:t>
                      </a:r>
                      <a:endParaRPr lang="es-PE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430">
                <a:tc>
                  <a:txBody>
                    <a:bodyPr/>
                    <a:lstStyle/>
                    <a:p>
                      <a:r>
                        <a:rPr lang="es-PE" sz="1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PISCO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HUANCANO</a:t>
                      </a:r>
                    </a:p>
                    <a:p>
                      <a:r>
                        <a:rPr lang="es-PE" sz="1200" dirty="0"/>
                        <a:t>HUMAY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13289">
                <a:tc>
                  <a:txBody>
                    <a:bodyPr/>
                    <a:lstStyle/>
                    <a:p>
                      <a:r>
                        <a:rPr lang="es-PE" sz="12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OCUCAJE</a:t>
                      </a:r>
                    </a:p>
                    <a:p>
                      <a:r>
                        <a:rPr lang="es-PE" sz="1200" dirty="0"/>
                        <a:t>PARCONA</a:t>
                      </a:r>
                    </a:p>
                    <a:p>
                      <a:r>
                        <a:rPr lang="es-PE" sz="1200" dirty="0"/>
                        <a:t>ICA</a:t>
                      </a:r>
                    </a:p>
                    <a:p>
                      <a:r>
                        <a:rPr lang="es-PE" sz="1200" dirty="0"/>
                        <a:t>LOS AQUIJES</a:t>
                      </a:r>
                    </a:p>
                    <a:p>
                      <a:r>
                        <a:rPr lang="es-PE" sz="1200" dirty="0"/>
                        <a:t>LA TINGUIÑA</a:t>
                      </a:r>
                    </a:p>
                    <a:p>
                      <a:r>
                        <a:rPr lang="es-PE" sz="1200" dirty="0"/>
                        <a:t>YAUCA DEL ROSARIO</a:t>
                      </a:r>
                    </a:p>
                    <a:p>
                      <a:r>
                        <a:rPr lang="es-PE" sz="1200" dirty="0"/>
                        <a:t>SAN JOSE</a:t>
                      </a:r>
                      <a:r>
                        <a:rPr lang="es-PE" sz="1200" baseline="0" dirty="0"/>
                        <a:t> DE  LOS MOLINOS</a:t>
                      </a:r>
                      <a:endParaRPr lang="es-PE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7973">
                <a:tc>
                  <a:txBody>
                    <a:bodyPr/>
                    <a:lstStyle/>
                    <a:p>
                      <a:r>
                        <a:rPr lang="es-PE" sz="12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PALPA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PALPA</a:t>
                      </a:r>
                    </a:p>
                    <a:p>
                      <a:r>
                        <a:rPr lang="es-PE" sz="1200" dirty="0"/>
                        <a:t>SANTA</a:t>
                      </a:r>
                      <a:r>
                        <a:rPr lang="es-PE" sz="1200" baseline="0" dirty="0"/>
                        <a:t> CRUZ</a:t>
                      </a:r>
                    </a:p>
                    <a:p>
                      <a:r>
                        <a:rPr lang="es-PE" sz="1200" baseline="0" dirty="0"/>
                        <a:t>LLIPATA</a:t>
                      </a:r>
                    </a:p>
                    <a:p>
                      <a:r>
                        <a:rPr lang="es-PE" sz="1200" baseline="0" dirty="0"/>
                        <a:t>RIO GRANDE</a:t>
                      </a:r>
                      <a:endParaRPr lang="es-PE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9699">
                <a:tc>
                  <a:txBody>
                    <a:bodyPr/>
                    <a:lstStyle/>
                    <a:p>
                      <a:r>
                        <a:rPr lang="es-PE" sz="12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NASCA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NASCA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44824"/>
            <a:ext cx="486054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1" y="1350"/>
            <a:ext cx="9143999" cy="90737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DISTRITOS DECLARADAS EN EMERGENCIAS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5 Elipse"/>
          <p:cNvSpPr/>
          <p:nvPr/>
        </p:nvSpPr>
        <p:spPr>
          <a:xfrm>
            <a:off x="8172400" y="116631"/>
            <a:ext cx="926874" cy="648073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7" name="6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195129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1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10" name="5 Marcador de contenido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88" y="908720"/>
            <a:ext cx="8769699" cy="576064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10 Grupo"/>
          <p:cNvGrpSpPr/>
          <p:nvPr/>
        </p:nvGrpSpPr>
        <p:grpSpPr>
          <a:xfrm>
            <a:off x="2819837" y="2085907"/>
            <a:ext cx="2632756" cy="3599442"/>
            <a:chOff x="2804560" y="2013899"/>
            <a:chExt cx="2632756" cy="3599442"/>
          </a:xfrm>
        </p:grpSpPr>
        <p:sp>
          <p:nvSpPr>
            <p:cNvPr id="12" name="11 Rectángulo"/>
            <p:cNvSpPr/>
            <p:nvPr/>
          </p:nvSpPr>
          <p:spPr>
            <a:xfrm>
              <a:off x="4515269" y="5213231"/>
              <a:ext cx="922047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NASCA</a:t>
              </a:r>
              <a:endParaRPr lang="es-E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grpSp>
          <p:nvGrpSpPr>
            <p:cNvPr id="13" name="12 Grupo"/>
            <p:cNvGrpSpPr/>
            <p:nvPr/>
          </p:nvGrpSpPr>
          <p:grpSpPr>
            <a:xfrm>
              <a:off x="2804560" y="2013899"/>
              <a:ext cx="2632756" cy="2247259"/>
              <a:chOff x="2804560" y="2013899"/>
              <a:chExt cx="2632756" cy="2247259"/>
            </a:xfrm>
          </p:grpSpPr>
          <p:sp>
            <p:nvSpPr>
              <p:cNvPr id="14" name="13 Rectángulo"/>
              <p:cNvSpPr/>
              <p:nvPr/>
            </p:nvSpPr>
            <p:spPr>
              <a:xfrm>
                <a:off x="2804560" y="2013899"/>
                <a:ext cx="1173718" cy="40011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s-ES" sz="2000" b="1" cap="none" spc="0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FFFF0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CHINCHA</a:t>
                </a:r>
              </a:p>
            </p:txBody>
          </p:sp>
          <p:sp>
            <p:nvSpPr>
              <p:cNvPr id="15" name="14 Rectángulo"/>
              <p:cNvSpPr/>
              <p:nvPr/>
            </p:nvSpPr>
            <p:spPr>
              <a:xfrm>
                <a:off x="3009888" y="2764575"/>
                <a:ext cx="819199" cy="40011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s-ES" sz="2000" b="1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FFFF0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PISCO</a:t>
                </a:r>
                <a:endParaRPr lang="es-ES" sz="2000" b="1" cap="none" spc="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endParaRPr>
              </a:p>
            </p:txBody>
          </p:sp>
          <p:sp>
            <p:nvSpPr>
              <p:cNvPr id="16" name="15 Rectángulo"/>
              <p:cNvSpPr/>
              <p:nvPr/>
            </p:nvSpPr>
            <p:spPr>
              <a:xfrm>
                <a:off x="3813719" y="3861048"/>
                <a:ext cx="545342" cy="40011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s-ES" sz="2000" b="1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FFFF0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ICA</a:t>
                </a:r>
                <a:endParaRPr lang="es-ES" sz="2000" b="1" cap="none" spc="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endParaRPr>
              </a:p>
            </p:txBody>
          </p:sp>
          <p:sp>
            <p:nvSpPr>
              <p:cNvPr id="17" name="16 Rectángulo"/>
              <p:cNvSpPr/>
              <p:nvPr/>
            </p:nvSpPr>
            <p:spPr>
              <a:xfrm>
                <a:off x="4594905" y="3702599"/>
                <a:ext cx="842411" cy="40011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s-ES" sz="2000" b="1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FFFF0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PALPA</a:t>
                </a:r>
                <a:endParaRPr lang="es-ES" sz="2000" b="1" cap="none" spc="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18" name="1 Título"/>
          <p:cNvSpPr txBox="1">
            <a:spLocks/>
          </p:cNvSpPr>
          <p:nvPr/>
        </p:nvSpPr>
        <p:spPr>
          <a:xfrm>
            <a:off x="1" y="1350"/>
            <a:ext cx="9143999" cy="90737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DISTRITOS DECLARADAS EN EMERGENCIAS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9" name="18 Elipse"/>
          <p:cNvSpPr/>
          <p:nvPr/>
        </p:nvSpPr>
        <p:spPr>
          <a:xfrm>
            <a:off x="8172400" y="116631"/>
            <a:ext cx="926874" cy="648073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20" name="1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195129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86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73246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" y="1350"/>
            <a:ext cx="9143999" cy="119677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EVALUACION DE DAÑOS A NIVEL PROVINCIAL</a:t>
            </a:r>
          </a:p>
          <a:p>
            <a:r>
              <a:rPr lang="es-PE" sz="2800" b="1" dirty="0">
                <a:solidFill>
                  <a:schemeClr val="bg1"/>
                </a:solidFill>
              </a:rPr>
              <a:t> (CHINCHA)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Elipse"/>
          <p:cNvSpPr/>
          <p:nvPr/>
        </p:nvSpPr>
        <p:spPr>
          <a:xfrm>
            <a:off x="8055666" y="116631"/>
            <a:ext cx="1043608" cy="966215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5129" cy="119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242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363272" cy="497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" y="1350"/>
            <a:ext cx="9143999" cy="119677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EVALUACION DE DAÑOS A NIVEL </a:t>
            </a:r>
          </a:p>
          <a:p>
            <a:r>
              <a:rPr lang="es-PE" sz="2800" b="1" dirty="0">
                <a:solidFill>
                  <a:schemeClr val="bg1"/>
                </a:solidFill>
              </a:rPr>
              <a:t>PROVINCIAL (ICA)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8055666" y="116631"/>
            <a:ext cx="1043608" cy="966215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5129" cy="119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21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67" y="2348880"/>
            <a:ext cx="837510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" y="1350"/>
            <a:ext cx="9143999" cy="119677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EVALUACION DE DAÑOS A NIVEL </a:t>
            </a:r>
          </a:p>
          <a:p>
            <a:r>
              <a:rPr lang="es-PE" sz="2800" b="1" dirty="0">
                <a:solidFill>
                  <a:schemeClr val="bg1"/>
                </a:solidFill>
              </a:rPr>
              <a:t>PROVINCIAL (NASCA)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Elipse"/>
          <p:cNvSpPr/>
          <p:nvPr/>
        </p:nvSpPr>
        <p:spPr>
          <a:xfrm>
            <a:off x="8055666" y="116631"/>
            <a:ext cx="1043608" cy="966215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5129" cy="119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6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Marcador de contenido 2"/>
          <p:cNvSpPr txBox="1">
            <a:spLocks/>
          </p:cNvSpPr>
          <p:nvPr/>
        </p:nvSpPr>
        <p:spPr bwMode="auto">
          <a:xfrm>
            <a:off x="683567" y="692696"/>
            <a:ext cx="7992889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MX" altLang="es-BO" sz="1800" b="1" dirty="0">
                <a:solidFill>
                  <a:srgbClr val="C00000"/>
                </a:solidFill>
                <a:ea typeface="MS PGothic" pitchFamily="34" charset="-128"/>
              </a:rPr>
              <a:t>APROBACIÓN DE LA </a:t>
            </a:r>
          </a:p>
          <a:p>
            <a:pPr algn="ctr"/>
            <a:r>
              <a:rPr lang="es-MX" altLang="es-BO" sz="1800" b="1" dirty="0">
                <a:solidFill>
                  <a:srgbClr val="C00000"/>
                </a:solidFill>
                <a:ea typeface="MS PGothic" pitchFamily="34" charset="-128"/>
              </a:rPr>
              <a:t>ESTRATEGIA REGIONAL DE CAMBIO CLIMÁTICO DE ICA</a:t>
            </a:r>
            <a:endParaRPr lang="es-PE" altLang="es-BO" sz="1800" b="1" dirty="0">
              <a:solidFill>
                <a:srgbClr val="C00000"/>
              </a:solidFill>
              <a:ea typeface="MS PGothic" pitchFamily="34" charset="-128"/>
            </a:endParaRPr>
          </a:p>
        </p:txBody>
      </p:sp>
      <p:pic>
        <p:nvPicPr>
          <p:cNvPr id="28" name="27 Imagen"/>
          <p:cNvPicPr/>
          <p:nvPr/>
        </p:nvPicPr>
        <p:blipFill>
          <a:blip r:embed="rId4" cstate="print"/>
          <a:srcRect l="34720" t="11178" r="32654" b="6344"/>
          <a:stretch>
            <a:fillRect/>
          </a:stretch>
        </p:blipFill>
        <p:spPr bwMode="auto">
          <a:xfrm>
            <a:off x="231598" y="2209664"/>
            <a:ext cx="2128523" cy="25598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" name="28 Imagen"/>
          <p:cNvPicPr/>
          <p:nvPr/>
        </p:nvPicPr>
        <p:blipFill>
          <a:blip r:embed="rId5" cstate="print"/>
          <a:srcRect l="34771" t="11732" r="33034" b="6036"/>
          <a:stretch>
            <a:fillRect/>
          </a:stretch>
        </p:blipFill>
        <p:spPr bwMode="auto">
          <a:xfrm>
            <a:off x="542785" y="2801208"/>
            <a:ext cx="2066813" cy="2534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" name="29 Imagen"/>
          <p:cNvPicPr/>
          <p:nvPr/>
        </p:nvPicPr>
        <p:blipFill>
          <a:blip r:embed="rId6" cstate="print"/>
          <a:srcRect l="34510" t="11066" r="32937" b="5835"/>
          <a:stretch>
            <a:fillRect/>
          </a:stretch>
        </p:blipFill>
        <p:spPr bwMode="auto">
          <a:xfrm>
            <a:off x="832220" y="3114686"/>
            <a:ext cx="2087684" cy="2377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" name="30 Imagen"/>
          <p:cNvPicPr/>
          <p:nvPr/>
        </p:nvPicPr>
        <p:blipFill>
          <a:blip r:embed="rId7" cstate="print"/>
          <a:srcRect l="34963" t="11066" r="32677" b="5835"/>
          <a:stretch>
            <a:fillRect/>
          </a:stretch>
        </p:blipFill>
        <p:spPr bwMode="auto">
          <a:xfrm>
            <a:off x="1102568" y="3358719"/>
            <a:ext cx="2085862" cy="24471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21481" y="5591018"/>
            <a:ext cx="9144000" cy="1292831"/>
          </a:xfrm>
          <a:prstGeom prst="rect">
            <a:avLst/>
          </a:prstGeom>
        </p:spPr>
      </p:pic>
      <p:sp>
        <p:nvSpPr>
          <p:cNvPr id="14" name="CuadroTexto 4"/>
          <p:cNvSpPr txBox="1"/>
          <p:nvPr/>
        </p:nvSpPr>
        <p:spPr>
          <a:xfrm>
            <a:off x="52505" y="1500113"/>
            <a:ext cx="914400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4D4949"/>
                </a:solidFill>
              </a:defRPr>
            </a:lvl1pPr>
          </a:lstStyle>
          <a:p>
            <a:pPr>
              <a:defRPr/>
            </a:pPr>
            <a:r>
              <a:rPr lang="es-BO" sz="2000" b="0" dirty="0">
                <a:solidFill>
                  <a:schemeClr val="tx1"/>
                </a:solidFill>
                <a:latin typeface="Arial Black" panose="020B0A04020102020204" pitchFamily="34" charset="0"/>
              </a:rPr>
              <a:t>O.R. Nº 0012-2014-GORE-ICA</a:t>
            </a:r>
          </a:p>
        </p:txBody>
      </p:sp>
      <p:pic>
        <p:nvPicPr>
          <p:cNvPr id="15" name="4 Imagen"/>
          <p:cNvPicPr/>
          <p:nvPr/>
        </p:nvPicPr>
        <p:blipFill>
          <a:blip r:embed="rId9" cstate="print"/>
          <a:srcRect l="34744" t="7837" r="35979" b="18182"/>
          <a:stretch>
            <a:fillRect/>
          </a:stretch>
        </p:blipFill>
        <p:spPr bwMode="auto">
          <a:xfrm>
            <a:off x="5568314" y="2688988"/>
            <a:ext cx="2664296" cy="2935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 CuadroTexto"/>
          <p:cNvSpPr txBox="1"/>
          <p:nvPr/>
        </p:nvSpPr>
        <p:spPr>
          <a:xfrm>
            <a:off x="3275855" y="4591110"/>
            <a:ext cx="2023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200" b="1" dirty="0">
                <a:latin typeface="Decker"/>
              </a:rPr>
              <a:t>Aprueba la ERCC – Ica. </a:t>
            </a:r>
          </a:p>
        </p:txBody>
      </p:sp>
      <p:sp>
        <p:nvSpPr>
          <p:cNvPr id="17" name="2 Flecha a la derecha con muesca"/>
          <p:cNvSpPr/>
          <p:nvPr/>
        </p:nvSpPr>
        <p:spPr>
          <a:xfrm>
            <a:off x="3929385" y="3721968"/>
            <a:ext cx="828570" cy="551384"/>
          </a:xfrm>
          <a:prstGeom prst="notchedRight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8" name="Imagen 17"/>
          <p:cNvPicPr/>
          <p:nvPr/>
        </p:nvPicPr>
        <p:blipFill rotWithShape="1">
          <a:blip r:embed="rId10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95650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3" y="2996952"/>
            <a:ext cx="8906603" cy="16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" y="1350"/>
            <a:ext cx="9143999" cy="119677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EVALUACION DE DAÑOS A NIVEL </a:t>
            </a:r>
          </a:p>
          <a:p>
            <a:r>
              <a:rPr lang="es-PE" sz="2800" b="1" dirty="0">
                <a:solidFill>
                  <a:schemeClr val="bg1"/>
                </a:solidFill>
              </a:rPr>
              <a:t>PROVINCIAL (PALPA)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Elipse"/>
          <p:cNvSpPr/>
          <p:nvPr/>
        </p:nvSpPr>
        <p:spPr>
          <a:xfrm>
            <a:off x="8055666" y="116631"/>
            <a:ext cx="1043608" cy="966215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5129" cy="119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647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59" y="3105644"/>
            <a:ext cx="8796829" cy="190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" y="1350"/>
            <a:ext cx="9143999" cy="119677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800" b="1" dirty="0">
                <a:solidFill>
                  <a:schemeClr val="bg1"/>
                </a:solidFill>
              </a:rPr>
              <a:t>EVALUACION DE DAÑOS A NIVEL </a:t>
            </a:r>
          </a:p>
          <a:p>
            <a:r>
              <a:rPr lang="es-PE" sz="2800" b="1" dirty="0">
                <a:solidFill>
                  <a:schemeClr val="bg1"/>
                </a:solidFill>
              </a:rPr>
              <a:t>PROVINCIAL (PISCO)</a:t>
            </a:r>
            <a:endParaRPr lang="es-PE" sz="2800" b="1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Elipse"/>
          <p:cNvSpPr/>
          <p:nvPr/>
        </p:nvSpPr>
        <p:spPr>
          <a:xfrm>
            <a:off x="8055666" y="116631"/>
            <a:ext cx="1043608" cy="966215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 w="55000" cap="flat" cmpd="thickThin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5129" cy="119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120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910850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05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4F45F2-50E9-44A7-B733-8E221A09A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62906F4-1C31-44DF-BE7D-C987080B9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255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068304-6BED-4E5D-A918-EFE72A656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65F1837-7610-490B-B4F4-6A4C500DD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16" y="3188324"/>
            <a:ext cx="5292080" cy="371548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ECC1145A-03AD-4959-B93F-24E277CDCB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82"/>
            <a:ext cx="4536504" cy="30243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82B152A0-D122-443C-B1D4-C46AB5DB6E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136" y="164976"/>
            <a:ext cx="4572000" cy="297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701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A270A1-2C45-4CE5-BB74-0762DBE8A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59A2FF5-1971-4ABE-9976-191C6CF32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661"/>
            <a:ext cx="4450948" cy="28825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B9254840-47F2-4C1B-B1D5-25405BC0B0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40" y="476670"/>
            <a:ext cx="4428494" cy="295232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5EC6CC8-802F-4AE3-A46C-2B0898E4E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744" y="3805662"/>
            <a:ext cx="4330665" cy="28825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A56080E9-90C3-496F-9554-D03600D08F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91" y="476669"/>
            <a:ext cx="4293370" cy="29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307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48A298-38F9-41E4-AEC4-9D31300E3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50B42D6-DE72-41CE-9A2B-715188FE57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9"/>
          <a:stretch/>
        </p:blipFill>
        <p:spPr>
          <a:xfrm>
            <a:off x="4067944" y="4100091"/>
            <a:ext cx="4860032" cy="277501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A4CA335-6E9A-43D2-877C-322E0A574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9"/>
            <a:ext cx="5604396" cy="373042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1D885929-B6B5-401B-B7D9-5D62E2FEA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44" y="4082988"/>
            <a:ext cx="3561184" cy="276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09883DD-9B78-46FC-81AB-1DF1AA3526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471" y="196297"/>
            <a:ext cx="3491370" cy="380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814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C85537-D489-4E7A-A31A-697A00D6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EF1D5DD5-131D-42A1-895B-C7A06AB2D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274200"/>
            <a:ext cx="5358528" cy="401889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ECD01297-390F-4871-99A3-D80EC1E47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89" y="3501008"/>
            <a:ext cx="4672207" cy="323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899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7B03AA-864B-4982-9217-515C6EB52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E040E5C-ACD6-4AA1-990A-8E29BBC80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628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BA6308-2B67-4406-8C8F-BB35C7C1A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543616"/>
          </a:xfrm>
        </p:spPr>
        <p:txBody>
          <a:bodyPr>
            <a:normAutofit fontScale="90000"/>
          </a:bodyPr>
          <a:lstStyle/>
          <a:p>
            <a:r>
              <a:rPr lang="es-PE" b="1" dirty="0">
                <a:solidFill>
                  <a:srgbClr val="FF0000"/>
                </a:solidFill>
              </a:rPr>
              <a:t>PREGUNTAS CLAVE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3B72F6E-618F-431B-A76D-2EAF7D272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s-PE" sz="2400" dirty="0"/>
              <a:t>¿Por qué somos tan vulnerables a las amenazas naturales?</a:t>
            </a:r>
          </a:p>
          <a:p>
            <a:r>
              <a:rPr lang="es-PE" sz="2400" dirty="0"/>
              <a:t>¿qué medidas de prevención se tomaron a nivel del gobierno regional ?</a:t>
            </a:r>
          </a:p>
          <a:p>
            <a:r>
              <a:rPr lang="es-PE" sz="2400" dirty="0"/>
              <a:t>¿Se tomó en cuenta el cambio climático en las medidas de prevención?</a:t>
            </a:r>
          </a:p>
          <a:p>
            <a:r>
              <a:rPr lang="es-PE" sz="2400" dirty="0"/>
              <a:t>¿Cuáles medidas funcionaron mejor, cuáles no funcionaron y porqué?</a:t>
            </a:r>
          </a:p>
          <a:p>
            <a:r>
              <a:rPr lang="es-PE" sz="2400" dirty="0"/>
              <a:t>¿Qué vacíos y trabas existen que obstaculizan una acción preventiva y una respuesta oportuna desde el gobierno regional?</a:t>
            </a:r>
          </a:p>
          <a:p>
            <a:r>
              <a:rPr lang="es-PE" sz="2400" dirty="0"/>
              <a:t>¿En qué medida considera necesario el ordenamiento territorial y la gestión integrada de las cuencas para la prevención de riesgos de desastres?</a:t>
            </a:r>
          </a:p>
        </p:txBody>
      </p:sp>
      <p:grpSp>
        <p:nvGrpSpPr>
          <p:cNvPr id="4" name="28 Grupo">
            <a:extLst>
              <a:ext uri="{FF2B5EF4-FFF2-40B4-BE49-F238E27FC236}">
                <a16:creationId xmlns:a16="http://schemas.microsoft.com/office/drawing/2014/main" xmlns="" id="{535BC921-F04F-402D-9194-0B3433276460}"/>
              </a:ext>
            </a:extLst>
          </p:cNvPr>
          <p:cNvGrpSpPr/>
          <p:nvPr/>
        </p:nvGrpSpPr>
        <p:grpSpPr>
          <a:xfrm>
            <a:off x="0" y="0"/>
            <a:ext cx="9144000" cy="1218056"/>
            <a:chOff x="0" y="0"/>
            <a:chExt cx="9144000" cy="1218056"/>
          </a:xfrm>
        </p:grpSpPr>
        <p:pic>
          <p:nvPicPr>
            <p:cNvPr id="5" name="31 Imagen" descr="PPTS_IIAudiencia_Top.png">
              <a:extLst>
                <a:ext uri="{FF2B5EF4-FFF2-40B4-BE49-F238E27FC236}">
                  <a16:creationId xmlns:a16="http://schemas.microsoft.com/office/drawing/2014/main" xmlns="" id="{609DC964-0516-4DF9-A4F2-35897593C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6" name="30 Conector recto">
              <a:extLst>
                <a:ext uri="{FF2B5EF4-FFF2-40B4-BE49-F238E27FC236}">
                  <a16:creationId xmlns:a16="http://schemas.microsoft.com/office/drawing/2014/main" xmlns="" id="{DC56A0B4-FC56-45CA-B4EC-D16D673DC786}"/>
                </a:ext>
              </a:extLst>
            </p:cNvPr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C38D3D17-FD3E-4169-9DAE-3B9337638163}"/>
              </a:ext>
            </a:extLst>
          </p:cNvPr>
          <p:cNvPicPr/>
          <p:nvPr/>
        </p:nvPicPr>
        <p:blipFill rotWithShape="1">
          <a:blip r:embed="rId3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843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25 Rectángulo"/>
          <p:cNvSpPr/>
          <p:nvPr/>
        </p:nvSpPr>
        <p:spPr>
          <a:xfrm>
            <a:off x="250825" y="3751163"/>
            <a:ext cx="8424863" cy="1081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27" name="26 Rectángulo"/>
          <p:cNvSpPr/>
          <p:nvPr/>
        </p:nvSpPr>
        <p:spPr>
          <a:xfrm>
            <a:off x="250825" y="2993926"/>
            <a:ext cx="8424863" cy="685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28" name="27 Rectángulo"/>
          <p:cNvSpPr/>
          <p:nvPr/>
        </p:nvSpPr>
        <p:spPr>
          <a:xfrm>
            <a:off x="250825" y="1950938"/>
            <a:ext cx="8424863" cy="903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29" name="28 CuadroTexto"/>
          <p:cNvSpPr txBox="1"/>
          <p:nvPr/>
        </p:nvSpPr>
        <p:spPr>
          <a:xfrm>
            <a:off x="1619250" y="2054126"/>
            <a:ext cx="2701925" cy="72231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anchor="ctr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PE" sz="13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solidFill>
                  <a:schemeClr val="bg1"/>
                </a:solidFill>
                <a:latin typeface="Arial Black" panose="020B0A04020102020204" pitchFamily="34" charset="0"/>
              </a:rPr>
              <a:t>MINAM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0" name="5 CuadroTexto"/>
          <p:cNvSpPr txBox="1">
            <a:spLocks noChangeArrowheads="1"/>
          </p:cNvSpPr>
          <p:nvPr/>
        </p:nvSpPr>
        <p:spPr bwMode="auto">
          <a:xfrm>
            <a:off x="4932363" y="5343426"/>
            <a:ext cx="36004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PE" altLang="es-PE" sz="1500">
                <a:latin typeface="Arial Black" pitchFamily="34" charset="0"/>
              </a:rPr>
              <a:t>Esta es la base Institucional Pública para la gestión frente al Cambio Climático </a:t>
            </a:r>
            <a:endParaRPr lang="es-MX" altLang="es-PE" sz="1500">
              <a:latin typeface="Arial Black" pitchFamily="34" charset="0"/>
            </a:endParaRPr>
          </a:p>
        </p:txBody>
      </p:sp>
      <p:sp>
        <p:nvSpPr>
          <p:cNvPr id="31" name="7 Rectángulo"/>
          <p:cNvSpPr>
            <a:spLocks noChangeArrowheads="1"/>
          </p:cNvSpPr>
          <p:nvPr/>
        </p:nvSpPr>
        <p:spPr bwMode="auto">
          <a:xfrm>
            <a:off x="684213" y="802756"/>
            <a:ext cx="7848600" cy="47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7" tIns="45718" rIns="91437" bIns="45718" anchor="ctr"/>
          <a:lstStyle/>
          <a:p>
            <a:pPr algn="ctr" eaLnBrk="1" hangingPunct="1"/>
            <a:r>
              <a:rPr lang="es-PE" altLang="es-PE" sz="1600" b="1" dirty="0">
                <a:latin typeface="Lucida Grande"/>
                <a:ea typeface="MS PGothic" pitchFamily="34" charset="-128"/>
              </a:rPr>
              <a:t>“DESAMBIENTALIZAR” la gestión frente al Cambio Climático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5184775" y="2046188"/>
            <a:ext cx="3275013" cy="7381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>
            <a:spAutoFit/>
          </a:bodyPr>
          <a:lstStyle/>
          <a:p>
            <a:pPr marL="273050" lvl="1" indent="-2730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solidFill>
                  <a:schemeClr val="bg1"/>
                </a:solidFill>
                <a:latin typeface="Arial Black" panose="020B0A04020102020204" pitchFamily="34" charset="0"/>
              </a:rPr>
              <a:t>Los Ministerios (sectores económicos, sociales y  ambiental)</a:t>
            </a:r>
          </a:p>
        </p:txBody>
      </p:sp>
      <p:sp>
        <p:nvSpPr>
          <p:cNvPr id="33" name="12 CuadroTexto"/>
          <p:cNvSpPr txBox="1">
            <a:spLocks noChangeArrowheads="1"/>
          </p:cNvSpPr>
          <p:nvPr/>
        </p:nvSpPr>
        <p:spPr bwMode="auto">
          <a:xfrm>
            <a:off x="1547813" y="1412776"/>
            <a:ext cx="26638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1500" dirty="0">
                <a:latin typeface="Arial Black" pitchFamily="34" charset="0"/>
              </a:rPr>
              <a:t>No es tema “SÓLO” de :</a:t>
            </a:r>
          </a:p>
        </p:txBody>
      </p:sp>
      <p:sp>
        <p:nvSpPr>
          <p:cNvPr id="36" name="13 CuadroTexto"/>
          <p:cNvSpPr txBox="1">
            <a:spLocks noChangeArrowheads="1"/>
          </p:cNvSpPr>
          <p:nvPr/>
        </p:nvSpPr>
        <p:spPr bwMode="auto">
          <a:xfrm>
            <a:off x="5076825" y="1412776"/>
            <a:ext cx="26638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1500" dirty="0">
                <a:latin typeface="Arial Black" pitchFamily="34" charset="0"/>
              </a:rPr>
              <a:t>Es tema de “TODOS” :</a:t>
            </a:r>
          </a:p>
        </p:txBody>
      </p:sp>
      <p:sp>
        <p:nvSpPr>
          <p:cNvPr id="37" name="36 Flecha abajo"/>
          <p:cNvSpPr/>
          <p:nvPr/>
        </p:nvSpPr>
        <p:spPr>
          <a:xfrm>
            <a:off x="5795963" y="4943376"/>
            <a:ext cx="1944687" cy="392112"/>
          </a:xfrm>
          <a:prstGeom prst="down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38" name="37 CuadroTexto"/>
          <p:cNvSpPr txBox="1"/>
          <p:nvPr/>
        </p:nvSpPr>
        <p:spPr>
          <a:xfrm>
            <a:off x="1619250" y="4057908"/>
            <a:ext cx="2701925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latin typeface="Arial Black" panose="020B0A04020102020204" pitchFamily="34" charset="0"/>
              </a:rPr>
              <a:t>Oficinas Locales de Medioambiente.</a:t>
            </a:r>
          </a:p>
        </p:txBody>
      </p:sp>
      <p:sp>
        <p:nvSpPr>
          <p:cNvPr id="39" name="38 CuadroTexto"/>
          <p:cNvSpPr txBox="1"/>
          <p:nvPr/>
        </p:nvSpPr>
        <p:spPr>
          <a:xfrm>
            <a:off x="1619250" y="3086001"/>
            <a:ext cx="2701925" cy="5222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latin typeface="Arial Black" panose="020B0A04020102020204" pitchFamily="34" charset="0"/>
              </a:rPr>
              <a:t>Gerencias Regionales de RRNN y GMA</a:t>
            </a:r>
            <a:endParaRPr lang="es-MX" sz="1400" dirty="0">
              <a:latin typeface="Arial Black" panose="020B0A04020102020204" pitchFamily="34" charset="0"/>
            </a:endParaRPr>
          </a:p>
        </p:txBody>
      </p:sp>
      <p:sp>
        <p:nvSpPr>
          <p:cNvPr id="40" name="39 CuadroTexto"/>
          <p:cNvSpPr txBox="1"/>
          <p:nvPr/>
        </p:nvSpPr>
        <p:spPr>
          <a:xfrm>
            <a:off x="5184775" y="3086001"/>
            <a:ext cx="3275013" cy="5222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latin typeface="Arial Black" panose="020B0A04020102020204" pitchFamily="34" charset="0"/>
              </a:rPr>
              <a:t>Las Gerencias y Direcciones Regionales Sectoriales</a:t>
            </a:r>
            <a:endParaRPr lang="es-MX" sz="1400" dirty="0">
              <a:latin typeface="Arial Black" panose="020B0A04020102020204" pitchFamily="34" charset="0"/>
            </a:endParaRPr>
          </a:p>
        </p:txBody>
      </p:sp>
      <p:sp>
        <p:nvSpPr>
          <p:cNvPr id="41" name="40 CuadroTexto"/>
          <p:cNvSpPr txBox="1"/>
          <p:nvPr/>
        </p:nvSpPr>
        <p:spPr>
          <a:xfrm>
            <a:off x="5148263" y="3876576"/>
            <a:ext cx="3309937" cy="101566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1200" dirty="0">
                <a:latin typeface="Arial Black" panose="020B0A04020102020204" pitchFamily="34" charset="0"/>
              </a:rPr>
              <a:t>Las Oficinas de Desarrollo Económico Local, Gestión Ambiental, Servicios Públicos, Planificación de Municipalidades, Universidades, entre otras</a:t>
            </a:r>
            <a:endParaRPr lang="es-MX" sz="1200" dirty="0">
              <a:latin typeface="Arial Black" panose="020B0A04020102020204" pitchFamily="34" charset="0"/>
            </a:endParaRPr>
          </a:p>
        </p:txBody>
      </p:sp>
      <p:sp>
        <p:nvSpPr>
          <p:cNvPr id="42" name="2 CuadroTexto"/>
          <p:cNvSpPr txBox="1">
            <a:spLocks noChangeArrowheads="1"/>
          </p:cNvSpPr>
          <p:nvPr/>
        </p:nvSpPr>
        <p:spPr bwMode="auto">
          <a:xfrm>
            <a:off x="468313" y="2292251"/>
            <a:ext cx="935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1400" b="1" dirty="0">
                <a:latin typeface="Arial Narrow" pitchFamily="34" charset="0"/>
              </a:rPr>
              <a:t>Nacional</a:t>
            </a:r>
            <a:endParaRPr lang="es-MX" altLang="es-PE" sz="1400" b="1" dirty="0">
              <a:latin typeface="Arial Narrow" pitchFamily="34" charset="0"/>
            </a:endParaRPr>
          </a:p>
        </p:txBody>
      </p:sp>
      <p:sp>
        <p:nvSpPr>
          <p:cNvPr id="43" name="16 CuadroTexto"/>
          <p:cNvSpPr txBox="1">
            <a:spLocks noChangeArrowheads="1"/>
          </p:cNvSpPr>
          <p:nvPr/>
        </p:nvSpPr>
        <p:spPr bwMode="auto">
          <a:xfrm>
            <a:off x="468313" y="3227288"/>
            <a:ext cx="935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1400" b="1">
                <a:latin typeface="Arial Narrow" pitchFamily="34" charset="0"/>
              </a:rPr>
              <a:t>Regional</a:t>
            </a:r>
            <a:endParaRPr lang="es-MX" altLang="es-PE" sz="1400" b="1">
              <a:latin typeface="Arial Narrow" pitchFamily="34" charset="0"/>
            </a:endParaRPr>
          </a:p>
        </p:txBody>
      </p:sp>
      <p:sp>
        <p:nvSpPr>
          <p:cNvPr id="44" name="17 CuadroTexto"/>
          <p:cNvSpPr txBox="1">
            <a:spLocks noChangeArrowheads="1"/>
          </p:cNvSpPr>
          <p:nvPr/>
        </p:nvSpPr>
        <p:spPr bwMode="auto">
          <a:xfrm>
            <a:off x="468313" y="4092476"/>
            <a:ext cx="790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1400" b="1">
                <a:latin typeface="Arial Narrow" pitchFamily="34" charset="0"/>
              </a:rPr>
              <a:t>Local</a:t>
            </a:r>
            <a:endParaRPr lang="es-MX" altLang="es-PE" sz="1400" b="1">
              <a:latin typeface="Arial Narrow" pitchFamily="34" charset="0"/>
            </a:endParaRPr>
          </a:p>
        </p:txBody>
      </p:sp>
      <p:pic>
        <p:nvPicPr>
          <p:cNvPr id="34" name="Imagen 33"/>
          <p:cNvPicPr/>
          <p:nvPr/>
        </p:nvPicPr>
        <p:blipFill rotWithShape="1">
          <a:blip r:embed="rId5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18 Rectángulo redondeado"/>
          <p:cNvSpPr/>
          <p:nvPr/>
        </p:nvSpPr>
        <p:spPr>
          <a:xfrm>
            <a:off x="5076825" y="1970781"/>
            <a:ext cx="3455988" cy="29293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95179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188640" y="0"/>
            <a:ext cx="10332640" cy="68580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s-PE" b="1" dirty="0"/>
              <a:t>GRACIAS POR SU ATENCIÓN!</a:t>
            </a:r>
          </a:p>
        </p:txBody>
      </p:sp>
      <p:pic>
        <p:nvPicPr>
          <p:cNvPr id="4098" name="Picture 2" descr="C:\Users\MMONTANEZ\Desktop\879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8640" y="476672"/>
            <a:ext cx="10332640" cy="5959529"/>
          </a:xfrm>
          <a:prstGeom prst="rect">
            <a:avLst/>
          </a:prstGeom>
          <a:noFill/>
        </p:spPr>
      </p:pic>
      <p:pic>
        <p:nvPicPr>
          <p:cNvPr id="5" name="Imagen 9" descr="LOGO INSTITUCIONAL GORE I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11360" y="548680"/>
            <a:ext cx="900000" cy="963380"/>
          </a:xfrm>
          <a:prstGeom prst="rect">
            <a:avLst/>
          </a:prstGeom>
          <a:noFill/>
        </p:spPr>
      </p:pic>
      <p:pic>
        <p:nvPicPr>
          <p:cNvPr id="6" name="Imagen 8" descr="LOGO GORE I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548680"/>
            <a:ext cx="1008112" cy="1008112"/>
          </a:xfrm>
          <a:prstGeom prst="rect">
            <a:avLst/>
          </a:prstGeom>
          <a:noFill/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-11360" y="5293201"/>
            <a:ext cx="803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 dirty="0"/>
              <a:t>GRACIAS POR SU ATENCIÓN!</a:t>
            </a:r>
          </a:p>
        </p:txBody>
      </p:sp>
    </p:spTree>
    <p:extLst>
      <p:ext uri="{BB962C8B-B14F-4D97-AF65-F5344CB8AC3E}">
        <p14:creationId xmlns:p14="http://schemas.microsoft.com/office/powerpoint/2010/main" val="3840996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645810" y="1052736"/>
            <a:ext cx="7406640" cy="96239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kern="1400" dirty="0">
                <a:solidFill>
                  <a:srgbClr val="B01513"/>
                </a:solidFill>
                <a:latin typeface="Century Gothic" panose="020B050202020202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  <a:t>Objetivo estratégico 1</a:t>
            </a:r>
            <a:br>
              <a:rPr lang="es-PE" sz="3600" b="1" kern="1400" dirty="0">
                <a:solidFill>
                  <a:srgbClr val="B01513"/>
                </a:solidFill>
                <a:latin typeface="Century Gothic" panose="020B0502020202020204" pitchFamily="34" charset="0"/>
                <a:ea typeface="Meiryo" panose="020B0604030504040204" pitchFamily="34" charset="-128"/>
                <a:cs typeface="Times New Roman" panose="02020603050405020304" pitchFamily="18" charset="0"/>
              </a:rPr>
            </a:br>
            <a:endParaRPr lang="es-PE" sz="3600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974414" y="2097468"/>
            <a:ext cx="7404653" cy="18756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400" b="1" dirty="0"/>
              <a:t>La población, los agentes económicos, instituciones públicas, gobierno regional, gobiernos locales, universidades y organizaciones privadas  </a:t>
            </a:r>
            <a:r>
              <a:rPr lang="es-PE" sz="2400" b="1" u="sng" dirty="0">
                <a:solidFill>
                  <a:srgbClr val="FF0000"/>
                </a:solidFill>
              </a:rPr>
              <a:t>incrementan conciencia y capacidad adaptativa</a:t>
            </a:r>
            <a:r>
              <a:rPr lang="es-PE" sz="2400" b="1" dirty="0"/>
              <a:t> frente a los efectos adversos  y oportunidades  del CC.</a:t>
            </a:r>
          </a:p>
          <a:p>
            <a:pPr algn="just"/>
            <a:endParaRPr lang="es-PE" sz="2400" b="1" dirty="0"/>
          </a:p>
        </p:txBody>
      </p:sp>
      <p:pic>
        <p:nvPicPr>
          <p:cNvPr id="13" name="Picture 2" descr="http://www.alphateam.com.ve/images/Objetiv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05064"/>
            <a:ext cx="17145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15" name="23 Imagen" descr="PPTS_IIAudiencia_Top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16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Imagen 16"/>
          <p:cNvPicPr/>
          <p:nvPr/>
        </p:nvPicPr>
        <p:blipFill rotWithShape="1">
          <a:blip r:embed="rId6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4452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19206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857250" y="936104"/>
            <a:ext cx="7406640" cy="5640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 dirty="0">
                <a:solidFill>
                  <a:srgbClr val="C00000"/>
                </a:solidFill>
              </a:rPr>
              <a:t>Acciones estratégicas a nivel sectorial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571472" y="1982842"/>
            <a:ext cx="8001056" cy="19348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400" dirty="0"/>
              <a:t>Reducir los impactos negativos en los servicios educativos causados por eventos extremos asociados al cambio climático (CC), </a:t>
            </a:r>
            <a:r>
              <a:rPr lang="es-PE" sz="2400" u="sng" dirty="0"/>
              <a:t>mediante la mejora de la infraestructura educativa y la incorporación del enfoque de cambio climático en la gestión educativa</a:t>
            </a:r>
            <a:r>
              <a:rPr lang="es-PE" sz="2400" dirty="0"/>
              <a:t> de la región Ica. </a:t>
            </a:r>
          </a:p>
        </p:txBody>
      </p:sp>
      <p:pic>
        <p:nvPicPr>
          <p:cNvPr id="10" name="Picture 2" descr="http://cde.peru21.pe/ima/0/0/1/5/6/156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7" y="3917666"/>
            <a:ext cx="3646095" cy="240738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tudocente.com/wp-content/uploads/2012/01/DSC006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149" y="3917666"/>
            <a:ext cx="3334271" cy="23959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787384" y="1557234"/>
            <a:ext cx="7406640" cy="56407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/>
              <a:t>Educación</a:t>
            </a:r>
          </a:p>
        </p:txBody>
      </p:sp>
      <p:pic>
        <p:nvPicPr>
          <p:cNvPr id="13" name="Imagen 12"/>
          <p:cNvPicPr/>
          <p:nvPr/>
        </p:nvPicPr>
        <p:blipFill rotWithShape="1">
          <a:blip r:embed="rId7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6925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19206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Marcador de contenido 2"/>
          <p:cNvSpPr txBox="1">
            <a:spLocks/>
          </p:cNvSpPr>
          <p:nvPr/>
        </p:nvSpPr>
        <p:spPr>
          <a:xfrm>
            <a:off x="571472" y="1982842"/>
            <a:ext cx="8001056" cy="19348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400" dirty="0"/>
              <a:t>Disminuir las afecciones en la salud de niños menores de 5 años, mujeres gestantes y adultos mayores causadas por los eventos extremos asociados al CC, </a:t>
            </a:r>
            <a:r>
              <a:rPr lang="es-PE" sz="2400" u="sng" dirty="0"/>
              <a:t>mediante la ampliación de la cobertura y calidad del servicio de la salud, incorporando medidas preventivas de gestión de riesgo de desastres.</a:t>
            </a:r>
          </a:p>
        </p:txBody>
      </p:sp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787384" y="932079"/>
            <a:ext cx="7406640" cy="7687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/>
              <a:t>Salud</a:t>
            </a:r>
          </a:p>
        </p:txBody>
      </p:sp>
      <p:pic>
        <p:nvPicPr>
          <p:cNvPr id="13" name="Imagen 12"/>
          <p:cNvPicPr/>
          <p:nvPr/>
        </p:nvPicPr>
        <p:blipFill rotWithShape="1">
          <a:blip r:embed="rId5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Resultado de imagen para hospital regional de ic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4179233"/>
            <a:ext cx="3749452" cy="23085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niños enfermos en el hospita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958" y="4149326"/>
            <a:ext cx="3040023" cy="23085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642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0" y="-27384"/>
            <a:ext cx="9144000" cy="1218056"/>
            <a:chOff x="0" y="0"/>
            <a:chExt cx="9144000" cy="1218056"/>
          </a:xfrm>
        </p:grpSpPr>
        <p:pic>
          <p:nvPicPr>
            <p:cNvPr id="24" name="23 Imagen" descr="PPTS_IIAudiencia_To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218056"/>
            </a:xfrm>
            <a:prstGeom prst="rect">
              <a:avLst/>
            </a:prstGeom>
          </p:spPr>
        </p:pic>
        <p:cxnSp>
          <p:nvCxnSpPr>
            <p:cNvPr id="23" name="22 Conector recto"/>
            <p:cNvCxnSpPr/>
            <p:nvPr/>
          </p:nvCxnSpPr>
          <p:spPr>
            <a:xfrm>
              <a:off x="7020272" y="318964"/>
              <a:ext cx="21237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ulo 1"/>
          <p:cNvSpPr txBox="1">
            <a:spLocks/>
          </p:cNvSpPr>
          <p:nvPr/>
        </p:nvSpPr>
        <p:spPr>
          <a:xfrm>
            <a:off x="691175" y="870416"/>
            <a:ext cx="7747198" cy="9869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/>
              <a:t>Ciudades, vivienda y saneamiento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757508" y="1772816"/>
            <a:ext cx="7680865" cy="19476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just">
              <a:buFont typeface="Arial" pitchFamily="34" charset="0"/>
              <a:buNone/>
            </a:pPr>
            <a:r>
              <a:rPr lang="es-PE" sz="2100" dirty="0"/>
              <a:t>Generar </a:t>
            </a:r>
            <a:r>
              <a:rPr lang="es-PE" sz="2100" dirty="0" err="1"/>
              <a:t>resiliencia</a:t>
            </a:r>
            <a:r>
              <a:rPr lang="es-PE" sz="2100" dirty="0"/>
              <a:t> en las condiciones de hábitat de las ciudades, centros poblados y viviendas frente a los eventos extremos del cambio climático </a:t>
            </a:r>
            <a:r>
              <a:rPr lang="es-PE" sz="2100" u="sng" dirty="0"/>
              <a:t>mediante la regulación de la ubicación y construcción de las ciudades, centros poblados y viviendas rurales y</a:t>
            </a:r>
            <a:r>
              <a:rPr lang="es-PE" sz="2100" b="1" u="sng" dirty="0"/>
              <a:t> </a:t>
            </a:r>
            <a:r>
              <a:rPr lang="es-PE" sz="2100" u="sng" dirty="0"/>
              <a:t>el mejoramiento de los servicios de saneamiento y alcantarillado con un enfoque de gestión del riesgo de desastres</a:t>
            </a:r>
            <a:r>
              <a:rPr lang="es-PE" sz="2100" dirty="0"/>
              <a:t> en la región Ica. </a:t>
            </a:r>
          </a:p>
        </p:txBody>
      </p:sp>
      <p:pic>
        <p:nvPicPr>
          <p:cNvPr id="10" name="Picture 2" descr="http://imganuncios.mitula.net/alquilo_casa_en_urb_las_casuarinas_ica_967522050855163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3320"/>
            <a:ext cx="3595617" cy="2376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cde.peru.com/ima/0/0/8/9/3/893239/611x458/coraco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605" y="3933056"/>
            <a:ext cx="3543803" cy="237496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20 Imagen" descr="PPTS_Audiencia-1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565169"/>
            <a:ext cx="9144000" cy="1292831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 rotWithShape="1">
          <a:blip r:embed="rId7" cstate="print"/>
          <a:srcRect l="27857" t="37389" r="39877" b="54767"/>
          <a:stretch/>
        </p:blipFill>
        <p:spPr bwMode="auto">
          <a:xfrm>
            <a:off x="4572000" y="-27384"/>
            <a:ext cx="4572000" cy="640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69257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5499</TotalTime>
  <Words>1170</Words>
  <Application>Microsoft Office PowerPoint</Application>
  <PresentationFormat>Presentación en pantalla (4:3)</PresentationFormat>
  <Paragraphs>147</Paragraphs>
  <Slides>50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64" baseType="lpstr">
      <vt:lpstr>Meiryo</vt:lpstr>
      <vt:lpstr>MS PGothic</vt:lpstr>
      <vt:lpstr>MS PGothic</vt:lpstr>
      <vt:lpstr>Aharoni</vt:lpstr>
      <vt:lpstr>Arial</vt:lpstr>
      <vt:lpstr>Arial Black</vt:lpstr>
      <vt:lpstr>Arial Narrow</vt:lpstr>
      <vt:lpstr>Baskerville Old Face</vt:lpstr>
      <vt:lpstr>Calibri</vt:lpstr>
      <vt:lpstr>Century Gothic</vt:lpstr>
      <vt:lpstr>Decker</vt:lpstr>
      <vt:lpstr>Lucida Grande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EVENTO EL NIÑO 2017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DISTRITOS DECLARADOS EN EMERGENCIA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PREGUNTAS CLAVE</vt:lpstr>
      <vt:lpstr>GRACIAS POR SU ATENCIÓN!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</dc:creator>
  <cp:lastModifiedBy>Fánel Guevara Guillén</cp:lastModifiedBy>
  <cp:revision>496</cp:revision>
  <cp:lastPrinted>2015-08-27T13:23:24Z</cp:lastPrinted>
  <dcterms:created xsi:type="dcterms:W3CDTF">2015-05-06T01:16:35Z</dcterms:created>
  <dcterms:modified xsi:type="dcterms:W3CDTF">2017-06-14T20:37:43Z</dcterms:modified>
</cp:coreProperties>
</file>