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 id="2147483755" r:id="rId3"/>
    <p:sldMasterId id="2147483767" r:id="rId4"/>
  </p:sldMasterIdLst>
  <p:notesMasterIdLst>
    <p:notesMasterId r:id="rId22"/>
  </p:notesMasterIdLst>
  <p:sldIdLst>
    <p:sldId id="288" r:id="rId5"/>
    <p:sldId id="287" r:id="rId6"/>
    <p:sldId id="297" r:id="rId7"/>
    <p:sldId id="298" r:id="rId8"/>
    <p:sldId id="299" r:id="rId9"/>
    <p:sldId id="300" r:id="rId10"/>
    <p:sldId id="282" r:id="rId11"/>
    <p:sldId id="268" r:id="rId12"/>
    <p:sldId id="296" r:id="rId13"/>
    <p:sldId id="292" r:id="rId14"/>
    <p:sldId id="294" r:id="rId15"/>
    <p:sldId id="271" r:id="rId16"/>
    <p:sldId id="295" r:id="rId17"/>
    <p:sldId id="265" r:id="rId18"/>
    <p:sldId id="284" r:id="rId19"/>
    <p:sldId id="285" r:id="rId20"/>
    <p:sldId id="286" r:id="rId21"/>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7" d="100"/>
          <a:sy n="67" d="100"/>
        </p:scale>
        <p:origin x="141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F:\EMERGENCIAS\Informacion%20actualizada%20al%2018-04%20(GRAFICO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F:\EMERGENCIAS\Informacion%20actualizada%20al%2018-04%20(GRAFICO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F:\EMERGENCIAS\Informacion%20actualizada%20al%2018-04%20(GRAFICO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EMERGENCIAS\Informacion%20actualizada%20al%2018-04%20(GRAFIC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'Vida y Salud'!$C$7</c:f>
              <c:strCache>
                <c:ptCount val="1"/>
                <c:pt idx="0">
                  <c:v>DAMNIFICADOS</c:v>
                </c:pt>
              </c:strCache>
            </c:strRef>
          </c:tx>
          <c:spPr>
            <a:solidFill>
              <a:srgbClr val="058A05"/>
            </a:solidFill>
            <a:ln>
              <a:noFill/>
            </a:ln>
            <a:effectLst/>
            <a:sp3d/>
          </c:spPr>
          <c:invertIfNegative val="0"/>
          <c:dLbls>
            <c:dLbl>
              <c:idx val="8"/>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'Vida y Salud'!$B$8:$B$16</c:f>
              <c:strCache>
                <c:ptCount val="9"/>
                <c:pt idx="0">
                  <c:v> YAUYOS</c:v>
                </c:pt>
                <c:pt idx="1">
                  <c:v> BARRANCA</c:v>
                </c:pt>
                <c:pt idx="2">
                  <c:v> OYON</c:v>
                </c:pt>
                <c:pt idx="3">
                  <c:v> HUARAL</c:v>
                </c:pt>
                <c:pt idx="4">
                  <c:v> HUAURA</c:v>
                </c:pt>
                <c:pt idx="5">
                  <c:v> HUAROCHIRI</c:v>
                </c:pt>
                <c:pt idx="6">
                  <c:v> CANTA</c:v>
                </c:pt>
                <c:pt idx="7">
                  <c:v> CAÑETE</c:v>
                </c:pt>
                <c:pt idx="8">
                  <c:v> CAJATAMBO</c:v>
                </c:pt>
              </c:strCache>
            </c:strRef>
          </c:cat>
          <c:val>
            <c:numRef>
              <c:f>'Vida y Salud'!$C$8:$C$16</c:f>
              <c:numCache>
                <c:formatCode>General</c:formatCode>
                <c:ptCount val="9"/>
                <c:pt idx="0">
                  <c:v>2593</c:v>
                </c:pt>
                <c:pt idx="1">
                  <c:v>1652</c:v>
                </c:pt>
                <c:pt idx="2">
                  <c:v>2520</c:v>
                </c:pt>
                <c:pt idx="3">
                  <c:v>2165</c:v>
                </c:pt>
                <c:pt idx="4">
                  <c:v>303</c:v>
                </c:pt>
                <c:pt idx="5">
                  <c:v>1178</c:v>
                </c:pt>
                <c:pt idx="6">
                  <c:v>401</c:v>
                </c:pt>
                <c:pt idx="7">
                  <c:v>390</c:v>
                </c:pt>
                <c:pt idx="8">
                  <c:v>116</c:v>
                </c:pt>
              </c:numCache>
            </c:numRef>
          </c:val>
        </c:ser>
        <c:ser>
          <c:idx val="1"/>
          <c:order val="1"/>
          <c:tx>
            <c:strRef>
              <c:f>'Vida y Salud'!$D$7</c:f>
              <c:strCache>
                <c:ptCount val="1"/>
                <c:pt idx="0">
                  <c:v>AFECTADAS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'Vida y Salud'!$B$8:$B$16</c:f>
              <c:strCache>
                <c:ptCount val="9"/>
                <c:pt idx="0">
                  <c:v> YAUYOS</c:v>
                </c:pt>
                <c:pt idx="1">
                  <c:v> BARRANCA</c:v>
                </c:pt>
                <c:pt idx="2">
                  <c:v> OYON</c:v>
                </c:pt>
                <c:pt idx="3">
                  <c:v> HUARAL</c:v>
                </c:pt>
                <c:pt idx="4">
                  <c:v> HUAURA</c:v>
                </c:pt>
                <c:pt idx="5">
                  <c:v> HUAROCHIRI</c:v>
                </c:pt>
                <c:pt idx="6">
                  <c:v> CANTA</c:v>
                </c:pt>
                <c:pt idx="7">
                  <c:v> CAÑETE</c:v>
                </c:pt>
                <c:pt idx="8">
                  <c:v> CAJATAMBO</c:v>
                </c:pt>
              </c:strCache>
            </c:strRef>
          </c:cat>
          <c:val>
            <c:numRef>
              <c:f>'Vida y Salud'!$D$8:$D$16</c:f>
              <c:numCache>
                <c:formatCode>General</c:formatCode>
                <c:ptCount val="9"/>
                <c:pt idx="0">
                  <c:v>9168</c:v>
                </c:pt>
                <c:pt idx="1">
                  <c:v>5694</c:v>
                </c:pt>
                <c:pt idx="2">
                  <c:v>3467</c:v>
                </c:pt>
                <c:pt idx="3">
                  <c:v>3545</c:v>
                </c:pt>
                <c:pt idx="4">
                  <c:v>5262</c:v>
                </c:pt>
                <c:pt idx="5">
                  <c:v>3532</c:v>
                </c:pt>
                <c:pt idx="6">
                  <c:v>1944</c:v>
                </c:pt>
                <c:pt idx="7">
                  <c:v>1906</c:v>
                </c:pt>
                <c:pt idx="8">
                  <c:v>816</c:v>
                </c:pt>
              </c:numCache>
            </c:numRef>
          </c:val>
        </c:ser>
        <c:dLbls>
          <c:showLegendKey val="0"/>
          <c:showVal val="1"/>
          <c:showCatName val="0"/>
          <c:showSerName val="0"/>
          <c:showPercent val="0"/>
          <c:showBubbleSize val="0"/>
        </c:dLbls>
        <c:gapWidth val="150"/>
        <c:shape val="box"/>
        <c:axId val="310366368"/>
        <c:axId val="310366928"/>
        <c:axId val="0"/>
      </c:bar3DChart>
      <c:catAx>
        <c:axId val="3103663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PROVINCIAS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310366928"/>
        <c:crosses val="autoZero"/>
        <c:auto val="1"/>
        <c:lblAlgn val="ctr"/>
        <c:lblOffset val="100"/>
        <c:noMultiLvlLbl val="0"/>
      </c:catAx>
      <c:valAx>
        <c:axId val="31036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 DE PERSONAS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310366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'Vivienda y Locales Publicos'!$C$10</c:f>
              <c:strCache>
                <c:ptCount val="1"/>
                <c:pt idx="0">
                  <c:v>VIVIENDAS AFECTADAS</c:v>
                </c:pt>
              </c:strCache>
            </c:strRef>
          </c:tx>
          <c:spPr>
            <a:solidFill>
              <a:srgbClr val="FFC1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Publicos'!$B$11:$B$19</c:f>
              <c:strCache>
                <c:ptCount val="9"/>
                <c:pt idx="0">
                  <c:v> YAUYOS</c:v>
                </c:pt>
                <c:pt idx="1">
                  <c:v> BARRANCA</c:v>
                </c:pt>
                <c:pt idx="2">
                  <c:v> HUARAL</c:v>
                </c:pt>
                <c:pt idx="3">
                  <c:v> OYON</c:v>
                </c:pt>
                <c:pt idx="4">
                  <c:v> CAÑETE</c:v>
                </c:pt>
                <c:pt idx="5">
                  <c:v> HUAROCHIRI</c:v>
                </c:pt>
                <c:pt idx="6">
                  <c:v> HUAURA</c:v>
                </c:pt>
                <c:pt idx="7">
                  <c:v> CAJATAMBO</c:v>
                </c:pt>
                <c:pt idx="8">
                  <c:v> CANTA</c:v>
                </c:pt>
              </c:strCache>
            </c:strRef>
          </c:cat>
          <c:val>
            <c:numRef>
              <c:f>'Vivienda y Locales Publicos'!$C$11:$C$19</c:f>
              <c:numCache>
                <c:formatCode>General</c:formatCode>
                <c:ptCount val="9"/>
                <c:pt idx="0">
                  <c:v>197</c:v>
                </c:pt>
                <c:pt idx="1">
                  <c:v>287</c:v>
                </c:pt>
                <c:pt idx="2">
                  <c:v>466</c:v>
                </c:pt>
                <c:pt idx="3">
                  <c:v>145</c:v>
                </c:pt>
                <c:pt idx="4">
                  <c:v>39</c:v>
                </c:pt>
                <c:pt idx="5">
                  <c:v>196</c:v>
                </c:pt>
                <c:pt idx="6">
                  <c:v>72</c:v>
                </c:pt>
                <c:pt idx="7">
                  <c:v>154</c:v>
                </c:pt>
                <c:pt idx="8">
                  <c:v>49</c:v>
                </c:pt>
              </c:numCache>
            </c:numRef>
          </c:val>
        </c:ser>
        <c:ser>
          <c:idx val="1"/>
          <c:order val="1"/>
          <c:tx>
            <c:strRef>
              <c:f>'Vivienda y Locales Publicos'!$D$10</c:f>
              <c:strCache>
                <c:ptCount val="1"/>
                <c:pt idx="0">
                  <c:v>VIVIENDAS COLAPSADAS</c:v>
                </c:pt>
              </c:strCache>
            </c:strRef>
          </c:tx>
          <c:spPr>
            <a:solidFill>
              <a:srgbClr val="99FF99"/>
            </a:solidFill>
            <a:ln>
              <a:noFill/>
            </a:ln>
            <a:effectLst/>
            <a:sp3d/>
          </c:spPr>
          <c:invertIfNegative val="0"/>
          <c:dLbls>
            <c:dLbl>
              <c:idx val="1"/>
              <c:layout>
                <c:manualLayout>
                  <c:x val="-3.1944444444444442E-2"/>
                  <c:y val="-2.0599149790368667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6388888888888941E-2"/>
                  <c:y val="-1.5105868675318609E-16"/>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361111111111111E-2"/>
                  <c:y val="-1.2359489874220295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5000000000000001E-2"/>
                  <c:y val="0"/>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5000000000000203E-2"/>
                  <c:y val="-8.239659916147014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Publicos'!$B$11:$B$19</c:f>
              <c:strCache>
                <c:ptCount val="9"/>
                <c:pt idx="0">
                  <c:v> YAUYOS</c:v>
                </c:pt>
                <c:pt idx="1">
                  <c:v> BARRANCA</c:v>
                </c:pt>
                <c:pt idx="2">
                  <c:v> HUARAL</c:v>
                </c:pt>
                <c:pt idx="3">
                  <c:v> OYON</c:v>
                </c:pt>
                <c:pt idx="4">
                  <c:v> CAÑETE</c:v>
                </c:pt>
                <c:pt idx="5">
                  <c:v> HUAROCHIRI</c:v>
                </c:pt>
                <c:pt idx="6">
                  <c:v> HUAURA</c:v>
                </c:pt>
                <c:pt idx="7">
                  <c:v> CAJATAMBO</c:v>
                </c:pt>
                <c:pt idx="8">
                  <c:v> CANTA</c:v>
                </c:pt>
              </c:strCache>
            </c:strRef>
          </c:cat>
          <c:val>
            <c:numRef>
              <c:f>'Vivienda y Locales Publicos'!$D$11:$D$19</c:f>
              <c:numCache>
                <c:formatCode>General</c:formatCode>
                <c:ptCount val="9"/>
                <c:pt idx="0">
                  <c:v>406</c:v>
                </c:pt>
                <c:pt idx="1">
                  <c:v>19</c:v>
                </c:pt>
                <c:pt idx="2">
                  <c:v>46</c:v>
                </c:pt>
                <c:pt idx="3">
                  <c:v>30</c:v>
                </c:pt>
                <c:pt idx="4">
                  <c:v>126</c:v>
                </c:pt>
                <c:pt idx="5">
                  <c:v>98</c:v>
                </c:pt>
                <c:pt idx="6">
                  <c:v>8</c:v>
                </c:pt>
                <c:pt idx="7">
                  <c:v>5</c:v>
                </c:pt>
                <c:pt idx="8">
                  <c:v>9</c:v>
                </c:pt>
              </c:numCache>
            </c:numRef>
          </c:val>
        </c:ser>
        <c:ser>
          <c:idx val="2"/>
          <c:order val="2"/>
          <c:tx>
            <c:strRef>
              <c:f>'Vivienda y Locales Publicos'!$E$10</c:f>
              <c:strCache>
                <c:ptCount val="1"/>
                <c:pt idx="0">
                  <c:v>VIVIENDAS INHABITABLES</c:v>
                </c:pt>
              </c:strCache>
            </c:strRef>
          </c:tx>
          <c:spPr>
            <a:solidFill>
              <a:schemeClr val="accent2">
                <a:lumMod val="7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Publicos'!$B$11:$B$19</c:f>
              <c:strCache>
                <c:ptCount val="9"/>
                <c:pt idx="0">
                  <c:v> YAUYOS</c:v>
                </c:pt>
                <c:pt idx="1">
                  <c:v> BARRANCA</c:v>
                </c:pt>
                <c:pt idx="2">
                  <c:v> HUARAL</c:v>
                </c:pt>
                <c:pt idx="3">
                  <c:v> OYON</c:v>
                </c:pt>
                <c:pt idx="4">
                  <c:v> CAÑETE</c:v>
                </c:pt>
                <c:pt idx="5">
                  <c:v> HUAROCHIRI</c:v>
                </c:pt>
                <c:pt idx="6">
                  <c:v> HUAURA</c:v>
                </c:pt>
                <c:pt idx="7">
                  <c:v> CAJATAMBO</c:v>
                </c:pt>
                <c:pt idx="8">
                  <c:v> CANTA</c:v>
                </c:pt>
              </c:strCache>
            </c:strRef>
          </c:cat>
          <c:val>
            <c:numRef>
              <c:f>'Vivienda y Locales Publicos'!$E$11:$E$19</c:f>
              <c:numCache>
                <c:formatCode>General</c:formatCode>
                <c:ptCount val="9"/>
                <c:pt idx="0">
                  <c:v>1674</c:v>
                </c:pt>
                <c:pt idx="1">
                  <c:v>1306</c:v>
                </c:pt>
                <c:pt idx="2">
                  <c:v>540</c:v>
                </c:pt>
                <c:pt idx="3">
                  <c:v>871</c:v>
                </c:pt>
                <c:pt idx="4">
                  <c:v>839</c:v>
                </c:pt>
                <c:pt idx="5">
                  <c:v>622</c:v>
                </c:pt>
                <c:pt idx="6">
                  <c:v>376</c:v>
                </c:pt>
                <c:pt idx="7">
                  <c:v>209</c:v>
                </c:pt>
                <c:pt idx="8">
                  <c:v>137</c:v>
                </c:pt>
              </c:numCache>
            </c:numRef>
          </c:val>
        </c:ser>
        <c:dLbls>
          <c:showLegendKey val="0"/>
          <c:showVal val="1"/>
          <c:showCatName val="0"/>
          <c:showSerName val="0"/>
          <c:showPercent val="0"/>
          <c:showBubbleSize val="0"/>
        </c:dLbls>
        <c:gapWidth val="150"/>
        <c:shape val="box"/>
        <c:axId val="323394384"/>
        <c:axId val="323394944"/>
        <c:axId val="0"/>
      </c:bar3DChart>
      <c:catAx>
        <c:axId val="3233943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PROVINCIAS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323394944"/>
        <c:crosses val="autoZero"/>
        <c:auto val="1"/>
        <c:lblAlgn val="ctr"/>
        <c:lblOffset val="100"/>
        <c:noMultiLvlLbl val="0"/>
      </c:catAx>
      <c:valAx>
        <c:axId val="3233949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CANTIDAD DE VIVIENDAS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323394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2900295364762E-2"/>
          <c:y val="9.6267893552692968E-2"/>
          <c:w val="0.9270169141134269"/>
          <c:h val="0.73988813287677302"/>
        </c:manualLayout>
      </c:layout>
      <c:bar3DChart>
        <c:barDir val="col"/>
        <c:grouping val="stacked"/>
        <c:varyColors val="0"/>
        <c:ser>
          <c:idx val="0"/>
          <c:order val="0"/>
          <c:tx>
            <c:strRef>
              <c:f>'Vivienda y Locales Publicos'!$C$36</c:f>
              <c:strCache>
                <c:ptCount val="1"/>
                <c:pt idx="0">
                  <c:v>II.EE. AFECTADAS</c:v>
                </c:pt>
              </c:strCache>
            </c:strRef>
          </c:tx>
          <c:spPr>
            <a:solidFill>
              <a:schemeClr val="bg1">
                <a:lumMod val="50000"/>
              </a:schemeClr>
            </a:solidFill>
            <a:ln>
              <a:noFill/>
            </a:ln>
            <a:effectLst/>
            <a:sp3d/>
          </c:spPr>
          <c:invertIfNegative val="0"/>
          <c:dLbls>
            <c:dLbl>
              <c:idx val="2"/>
              <c:layout>
                <c:manualLayout>
                  <c:x val="-2.598456966688191E-2"/>
                  <c:y val="-4.0875087342337225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extLst>
                <c:ext xmlns:c15="http://schemas.microsoft.com/office/drawing/2012/chart" uri="{CE6537A1-D6FC-4f65-9D91-7224C49458BB}"/>
              </c:extLst>
            </c:dLbl>
            <c:dLbl>
              <c:idx val="8"/>
              <c:layout>
                <c:manualLayout>
                  <c:x val="-2.598456966688191E-2"/>
                  <c:y val="-2.043754367116861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Publicos'!$B$37:$B$45</c:f>
              <c:strCache>
                <c:ptCount val="9"/>
                <c:pt idx="0">
                  <c:v> YAUYOS</c:v>
                </c:pt>
                <c:pt idx="1">
                  <c:v> HUAURA</c:v>
                </c:pt>
                <c:pt idx="2">
                  <c:v> OYON</c:v>
                </c:pt>
                <c:pt idx="3">
                  <c:v> HUAROCHIRI</c:v>
                </c:pt>
                <c:pt idx="4">
                  <c:v> HUARAL</c:v>
                </c:pt>
                <c:pt idx="5">
                  <c:v> BARRANCA</c:v>
                </c:pt>
                <c:pt idx="6">
                  <c:v> CANTA</c:v>
                </c:pt>
                <c:pt idx="7">
                  <c:v> CAÑETE</c:v>
                </c:pt>
                <c:pt idx="8">
                  <c:v> CAJATAMBO</c:v>
                </c:pt>
              </c:strCache>
            </c:strRef>
          </c:cat>
          <c:val>
            <c:numRef>
              <c:f>'Vivienda y Locales Publicos'!$C$37:$C$45</c:f>
              <c:numCache>
                <c:formatCode>General</c:formatCode>
                <c:ptCount val="9"/>
                <c:pt idx="0">
                  <c:v>7</c:v>
                </c:pt>
                <c:pt idx="1">
                  <c:v>2</c:v>
                </c:pt>
                <c:pt idx="2">
                  <c:v>1</c:v>
                </c:pt>
                <c:pt idx="4">
                  <c:v>4</c:v>
                </c:pt>
                <c:pt idx="8">
                  <c:v>1</c:v>
                </c:pt>
              </c:numCache>
            </c:numRef>
          </c:val>
        </c:ser>
        <c:ser>
          <c:idx val="1"/>
          <c:order val="1"/>
          <c:tx>
            <c:strRef>
              <c:f>'Vivienda y Locales Publicos'!$D$36</c:f>
              <c:strCache>
                <c:ptCount val="1"/>
                <c:pt idx="0">
                  <c:v>II.EE. COLAPSADAS</c:v>
                </c:pt>
              </c:strCache>
            </c:strRef>
          </c:tx>
          <c:spPr>
            <a:solidFill>
              <a:srgbClr val="99FF99"/>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Publicos'!$B$37:$B$45</c:f>
              <c:strCache>
                <c:ptCount val="9"/>
                <c:pt idx="0">
                  <c:v> YAUYOS</c:v>
                </c:pt>
                <c:pt idx="1">
                  <c:v> HUAURA</c:v>
                </c:pt>
                <c:pt idx="2">
                  <c:v> OYON</c:v>
                </c:pt>
                <c:pt idx="3">
                  <c:v> HUAROCHIRI</c:v>
                </c:pt>
                <c:pt idx="4">
                  <c:v> HUARAL</c:v>
                </c:pt>
                <c:pt idx="5">
                  <c:v> BARRANCA</c:v>
                </c:pt>
                <c:pt idx="6">
                  <c:v> CANTA</c:v>
                </c:pt>
                <c:pt idx="7">
                  <c:v> CAÑETE</c:v>
                </c:pt>
                <c:pt idx="8">
                  <c:v> CAJATAMBO</c:v>
                </c:pt>
              </c:strCache>
            </c:strRef>
          </c:cat>
          <c:val>
            <c:numRef>
              <c:f>'Vivienda y Locales Publicos'!$D$37:$D$45</c:f>
              <c:numCache>
                <c:formatCode>General</c:formatCode>
                <c:ptCount val="9"/>
                <c:pt idx="0">
                  <c:v>74</c:v>
                </c:pt>
                <c:pt idx="1">
                  <c:v>19</c:v>
                </c:pt>
                <c:pt idx="2">
                  <c:v>17</c:v>
                </c:pt>
                <c:pt idx="3">
                  <c:v>14</c:v>
                </c:pt>
                <c:pt idx="4">
                  <c:v>7</c:v>
                </c:pt>
                <c:pt idx="5">
                  <c:v>4</c:v>
                </c:pt>
                <c:pt idx="6">
                  <c:v>3</c:v>
                </c:pt>
                <c:pt idx="7">
                  <c:v>2</c:v>
                </c:pt>
              </c:numCache>
            </c:numRef>
          </c:val>
        </c:ser>
        <c:ser>
          <c:idx val="2"/>
          <c:order val="2"/>
          <c:tx>
            <c:strRef>
              <c:f>'Vivienda y Locales Publicos'!$E$36</c:f>
              <c:strCache>
                <c:ptCount val="1"/>
                <c:pt idx="0">
                  <c:v>II.EE. INHABITABLES</c:v>
                </c:pt>
              </c:strCache>
            </c:strRef>
          </c:tx>
          <c:spPr>
            <a:solidFill>
              <a:srgbClr val="568DD5"/>
            </a:solidFill>
            <a:ln>
              <a:noFill/>
            </a:ln>
            <a:effectLst/>
            <a:sp3d/>
          </c:spPr>
          <c:invertIfNegative val="0"/>
          <c:dLbls>
            <c:dLbl>
              <c:idx val="0"/>
              <c:layout>
                <c:manualLayout>
                  <c:x val="5.1969139333763814E-3"/>
                  <c:y val="-6.1312631013505838E-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5984569666881907E-3"/>
                  <c:y val="-6.1312631013505838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'Vivienda y Locales Publicos'!$B$37:$B$45</c:f>
              <c:strCache>
                <c:ptCount val="9"/>
                <c:pt idx="0">
                  <c:v> YAUYOS</c:v>
                </c:pt>
                <c:pt idx="1">
                  <c:v> HUAURA</c:v>
                </c:pt>
                <c:pt idx="2">
                  <c:v> OYON</c:v>
                </c:pt>
                <c:pt idx="3">
                  <c:v> HUAROCHIRI</c:v>
                </c:pt>
                <c:pt idx="4">
                  <c:v> HUARAL</c:v>
                </c:pt>
                <c:pt idx="5">
                  <c:v> BARRANCA</c:v>
                </c:pt>
                <c:pt idx="6">
                  <c:v> CANTA</c:v>
                </c:pt>
                <c:pt idx="7">
                  <c:v> CAÑETE</c:v>
                </c:pt>
                <c:pt idx="8">
                  <c:v> CAJATAMBO</c:v>
                </c:pt>
              </c:strCache>
            </c:strRef>
          </c:cat>
          <c:val>
            <c:numRef>
              <c:f>'Vivienda y Locales Publicos'!$E$37:$E$45</c:f>
              <c:numCache>
                <c:formatCode>General</c:formatCode>
                <c:ptCount val="9"/>
                <c:pt idx="0">
                  <c:v>1</c:v>
                </c:pt>
                <c:pt idx="1">
                  <c:v>2</c:v>
                </c:pt>
                <c:pt idx="2">
                  <c:v>2</c:v>
                </c:pt>
                <c:pt idx="3">
                  <c:v>2</c:v>
                </c:pt>
                <c:pt idx="8">
                  <c:v>1</c:v>
                </c:pt>
              </c:numCache>
            </c:numRef>
          </c:val>
        </c:ser>
        <c:dLbls>
          <c:showLegendKey val="0"/>
          <c:showVal val="1"/>
          <c:showCatName val="0"/>
          <c:showSerName val="0"/>
          <c:showPercent val="0"/>
          <c:showBubbleSize val="0"/>
        </c:dLbls>
        <c:gapWidth val="150"/>
        <c:shape val="box"/>
        <c:axId val="220206560"/>
        <c:axId val="220207120"/>
        <c:axId val="0"/>
      </c:bar3DChart>
      <c:catAx>
        <c:axId val="2202065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PROVINCIAS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220207120"/>
        <c:crosses val="autoZero"/>
        <c:auto val="1"/>
        <c:lblAlgn val="ctr"/>
        <c:lblOffset val="100"/>
        <c:noMultiLvlLbl val="0"/>
      </c:catAx>
      <c:valAx>
        <c:axId val="220207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CANTIDAD DE II.EE.</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22020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Agricultura!$C$40</c:f>
              <c:strCache>
                <c:ptCount val="1"/>
                <c:pt idx="0">
                  <c:v>AREA DE CULTIVO AFECTADO (Has)</c:v>
                </c:pt>
              </c:strCache>
            </c:strRef>
          </c:tx>
          <c:spPr>
            <a:solidFill>
              <a:srgbClr val="058A05"/>
            </a:solidFill>
            <a:ln>
              <a:noFill/>
            </a:ln>
            <a:effectLst/>
            <a:sp3d/>
          </c:spPr>
          <c:invertIfNegative val="0"/>
          <c:dLbls>
            <c:dLbl>
              <c:idx val="8"/>
              <c:layout>
                <c:manualLayout>
                  <c:x val="-2.8842497848765736E-2"/>
                  <c:y val="-9.5598480360534234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PE"/>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Agricultura!$B$41:$B$49</c:f>
              <c:strCache>
                <c:ptCount val="9"/>
                <c:pt idx="0">
                  <c:v> HUAROCHIRI</c:v>
                </c:pt>
                <c:pt idx="1">
                  <c:v> OYON</c:v>
                </c:pt>
                <c:pt idx="2">
                  <c:v> CANTA</c:v>
                </c:pt>
                <c:pt idx="3">
                  <c:v> CAÑETE</c:v>
                </c:pt>
                <c:pt idx="4">
                  <c:v> CAJATAMBO</c:v>
                </c:pt>
                <c:pt idx="5">
                  <c:v> YAUYOS</c:v>
                </c:pt>
                <c:pt idx="6">
                  <c:v> HUARAL</c:v>
                </c:pt>
                <c:pt idx="7">
                  <c:v> HUAURA</c:v>
                </c:pt>
                <c:pt idx="8">
                  <c:v> BARRANCA</c:v>
                </c:pt>
              </c:strCache>
            </c:strRef>
          </c:cat>
          <c:val>
            <c:numRef>
              <c:f>Agricultura!$C$41:$C$49</c:f>
              <c:numCache>
                <c:formatCode>General</c:formatCode>
                <c:ptCount val="9"/>
                <c:pt idx="0">
                  <c:v>2182.3000000000002</c:v>
                </c:pt>
                <c:pt idx="1">
                  <c:v>777.3</c:v>
                </c:pt>
                <c:pt idx="2">
                  <c:v>411.3</c:v>
                </c:pt>
                <c:pt idx="3">
                  <c:v>379.5</c:v>
                </c:pt>
                <c:pt idx="4">
                  <c:v>191.8</c:v>
                </c:pt>
                <c:pt idx="5">
                  <c:v>132</c:v>
                </c:pt>
                <c:pt idx="6">
                  <c:v>91</c:v>
                </c:pt>
                <c:pt idx="7">
                  <c:v>50</c:v>
                </c:pt>
                <c:pt idx="8">
                  <c:v>2</c:v>
                </c:pt>
              </c:numCache>
            </c:numRef>
          </c:val>
        </c:ser>
        <c:ser>
          <c:idx val="1"/>
          <c:order val="1"/>
          <c:tx>
            <c:strRef>
              <c:f>Agricultura!$D$40</c:f>
              <c:strCache>
                <c:ptCount val="1"/>
                <c:pt idx="0">
                  <c:v>AREA DE CULTIVO PERDIDO (Has)</c:v>
                </c:pt>
              </c:strCache>
            </c:strRef>
          </c:tx>
          <c:spPr>
            <a:solidFill>
              <a:srgbClr val="99FF99"/>
            </a:solidFill>
            <a:ln>
              <a:noFill/>
            </a:ln>
            <a:effectLst/>
            <a:sp3d/>
          </c:spPr>
          <c:invertIfNegative val="0"/>
          <c:dLbls>
            <c:dLbl>
              <c:idx val="4"/>
              <c:layout>
                <c:manualLayout>
                  <c:x val="7.5901310128330592E-3"/>
                  <c:y val="-7.1698860270400675E-3"/>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6.0721048102664469E-3"/>
                  <c:y val="-9.5598480360533367E-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0721048102664469E-3"/>
                  <c:y val="-7.1698860270400675E-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7.5901310128329473E-3"/>
                  <c:y val="-1.1949810045066867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1.2144209620532894E-2"/>
                  <c:y val="-3.106950611717362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Agricultura!$B$41:$B$49</c:f>
              <c:strCache>
                <c:ptCount val="9"/>
                <c:pt idx="0">
                  <c:v> HUAROCHIRI</c:v>
                </c:pt>
                <c:pt idx="1">
                  <c:v> OYON</c:v>
                </c:pt>
                <c:pt idx="2">
                  <c:v> CANTA</c:v>
                </c:pt>
                <c:pt idx="3">
                  <c:v> CAÑETE</c:v>
                </c:pt>
                <c:pt idx="4">
                  <c:v> CAJATAMBO</c:v>
                </c:pt>
                <c:pt idx="5">
                  <c:v> YAUYOS</c:v>
                </c:pt>
                <c:pt idx="6">
                  <c:v> HUARAL</c:v>
                </c:pt>
                <c:pt idx="7">
                  <c:v> HUAURA</c:v>
                </c:pt>
                <c:pt idx="8">
                  <c:v> BARRANCA</c:v>
                </c:pt>
              </c:strCache>
            </c:strRef>
          </c:cat>
          <c:val>
            <c:numRef>
              <c:f>Agricultura!$D$41:$D$49</c:f>
              <c:numCache>
                <c:formatCode>General</c:formatCode>
                <c:ptCount val="9"/>
                <c:pt idx="0">
                  <c:v>215</c:v>
                </c:pt>
                <c:pt idx="1">
                  <c:v>88.5</c:v>
                </c:pt>
                <c:pt idx="2">
                  <c:v>254.6</c:v>
                </c:pt>
                <c:pt idx="3">
                  <c:v>115.6</c:v>
                </c:pt>
                <c:pt idx="4">
                  <c:v>34.799999999999997</c:v>
                </c:pt>
                <c:pt idx="5">
                  <c:v>31.2</c:v>
                </c:pt>
                <c:pt idx="6">
                  <c:v>17</c:v>
                </c:pt>
                <c:pt idx="7">
                  <c:v>50</c:v>
                </c:pt>
                <c:pt idx="8">
                  <c:v>27.5</c:v>
                </c:pt>
              </c:numCache>
            </c:numRef>
          </c:val>
        </c:ser>
        <c:dLbls>
          <c:showLegendKey val="0"/>
          <c:showVal val="1"/>
          <c:showCatName val="0"/>
          <c:showSerName val="0"/>
          <c:showPercent val="0"/>
          <c:showBubbleSize val="0"/>
        </c:dLbls>
        <c:gapWidth val="150"/>
        <c:shape val="box"/>
        <c:axId val="191341168"/>
        <c:axId val="191341728"/>
        <c:axId val="0"/>
      </c:bar3DChart>
      <c:catAx>
        <c:axId val="1913411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PROVINCIAS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91341728"/>
        <c:crosses val="autoZero"/>
        <c:auto val="1"/>
        <c:lblAlgn val="ctr"/>
        <c:lblOffset val="100"/>
        <c:noMultiLvlLbl val="0"/>
      </c:catAx>
      <c:valAx>
        <c:axId val="1913417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KILOMETROS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9134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0.79891</cdr:x>
      <cdr:y>0.24703</cdr:y>
    </cdr:from>
    <cdr:to>
      <cdr:x>0.96427</cdr:x>
      <cdr:y>0.32784</cdr:y>
    </cdr:to>
    <cdr:sp macro="" textlink="">
      <cdr:nvSpPr>
        <cdr:cNvPr id="3" name="3 Cubo"/>
        <cdr:cNvSpPr/>
      </cdr:nvSpPr>
      <cdr:spPr bwMode="auto">
        <a:xfrm xmlns:a="http://schemas.openxmlformats.org/drawingml/2006/main" rot="16200000">
          <a:off x="7809244" y="1036829"/>
          <a:ext cx="504000" cy="1512000"/>
        </a:xfrm>
        <a:prstGeom xmlns:a="http://schemas.openxmlformats.org/drawingml/2006/main" prst="cube">
          <a:avLst/>
        </a:prstGeom>
        <a:solidFill xmlns:a="http://schemas.openxmlformats.org/drawingml/2006/main">
          <a:srgbClr val="800000"/>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600" b="1" dirty="0">
              <a:solidFill>
                <a:schemeClr val="bg1"/>
              </a:solidFill>
              <a:latin typeface="Candara" panose="020E0502030303020204" pitchFamily="34" charset="0"/>
            </a:rPr>
            <a:t>Inhabilitadas</a:t>
          </a:r>
        </a:p>
      </cdr:txBody>
    </cdr:sp>
  </cdr:relSizeAnchor>
  <cdr:relSizeAnchor xmlns:cdr="http://schemas.openxmlformats.org/drawingml/2006/chartDrawing">
    <cdr:from>
      <cdr:x>0.79891</cdr:x>
      <cdr:y>0.19019</cdr:y>
    </cdr:from>
    <cdr:to>
      <cdr:x>0.96427</cdr:x>
      <cdr:y>0.27099</cdr:y>
    </cdr:to>
    <cdr:sp macro="" textlink="">
      <cdr:nvSpPr>
        <cdr:cNvPr id="4" name="5 Cubo"/>
        <cdr:cNvSpPr/>
      </cdr:nvSpPr>
      <cdr:spPr bwMode="auto">
        <a:xfrm xmlns:a="http://schemas.openxmlformats.org/drawingml/2006/main" rot="16200000">
          <a:off x="7809244" y="682273"/>
          <a:ext cx="504000" cy="1512000"/>
        </a:xfrm>
        <a:prstGeom xmlns:a="http://schemas.openxmlformats.org/drawingml/2006/main" prst="cube">
          <a:avLst/>
        </a:prstGeom>
        <a:solidFill xmlns:a="http://schemas.openxmlformats.org/drawingml/2006/main">
          <a:srgbClr val="99FF99"/>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600" b="1" dirty="0">
              <a:solidFill>
                <a:schemeClr val="tx1"/>
              </a:solidFill>
              <a:latin typeface="Candara" panose="020E0502030303020204" pitchFamily="34" charset="0"/>
            </a:rPr>
            <a:t>Colapsadas</a:t>
          </a:r>
        </a:p>
      </cdr:txBody>
    </cdr:sp>
  </cdr:relSizeAnchor>
  <cdr:relSizeAnchor xmlns:cdr="http://schemas.openxmlformats.org/drawingml/2006/chartDrawing">
    <cdr:from>
      <cdr:x>0.79891</cdr:x>
      <cdr:y>0.13335</cdr:y>
    </cdr:from>
    <cdr:to>
      <cdr:x>0.96427</cdr:x>
      <cdr:y>0.21415</cdr:y>
    </cdr:to>
    <cdr:sp macro="" textlink="">
      <cdr:nvSpPr>
        <cdr:cNvPr id="5" name="2 Cubo"/>
        <cdr:cNvSpPr/>
      </cdr:nvSpPr>
      <cdr:spPr bwMode="auto">
        <a:xfrm xmlns:a="http://schemas.openxmlformats.org/drawingml/2006/main" rot="16200000">
          <a:off x="7809244" y="327716"/>
          <a:ext cx="504000" cy="1512000"/>
        </a:xfrm>
        <a:prstGeom xmlns:a="http://schemas.openxmlformats.org/drawingml/2006/main" prst="cube">
          <a:avLst/>
        </a:prstGeom>
        <a:solidFill xmlns:a="http://schemas.openxmlformats.org/drawingml/2006/main">
          <a:srgbClr val="CC9900"/>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600" b="1" dirty="0">
              <a:solidFill>
                <a:schemeClr val="tx1"/>
              </a:solidFill>
              <a:latin typeface="Candara" panose="020E0502030303020204" pitchFamily="34" charset="0"/>
            </a:rPr>
            <a:t>Afectados</a:t>
          </a:r>
        </a:p>
      </cdr:txBody>
    </cdr:sp>
  </cdr:relSizeAnchor>
  <cdr:relSizeAnchor xmlns:cdr="http://schemas.openxmlformats.org/drawingml/2006/chartDrawing">
    <cdr:from>
      <cdr:x>0.78513</cdr:x>
      <cdr:y>0.05917</cdr:y>
    </cdr:from>
    <cdr:to>
      <cdr:x>0.97805</cdr:x>
      <cdr:y>0.12266</cdr:y>
    </cdr:to>
    <cdr:sp macro="" textlink="">
      <cdr:nvSpPr>
        <cdr:cNvPr id="6" name="4 Rectángulo redondeado"/>
        <cdr:cNvSpPr/>
      </cdr:nvSpPr>
      <cdr:spPr bwMode="auto">
        <a:xfrm xmlns:a="http://schemas.openxmlformats.org/drawingml/2006/main">
          <a:off x="7179244" y="369086"/>
          <a:ext cx="1764000" cy="396000"/>
        </a:xfrm>
        <a:prstGeom xmlns:a="http://schemas.openxmlformats.org/drawingml/2006/main" prst="roundRect">
          <a:avLst/>
        </a:prstGeom>
        <a:solidFill xmlns:a="http://schemas.openxmlformats.org/drawingml/2006/main">
          <a:srgbClr val="000000"/>
        </a:solidFill>
        <a:ln xmlns:a="http://schemas.openxmlformats.org/drawingml/2006/main" w="9525">
          <a:noFill/>
          <a:miter lim="800000"/>
          <a:headEnd/>
          <a:tailEnd/>
        </a:ln>
        <a:effectLst xmlns:a="http://schemas.openxmlformats.org/drawingml/2006/main"/>
      </cdr:spPr>
      <cdr:txBody>
        <a:bodyPr xmlns:a="http://schemas.openxmlformats.org/drawingml/2006/main" wrap="square" anchor="ctr" anchorCtr="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ct val="50000"/>
            </a:spcBef>
            <a:defRPr/>
          </a:pPr>
          <a:r>
            <a:rPr lang="es-ES" sz="1400" b="1" dirty="0">
              <a:solidFill>
                <a:prstClr val="white"/>
              </a:solidFill>
              <a:latin typeface="Candara" panose="020E0502030303020204" pitchFamily="34" charset="0"/>
              <a:ea typeface="Arial Unicode MS" panose="020B0604020202020204" pitchFamily="34" charset="-128"/>
              <a:cs typeface="Arial Unicode MS" panose="020B0604020202020204" pitchFamily="34" charset="-128"/>
            </a:rPr>
            <a:t>N° VIVIENDAS</a:t>
          </a:r>
        </a:p>
      </cdr:txBody>
    </cdr:sp>
  </cdr:relSizeAnchor>
  <cdr:relSizeAnchor xmlns:cdr="http://schemas.openxmlformats.org/drawingml/2006/chartDrawing">
    <cdr:from>
      <cdr:x>0.20075</cdr:x>
      <cdr:y>0.04618</cdr:y>
    </cdr:from>
    <cdr:to>
      <cdr:x>0.752</cdr:x>
      <cdr:y>0.23089</cdr:y>
    </cdr:to>
    <cdr:sp macro="" textlink="">
      <cdr:nvSpPr>
        <cdr:cNvPr id="7" name="117 CuadroTexto"/>
        <cdr:cNvSpPr txBox="1"/>
      </cdr:nvSpPr>
      <cdr:spPr>
        <a:xfrm xmlns:a="http://schemas.openxmlformats.org/drawingml/2006/main">
          <a:off x="1835696" y="284714"/>
          <a:ext cx="5040559" cy="113877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VIVIENDAS AFECTADAS            =    1,605  </a:t>
          </a:r>
        </a:p>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VIVIENDAS INHABILITADAS      =    6,574  </a:t>
          </a:r>
        </a:p>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VIVIENDAS COLAPSADAS         =         747</a:t>
          </a:r>
          <a:endParaRPr lang="es-PE" sz="1600" b="1" dirty="0">
            <a:solidFill>
              <a:srgbClr val="FF0000"/>
            </a:solidFill>
            <a:latin typeface="Candara" pitchFamily="34" charset="0"/>
          </a:endParaRPr>
        </a:p>
      </cdr:txBody>
    </cdr:sp>
  </cdr:relSizeAnchor>
  <cdr:relSizeAnchor xmlns:cdr="http://schemas.openxmlformats.org/drawingml/2006/chartDrawing">
    <cdr:from>
      <cdr:x>0.12201</cdr:x>
      <cdr:y>0.0584</cdr:y>
    </cdr:from>
    <cdr:to>
      <cdr:x>0.19288</cdr:x>
      <cdr:y>0.10512</cdr:y>
    </cdr:to>
    <cdr:sp macro="" textlink="">
      <cdr:nvSpPr>
        <cdr:cNvPr id="9" name="CuadroTexto 8"/>
        <cdr:cNvSpPr txBox="1"/>
      </cdr:nvSpPr>
      <cdr:spPr>
        <a:xfrm xmlns:a="http://schemas.openxmlformats.org/drawingml/2006/main">
          <a:off x="1115616" y="360040"/>
          <a:ext cx="64807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PE" sz="1200" b="1" dirty="0" smtClean="0">
              <a:solidFill>
                <a:srgbClr val="FF0000"/>
              </a:solidFill>
            </a:rPr>
            <a:t>2,277</a:t>
          </a:r>
          <a:endParaRPr lang="es-PE" sz="1200" b="1" dirty="0">
            <a:solidFill>
              <a:srgbClr val="FF0000"/>
            </a:solidFill>
          </a:endParaRPr>
        </a:p>
      </cdr:txBody>
    </cdr:sp>
  </cdr:relSizeAnchor>
  <cdr:relSizeAnchor xmlns:cdr="http://schemas.openxmlformats.org/drawingml/2006/chartDrawing">
    <cdr:from>
      <cdr:x>0.2165</cdr:x>
      <cdr:y>0.26863</cdr:y>
    </cdr:from>
    <cdr:to>
      <cdr:x>0.28738</cdr:x>
      <cdr:y>0.31535</cdr:y>
    </cdr:to>
    <cdr:sp macro="" textlink="">
      <cdr:nvSpPr>
        <cdr:cNvPr id="10" name="CuadroTexto 1"/>
        <cdr:cNvSpPr txBox="1"/>
      </cdr:nvSpPr>
      <cdr:spPr>
        <a:xfrm xmlns:a="http://schemas.openxmlformats.org/drawingml/2006/main">
          <a:off x="1979712" y="1656184"/>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1,612</a:t>
          </a:r>
          <a:endParaRPr lang="es-PE" sz="1200" b="1" dirty="0">
            <a:solidFill>
              <a:srgbClr val="FF0000"/>
            </a:solidFill>
          </a:endParaRPr>
        </a:p>
      </cdr:txBody>
    </cdr:sp>
  </cdr:relSizeAnchor>
  <cdr:relSizeAnchor xmlns:cdr="http://schemas.openxmlformats.org/drawingml/2006/chartDrawing">
    <cdr:from>
      <cdr:x>0.311</cdr:x>
      <cdr:y>0.44382</cdr:y>
    </cdr:from>
    <cdr:to>
      <cdr:x>0.38188</cdr:x>
      <cdr:y>0.49054</cdr:y>
    </cdr:to>
    <cdr:sp macro="" textlink="">
      <cdr:nvSpPr>
        <cdr:cNvPr id="11" name="CuadroTexto 1"/>
        <cdr:cNvSpPr txBox="1"/>
      </cdr:nvSpPr>
      <cdr:spPr>
        <a:xfrm xmlns:a="http://schemas.openxmlformats.org/drawingml/2006/main">
          <a:off x="2843808" y="2736304"/>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1,052</a:t>
          </a:r>
          <a:endParaRPr lang="es-PE" sz="1200" b="1" dirty="0">
            <a:solidFill>
              <a:srgbClr val="FF0000"/>
            </a:solidFill>
          </a:endParaRPr>
        </a:p>
      </cdr:txBody>
    </cdr:sp>
  </cdr:relSizeAnchor>
  <cdr:relSizeAnchor xmlns:cdr="http://schemas.openxmlformats.org/drawingml/2006/chartDrawing">
    <cdr:from>
      <cdr:x>0.4055</cdr:x>
      <cdr:y>0.45704</cdr:y>
    </cdr:from>
    <cdr:to>
      <cdr:x>0.47638</cdr:x>
      <cdr:y>0.50376</cdr:y>
    </cdr:to>
    <cdr:sp macro="" textlink="">
      <cdr:nvSpPr>
        <cdr:cNvPr id="12" name="CuadroTexto 1"/>
        <cdr:cNvSpPr txBox="1"/>
      </cdr:nvSpPr>
      <cdr:spPr>
        <a:xfrm xmlns:a="http://schemas.openxmlformats.org/drawingml/2006/main">
          <a:off x="3707904" y="2817781"/>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1,046</a:t>
          </a:r>
          <a:endParaRPr lang="es-PE" sz="1200" b="1" dirty="0">
            <a:solidFill>
              <a:srgbClr val="FF0000"/>
            </a:solidFill>
          </a:endParaRPr>
        </a:p>
      </cdr:txBody>
    </cdr:sp>
  </cdr:relSizeAnchor>
  <cdr:relSizeAnchor xmlns:cdr="http://schemas.openxmlformats.org/drawingml/2006/chartDrawing">
    <cdr:from>
      <cdr:x>0.50269</cdr:x>
      <cdr:y>0.45858</cdr:y>
    </cdr:from>
    <cdr:to>
      <cdr:x>0.57356</cdr:x>
      <cdr:y>0.5053</cdr:y>
    </cdr:to>
    <cdr:sp macro="" textlink="">
      <cdr:nvSpPr>
        <cdr:cNvPr id="13" name="CuadroTexto 1"/>
        <cdr:cNvSpPr txBox="1"/>
      </cdr:nvSpPr>
      <cdr:spPr>
        <a:xfrm xmlns:a="http://schemas.openxmlformats.org/drawingml/2006/main">
          <a:off x="4596582" y="2827266"/>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1,004</a:t>
          </a:r>
          <a:endParaRPr lang="es-PE" sz="1200" b="1" dirty="0">
            <a:solidFill>
              <a:srgbClr val="FF0000"/>
            </a:solidFill>
          </a:endParaRPr>
        </a:p>
      </cdr:txBody>
    </cdr:sp>
  </cdr:relSizeAnchor>
  <cdr:relSizeAnchor xmlns:cdr="http://schemas.openxmlformats.org/drawingml/2006/chartDrawing">
    <cdr:from>
      <cdr:x>0.60237</cdr:x>
      <cdr:y>0.49896</cdr:y>
    </cdr:from>
    <cdr:to>
      <cdr:x>0.67325</cdr:x>
      <cdr:y>0.54568</cdr:y>
    </cdr:to>
    <cdr:sp macro="" textlink="">
      <cdr:nvSpPr>
        <cdr:cNvPr id="14" name="CuadroTexto 1"/>
        <cdr:cNvSpPr txBox="1"/>
      </cdr:nvSpPr>
      <cdr:spPr>
        <a:xfrm xmlns:a="http://schemas.openxmlformats.org/drawingml/2006/main">
          <a:off x="5508104" y="3076221"/>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916</a:t>
          </a:r>
          <a:endParaRPr lang="es-PE" sz="1200" b="1" dirty="0">
            <a:solidFill>
              <a:srgbClr val="FF0000"/>
            </a:solidFill>
          </a:endParaRPr>
        </a:p>
      </cdr:txBody>
    </cdr:sp>
  </cdr:relSizeAnchor>
  <cdr:relSizeAnchor xmlns:cdr="http://schemas.openxmlformats.org/drawingml/2006/chartDrawing">
    <cdr:from>
      <cdr:x>0.689</cdr:x>
      <cdr:y>0.61902</cdr:y>
    </cdr:from>
    <cdr:to>
      <cdr:x>0.75987</cdr:x>
      <cdr:y>0.66573</cdr:y>
    </cdr:to>
    <cdr:sp macro="" textlink="">
      <cdr:nvSpPr>
        <cdr:cNvPr id="15" name="CuadroTexto 1"/>
        <cdr:cNvSpPr txBox="1"/>
      </cdr:nvSpPr>
      <cdr:spPr>
        <a:xfrm xmlns:a="http://schemas.openxmlformats.org/drawingml/2006/main">
          <a:off x="6300192" y="3816424"/>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456</a:t>
          </a:r>
          <a:endParaRPr lang="es-PE" sz="1200" b="1" dirty="0">
            <a:solidFill>
              <a:srgbClr val="FF0000"/>
            </a:solidFill>
          </a:endParaRPr>
        </a:p>
      </cdr:txBody>
    </cdr:sp>
  </cdr:relSizeAnchor>
  <cdr:relSizeAnchor xmlns:cdr="http://schemas.openxmlformats.org/drawingml/2006/chartDrawing">
    <cdr:from>
      <cdr:x>0.7835</cdr:x>
      <cdr:y>0.66573</cdr:y>
    </cdr:from>
    <cdr:to>
      <cdr:x>0.85437</cdr:x>
      <cdr:y>0.71245</cdr:y>
    </cdr:to>
    <cdr:sp macro="" textlink="">
      <cdr:nvSpPr>
        <cdr:cNvPr id="16" name="CuadroTexto 1"/>
        <cdr:cNvSpPr txBox="1"/>
      </cdr:nvSpPr>
      <cdr:spPr>
        <a:xfrm xmlns:a="http://schemas.openxmlformats.org/drawingml/2006/main">
          <a:off x="7164288" y="4104456"/>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368</a:t>
          </a:r>
          <a:endParaRPr lang="es-PE" sz="1200" b="1" dirty="0">
            <a:solidFill>
              <a:srgbClr val="FF0000"/>
            </a:solidFill>
          </a:endParaRPr>
        </a:p>
      </cdr:txBody>
    </cdr:sp>
  </cdr:relSizeAnchor>
  <cdr:relSizeAnchor xmlns:cdr="http://schemas.openxmlformats.org/drawingml/2006/chartDrawing">
    <cdr:from>
      <cdr:x>0.87799</cdr:x>
      <cdr:y>0.72413</cdr:y>
    </cdr:from>
    <cdr:to>
      <cdr:x>0.94887</cdr:x>
      <cdr:y>0.77085</cdr:y>
    </cdr:to>
    <cdr:sp macro="" textlink="">
      <cdr:nvSpPr>
        <cdr:cNvPr id="17" name="CuadroTexto 1"/>
        <cdr:cNvSpPr txBox="1"/>
      </cdr:nvSpPr>
      <cdr:spPr>
        <a:xfrm xmlns:a="http://schemas.openxmlformats.org/drawingml/2006/main">
          <a:off x="8028384" y="4464496"/>
          <a:ext cx="648072"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PE" sz="1200" b="1" dirty="0" smtClean="0">
              <a:solidFill>
                <a:srgbClr val="FF0000"/>
              </a:solidFill>
            </a:rPr>
            <a:t>195</a:t>
          </a:r>
          <a:endParaRPr lang="es-PE" sz="1200" b="1" dirty="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0.72836</cdr:x>
      <cdr:y>0.22017</cdr:y>
    </cdr:from>
    <cdr:to>
      <cdr:x>0.88304</cdr:x>
      <cdr:y>0.30571</cdr:y>
    </cdr:to>
    <cdr:sp macro="" textlink="">
      <cdr:nvSpPr>
        <cdr:cNvPr id="3" name="3 Cubo"/>
        <cdr:cNvSpPr/>
      </cdr:nvSpPr>
      <cdr:spPr bwMode="auto">
        <a:xfrm xmlns:a="http://schemas.openxmlformats.org/drawingml/2006/main" rot="16200000">
          <a:off x="7609986" y="877931"/>
          <a:ext cx="531557" cy="1512000"/>
        </a:xfrm>
        <a:prstGeom xmlns:a="http://schemas.openxmlformats.org/drawingml/2006/main" prst="cube">
          <a:avLst/>
        </a:prstGeom>
        <a:solidFill xmlns:a="http://schemas.openxmlformats.org/drawingml/2006/main">
          <a:schemeClr val="tx2">
            <a:lumMod val="60000"/>
            <a:lumOff val="40000"/>
          </a:schemeClr>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400" b="1" dirty="0">
              <a:solidFill>
                <a:schemeClr val="bg1"/>
              </a:solidFill>
              <a:latin typeface="Candara" panose="020E0502030303020204" pitchFamily="34" charset="0"/>
            </a:rPr>
            <a:t>Inhabilitadas</a:t>
          </a:r>
        </a:p>
      </cdr:txBody>
    </cdr:sp>
  </cdr:relSizeAnchor>
  <cdr:relSizeAnchor xmlns:cdr="http://schemas.openxmlformats.org/drawingml/2006/chartDrawing">
    <cdr:from>
      <cdr:x>0.72836</cdr:x>
      <cdr:y>0.16223</cdr:y>
    </cdr:from>
    <cdr:to>
      <cdr:x>0.88304</cdr:x>
      <cdr:y>0.24777</cdr:y>
    </cdr:to>
    <cdr:sp macro="" textlink="">
      <cdr:nvSpPr>
        <cdr:cNvPr id="2" name="2 Cubo"/>
        <cdr:cNvSpPr/>
      </cdr:nvSpPr>
      <cdr:spPr bwMode="auto">
        <a:xfrm xmlns:a="http://schemas.openxmlformats.org/drawingml/2006/main" rot="16200000">
          <a:off x="7609986" y="517891"/>
          <a:ext cx="531557" cy="1512000"/>
        </a:xfrm>
        <a:prstGeom xmlns:a="http://schemas.openxmlformats.org/drawingml/2006/main" prst="cube">
          <a:avLst/>
        </a:prstGeom>
        <a:solidFill xmlns:a="http://schemas.openxmlformats.org/drawingml/2006/main">
          <a:srgbClr val="99FF99"/>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400" b="1" dirty="0">
              <a:solidFill>
                <a:schemeClr val="tx1"/>
              </a:solidFill>
              <a:latin typeface="Candara" panose="020E0502030303020204" pitchFamily="34" charset="0"/>
            </a:rPr>
            <a:t>Colapsadas</a:t>
          </a:r>
        </a:p>
      </cdr:txBody>
    </cdr:sp>
  </cdr:relSizeAnchor>
  <cdr:relSizeAnchor xmlns:cdr="http://schemas.openxmlformats.org/drawingml/2006/chartDrawing">
    <cdr:from>
      <cdr:x>0.73007</cdr:x>
      <cdr:y>0.10331</cdr:y>
    </cdr:from>
    <cdr:to>
      <cdr:x>0.88475</cdr:x>
      <cdr:y>0.18886</cdr:y>
    </cdr:to>
    <cdr:sp macro="" textlink="">
      <cdr:nvSpPr>
        <cdr:cNvPr id="4" name="4 Cubo"/>
        <cdr:cNvSpPr/>
      </cdr:nvSpPr>
      <cdr:spPr bwMode="auto">
        <a:xfrm xmlns:a="http://schemas.openxmlformats.org/drawingml/2006/main" rot="16200000">
          <a:off x="7640443" y="104716"/>
          <a:ext cx="504000" cy="1512000"/>
        </a:xfrm>
        <a:prstGeom xmlns:a="http://schemas.openxmlformats.org/drawingml/2006/main" prst="cube">
          <a:avLst/>
        </a:prstGeom>
        <a:solidFill xmlns:a="http://schemas.openxmlformats.org/drawingml/2006/main">
          <a:schemeClr val="bg1">
            <a:lumMod val="50000"/>
          </a:schemeClr>
        </a:solidFill>
        <a:ln xmlns:a="http://schemas.openxmlformats.org/drawingml/2006/main">
          <a:headEnd/>
          <a:tailEnd/>
        </a:ln>
        <a:scene3d xmlns:a="http://schemas.openxmlformats.org/drawingml/2006/main">
          <a:camera prst="orthographicFront">
            <a:rot lat="0" lon="0" rev="0"/>
          </a:camera>
          <a:lightRig rig="threePt" dir="t">
            <a:rot lat="0" lon="0" rev="1200000"/>
          </a:lightRig>
        </a:scene3d>
        <a:sp3d xmlns:a="http://schemas.openxmlformats.org/drawingml/2006/main">
          <a:bevelT w="63500" h="25400"/>
        </a:sp3d>
      </cdr:spPr>
      <cdr:style>
        <a:lnRef xmlns:a="http://schemas.openxmlformats.org/drawingml/2006/main" idx="0">
          <a:schemeClr val="accent2"/>
        </a:lnRef>
        <a:fillRef xmlns:a="http://schemas.openxmlformats.org/drawingml/2006/main" idx="3">
          <a:schemeClr val="accent2"/>
        </a:fillRef>
        <a:effectRef xmlns:a="http://schemas.openxmlformats.org/drawingml/2006/main" idx="3">
          <a:schemeClr val="accent2"/>
        </a:effectRef>
        <a:fontRef xmlns:a="http://schemas.openxmlformats.org/drawingml/2006/main" idx="minor">
          <a:schemeClr val="lt1"/>
        </a:fontRef>
      </cdr:style>
      <cdr:txBody>
        <a:bodyPr xmlns:a="http://schemas.openxmlformats.org/drawingml/2006/main" vert="vert" wrap="none" rtlCol="0" anchor="ctr"/>
        <a:lstStyle xmlns:a="http://schemas.openxmlformats.org/drawingml/2006/main">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buClr>
              <a:srgbClr val="66FFFF"/>
            </a:buClr>
            <a:buFont typeface="Wingdings" pitchFamily="2" charset="2"/>
            <a:buNone/>
          </a:pPr>
          <a:r>
            <a:rPr lang="es-ES" sz="1400" b="1" dirty="0">
              <a:solidFill>
                <a:schemeClr val="tx1"/>
              </a:solidFill>
              <a:latin typeface="Candara" panose="020E0502030303020204" pitchFamily="34" charset="0"/>
            </a:rPr>
            <a:t>Afectados</a:t>
          </a:r>
        </a:p>
      </cdr:txBody>
    </cdr:sp>
  </cdr:relSizeAnchor>
  <cdr:relSizeAnchor xmlns:cdr="http://schemas.openxmlformats.org/drawingml/2006/chartDrawing">
    <cdr:from>
      <cdr:x>0.7006</cdr:x>
      <cdr:y>0.0295</cdr:y>
    </cdr:from>
    <cdr:to>
      <cdr:x>0.93633</cdr:x>
      <cdr:y>0.0873</cdr:y>
    </cdr:to>
    <cdr:sp macro="" textlink="">
      <cdr:nvSpPr>
        <cdr:cNvPr id="5" name="5 Rectángulo redondeado"/>
        <cdr:cNvSpPr/>
      </cdr:nvSpPr>
      <cdr:spPr bwMode="auto">
        <a:xfrm xmlns:a="http://schemas.openxmlformats.org/drawingml/2006/main">
          <a:off x="6848411" y="173826"/>
          <a:ext cx="2304256" cy="340519"/>
        </a:xfrm>
        <a:prstGeom xmlns:a="http://schemas.openxmlformats.org/drawingml/2006/main" prst="roundRect">
          <a:avLst/>
        </a:prstGeom>
        <a:solidFill xmlns:a="http://schemas.openxmlformats.org/drawingml/2006/main">
          <a:srgbClr val="000000"/>
        </a:solidFill>
        <a:ln xmlns:a="http://schemas.openxmlformats.org/drawingml/2006/main" w="9525">
          <a:noFill/>
          <a:miter lim="800000"/>
          <a:headEnd/>
          <a:tailEnd/>
        </a:ln>
        <a:effectLst xmlns:a="http://schemas.openxmlformats.org/drawingml/2006/main"/>
      </cdr:spPr>
      <cdr:txBody>
        <a:bodyPr xmlns:a="http://schemas.openxmlformats.org/drawingml/2006/main" wrap="square" anchor="ctr" anchorCtr="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ct val="50000"/>
            </a:spcBef>
            <a:defRPr/>
          </a:pPr>
          <a:r>
            <a:rPr lang="es-ES" sz="1400" b="1" dirty="0">
              <a:solidFill>
                <a:prstClr val="white"/>
              </a:solidFill>
              <a:latin typeface="Candara" panose="020E0502030303020204" pitchFamily="34" charset="0"/>
              <a:ea typeface="Arial Unicode MS" panose="020B0604020202020204" pitchFamily="34" charset="-128"/>
              <a:cs typeface="Arial Unicode MS" panose="020B0604020202020204" pitchFamily="34" charset="-128"/>
            </a:rPr>
            <a:t>N° Instituciones Educativas</a:t>
          </a:r>
        </a:p>
      </cdr:txBody>
    </cdr:sp>
  </cdr:relSizeAnchor>
  <cdr:relSizeAnchor xmlns:cdr="http://schemas.openxmlformats.org/drawingml/2006/chartDrawing">
    <cdr:from>
      <cdr:x>0.20534</cdr:x>
      <cdr:y>0.05532</cdr:y>
    </cdr:from>
    <cdr:to>
      <cdr:x>0.72677</cdr:x>
      <cdr:y>0.23858</cdr:y>
    </cdr:to>
    <cdr:sp macro="" textlink="">
      <cdr:nvSpPr>
        <cdr:cNvPr id="6" name="117 CuadroTexto"/>
        <cdr:cNvSpPr txBox="1"/>
      </cdr:nvSpPr>
      <cdr:spPr>
        <a:xfrm xmlns:a="http://schemas.openxmlformats.org/drawingml/2006/main">
          <a:off x="2007196" y="343761"/>
          <a:ext cx="5097004" cy="113877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II.EE. AFECTADAS            =    15  </a:t>
          </a:r>
        </a:p>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II.EE. INHABILITADAS      =      8 </a:t>
          </a:r>
        </a:p>
        <a:p xmlns:a="http://schemas.openxmlformats.org/drawingml/2006/main">
          <a:pPr>
            <a:spcBef>
              <a:spcPts val="1200"/>
            </a:spcBef>
            <a:tabLst>
              <a:tab pos="2157413" algn="l"/>
              <a:tab pos="2511425" algn="l"/>
            </a:tabLst>
          </a:pPr>
          <a:r>
            <a:rPr lang="es-PE" sz="1600" b="1" dirty="0" smtClean="0">
              <a:solidFill>
                <a:srgbClr val="FF0000"/>
              </a:solidFill>
              <a:latin typeface="Candara" pitchFamily="34" charset="0"/>
            </a:rPr>
            <a:t>TOTAL II.EE. COLAPSADAS         =   140  </a:t>
          </a:r>
          <a:endParaRPr lang="es-PE" sz="1600" b="1" dirty="0">
            <a:solidFill>
              <a:srgbClr val="FF0000"/>
            </a:solidFill>
            <a:latin typeface="Candara" pitchFamily="34" charset="0"/>
          </a:endParaRPr>
        </a:p>
      </cdr:txBody>
    </cdr:sp>
  </cdr:relSizeAnchor>
  <cdr:relSizeAnchor xmlns:cdr="http://schemas.openxmlformats.org/drawingml/2006/chartDrawing">
    <cdr:from>
      <cdr:x>0.10221</cdr:x>
      <cdr:y>0.10429</cdr:y>
    </cdr:from>
    <cdr:to>
      <cdr:x>0.17007</cdr:x>
      <cdr:y>0.14887</cdr:y>
    </cdr:to>
    <cdr:sp macro="" textlink="">
      <cdr:nvSpPr>
        <cdr:cNvPr id="8" name="8 CuadroTexto"/>
        <cdr:cNvSpPr txBox="1"/>
      </cdr:nvSpPr>
      <cdr:spPr>
        <a:xfrm xmlns:a="http://schemas.openxmlformats.org/drawingml/2006/main">
          <a:off x="999084" y="648072"/>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82</a:t>
          </a:r>
          <a:endParaRPr lang="es-PE" sz="1200" b="1" dirty="0">
            <a:solidFill>
              <a:srgbClr val="FF0000"/>
            </a:solidFill>
            <a:latin typeface="Candara" pitchFamily="34" charset="0"/>
          </a:endParaRPr>
        </a:p>
      </cdr:txBody>
    </cdr:sp>
  </cdr:relSizeAnchor>
  <cdr:relSizeAnchor xmlns:cdr="http://schemas.openxmlformats.org/drawingml/2006/chartDrawing">
    <cdr:from>
      <cdr:x>0.19797</cdr:x>
      <cdr:y>0.55622</cdr:y>
    </cdr:from>
    <cdr:to>
      <cdr:x>0.26584</cdr:x>
      <cdr:y>0.6008</cdr:y>
    </cdr:to>
    <cdr:sp macro="" textlink="">
      <cdr:nvSpPr>
        <cdr:cNvPr id="9" name="8 CuadroTexto"/>
        <cdr:cNvSpPr txBox="1"/>
      </cdr:nvSpPr>
      <cdr:spPr>
        <a:xfrm xmlns:a="http://schemas.openxmlformats.org/drawingml/2006/main">
          <a:off x="1935188" y="3456384"/>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23</a:t>
          </a:r>
          <a:endParaRPr lang="es-PE" sz="1200" b="1" dirty="0">
            <a:solidFill>
              <a:srgbClr val="FF0000"/>
            </a:solidFill>
            <a:latin typeface="Candara" pitchFamily="34" charset="0"/>
          </a:endParaRPr>
        </a:p>
      </cdr:txBody>
    </cdr:sp>
  </cdr:relSizeAnchor>
  <cdr:relSizeAnchor xmlns:cdr="http://schemas.openxmlformats.org/drawingml/2006/chartDrawing">
    <cdr:from>
      <cdr:x>0.29203</cdr:x>
      <cdr:y>0.5794</cdr:y>
    </cdr:from>
    <cdr:to>
      <cdr:x>0.3599</cdr:x>
      <cdr:y>0.62397</cdr:y>
    </cdr:to>
    <cdr:sp macro="" textlink="">
      <cdr:nvSpPr>
        <cdr:cNvPr id="10" name="8 CuadroTexto"/>
        <cdr:cNvSpPr txBox="1"/>
      </cdr:nvSpPr>
      <cdr:spPr>
        <a:xfrm xmlns:a="http://schemas.openxmlformats.org/drawingml/2006/main">
          <a:off x="2854613" y="3600400"/>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20</a:t>
          </a:r>
          <a:endParaRPr lang="es-PE" sz="1200" b="1" dirty="0">
            <a:solidFill>
              <a:srgbClr val="FF0000"/>
            </a:solidFill>
            <a:latin typeface="Candara" pitchFamily="34" charset="0"/>
          </a:endParaRPr>
        </a:p>
      </cdr:txBody>
    </cdr:sp>
  </cdr:relSizeAnchor>
  <cdr:relSizeAnchor xmlns:cdr="http://schemas.openxmlformats.org/drawingml/2006/chartDrawing">
    <cdr:from>
      <cdr:x>0.39687</cdr:x>
      <cdr:y>0.62575</cdr:y>
    </cdr:from>
    <cdr:to>
      <cdr:x>0.46473</cdr:x>
      <cdr:y>0.67032</cdr:y>
    </cdr:to>
    <cdr:sp macro="" textlink="">
      <cdr:nvSpPr>
        <cdr:cNvPr id="11" name="8 CuadroTexto"/>
        <cdr:cNvSpPr txBox="1"/>
      </cdr:nvSpPr>
      <cdr:spPr>
        <a:xfrm xmlns:a="http://schemas.openxmlformats.org/drawingml/2006/main">
          <a:off x="3879404" y="3888432"/>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16</a:t>
          </a:r>
          <a:endParaRPr lang="es-PE" sz="1200" b="1" dirty="0">
            <a:solidFill>
              <a:srgbClr val="FF0000"/>
            </a:solidFill>
            <a:latin typeface="Candara" pitchFamily="34" charset="0"/>
          </a:endParaRPr>
        </a:p>
      </cdr:txBody>
    </cdr:sp>
  </cdr:relSizeAnchor>
  <cdr:relSizeAnchor xmlns:cdr="http://schemas.openxmlformats.org/drawingml/2006/chartDrawing">
    <cdr:from>
      <cdr:x>0.48527</cdr:x>
      <cdr:y>0.66051</cdr:y>
    </cdr:from>
    <cdr:to>
      <cdr:x>0.55313</cdr:x>
      <cdr:y>0.70509</cdr:y>
    </cdr:to>
    <cdr:sp macro="" textlink="">
      <cdr:nvSpPr>
        <cdr:cNvPr id="12" name="8 CuadroTexto"/>
        <cdr:cNvSpPr txBox="1"/>
      </cdr:nvSpPr>
      <cdr:spPr>
        <a:xfrm xmlns:a="http://schemas.openxmlformats.org/drawingml/2006/main">
          <a:off x="4743500" y="4104456"/>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11</a:t>
          </a:r>
          <a:endParaRPr lang="es-PE" sz="1200" b="1" dirty="0">
            <a:solidFill>
              <a:srgbClr val="FF0000"/>
            </a:solidFill>
            <a:latin typeface="Candara" pitchFamily="34" charset="0"/>
          </a:endParaRPr>
        </a:p>
      </cdr:txBody>
    </cdr:sp>
  </cdr:relSizeAnchor>
  <cdr:relSizeAnchor xmlns:cdr="http://schemas.openxmlformats.org/drawingml/2006/chartDrawing">
    <cdr:from>
      <cdr:x>0.5884</cdr:x>
      <cdr:y>0.70686</cdr:y>
    </cdr:from>
    <cdr:to>
      <cdr:x>0.65626</cdr:x>
      <cdr:y>0.75144</cdr:y>
    </cdr:to>
    <cdr:sp macro="" textlink="">
      <cdr:nvSpPr>
        <cdr:cNvPr id="13" name="8 CuadroTexto"/>
        <cdr:cNvSpPr txBox="1"/>
      </cdr:nvSpPr>
      <cdr:spPr>
        <a:xfrm xmlns:a="http://schemas.openxmlformats.org/drawingml/2006/main">
          <a:off x="5751612" y="4392488"/>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4</a:t>
          </a:r>
          <a:endParaRPr lang="es-PE" sz="1200" b="1" dirty="0">
            <a:solidFill>
              <a:srgbClr val="FF0000"/>
            </a:solidFill>
            <a:latin typeface="Candara" pitchFamily="34" charset="0"/>
          </a:endParaRPr>
        </a:p>
      </cdr:txBody>
    </cdr:sp>
  </cdr:relSizeAnchor>
  <cdr:relSizeAnchor xmlns:cdr="http://schemas.openxmlformats.org/drawingml/2006/chartDrawing">
    <cdr:from>
      <cdr:x>0.68416</cdr:x>
      <cdr:y>0.73004</cdr:y>
    </cdr:from>
    <cdr:to>
      <cdr:x>0.75203</cdr:x>
      <cdr:y>0.77462</cdr:y>
    </cdr:to>
    <cdr:sp macro="" textlink="">
      <cdr:nvSpPr>
        <cdr:cNvPr id="14" name="8 CuadroTexto"/>
        <cdr:cNvSpPr txBox="1"/>
      </cdr:nvSpPr>
      <cdr:spPr>
        <a:xfrm xmlns:a="http://schemas.openxmlformats.org/drawingml/2006/main">
          <a:off x="6687716" y="4536504"/>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3</a:t>
          </a:r>
          <a:endParaRPr lang="es-PE" sz="1200" b="1" dirty="0">
            <a:solidFill>
              <a:srgbClr val="FF0000"/>
            </a:solidFill>
            <a:latin typeface="Candara" pitchFamily="34" charset="0"/>
          </a:endParaRPr>
        </a:p>
      </cdr:txBody>
    </cdr:sp>
  </cdr:relSizeAnchor>
  <cdr:relSizeAnchor xmlns:cdr="http://schemas.openxmlformats.org/drawingml/2006/chartDrawing">
    <cdr:from>
      <cdr:x>0.77993</cdr:x>
      <cdr:y>0.73004</cdr:y>
    </cdr:from>
    <cdr:to>
      <cdr:x>0.84779</cdr:x>
      <cdr:y>0.77462</cdr:y>
    </cdr:to>
    <cdr:sp macro="" textlink="">
      <cdr:nvSpPr>
        <cdr:cNvPr id="15" name="8 CuadroTexto"/>
        <cdr:cNvSpPr txBox="1"/>
      </cdr:nvSpPr>
      <cdr:spPr>
        <a:xfrm xmlns:a="http://schemas.openxmlformats.org/drawingml/2006/main">
          <a:off x="7623820" y="4536504"/>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2</a:t>
          </a:r>
          <a:endParaRPr lang="es-PE" sz="1200" b="1" dirty="0">
            <a:solidFill>
              <a:srgbClr val="FF0000"/>
            </a:solidFill>
            <a:latin typeface="Candara" pitchFamily="34" charset="0"/>
          </a:endParaRPr>
        </a:p>
      </cdr:txBody>
    </cdr:sp>
  </cdr:relSizeAnchor>
  <cdr:relSizeAnchor xmlns:cdr="http://schemas.openxmlformats.org/drawingml/2006/chartDrawing">
    <cdr:from>
      <cdr:x>0.87569</cdr:x>
      <cdr:y>0.73004</cdr:y>
    </cdr:from>
    <cdr:to>
      <cdr:x>0.94356</cdr:x>
      <cdr:y>0.77462</cdr:y>
    </cdr:to>
    <cdr:sp macro="" textlink="">
      <cdr:nvSpPr>
        <cdr:cNvPr id="16" name="8 CuadroTexto"/>
        <cdr:cNvSpPr txBox="1"/>
      </cdr:nvSpPr>
      <cdr:spPr>
        <a:xfrm xmlns:a="http://schemas.openxmlformats.org/drawingml/2006/main">
          <a:off x="8559924" y="4536504"/>
          <a:ext cx="66338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1200"/>
            </a:spcBef>
            <a:tabLst>
              <a:tab pos="2157413" algn="l"/>
              <a:tab pos="2511425" algn="l"/>
            </a:tabLst>
          </a:pPr>
          <a:r>
            <a:rPr lang="es-PE" sz="1200" b="1" dirty="0" smtClean="0">
              <a:solidFill>
                <a:srgbClr val="FF0000"/>
              </a:solidFill>
              <a:latin typeface="Candara" pitchFamily="34" charset="0"/>
            </a:rPr>
            <a:t>2</a:t>
          </a:r>
          <a:endParaRPr lang="es-PE" sz="1200" b="1" dirty="0">
            <a:solidFill>
              <a:srgbClr val="FF0000"/>
            </a:solidFill>
            <a:latin typeface="Candara"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472BA1-AA58-452B-B9B3-F766B359043B}" type="datetimeFigureOut">
              <a:rPr lang="es-PE" smtClean="0"/>
              <a:t>14/06/2017</a:t>
            </a:fld>
            <a:endParaRPr lang="es-P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P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P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673F87-F794-4368-9EEA-B95DD4057CF4}" type="slidenum">
              <a:rPr lang="es-PE" smtClean="0"/>
              <a:t>‹Nº›</a:t>
            </a:fld>
            <a:endParaRPr lang="es-PE"/>
          </a:p>
        </p:txBody>
      </p:sp>
    </p:spTree>
    <p:extLst>
      <p:ext uri="{BB962C8B-B14F-4D97-AF65-F5344CB8AC3E}">
        <p14:creationId xmlns:p14="http://schemas.microsoft.com/office/powerpoint/2010/main" val="3382211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imagen de diapositiva"/>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E" altLang="es-PE" smtClean="0"/>
          </a:p>
        </p:txBody>
      </p:sp>
      <p:sp>
        <p:nvSpPr>
          <p:cNvPr id="2970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1FC45B13-3217-464D-B948-77CCB9E9DC1C}" type="slidenum">
              <a:rPr lang="es-PE" altLang="es-PE"/>
              <a:pPr/>
              <a:t>14</a:t>
            </a:fld>
            <a:endParaRPr lang="es-PE" altLang="es-PE"/>
          </a:p>
        </p:txBody>
      </p:sp>
    </p:spTree>
    <p:extLst>
      <p:ext uri="{BB962C8B-B14F-4D97-AF65-F5344CB8AC3E}">
        <p14:creationId xmlns:p14="http://schemas.microsoft.com/office/powerpoint/2010/main" val="528502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51"/>
            <a:ext cx="7772400" cy="1470025"/>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4024676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57871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59"/>
            <a:ext cx="2057400" cy="5851525"/>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457200" y="27465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2050152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992085" y="1372734"/>
            <a:ext cx="6858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2008414" y="3950380"/>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6" name="Marcador de número de diapositiva 5"/>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806783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número de diapositiva 5"/>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407866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2286001" y="1736733"/>
            <a:ext cx="6302828"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2286001" y="4589470"/>
            <a:ext cx="630282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6" name="Marcador de número de diapositiva 5"/>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231345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1836967" y="1825625"/>
            <a:ext cx="3110593"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5070022" y="1825625"/>
            <a:ext cx="3682094"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número de diapositiva 6"/>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680955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2473781" y="365129"/>
            <a:ext cx="6042763"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1918610" y="1681163"/>
            <a:ext cx="30445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1918610" y="2505075"/>
            <a:ext cx="3044513"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5167993" y="1681163"/>
            <a:ext cx="334854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5167994" y="2505075"/>
            <a:ext cx="3348549"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9" name="Marcador de número de diapositiva 8"/>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394235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5" name="Marcador de número de diapositiva 4"/>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414117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816243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083086" y="543605"/>
            <a:ext cx="2949178"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76159" y="1017134"/>
            <a:ext cx="358837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dirty="0"/>
          </a:p>
        </p:txBody>
      </p:sp>
      <p:sp>
        <p:nvSpPr>
          <p:cNvPr id="4" name="Marcador de texto 3"/>
          <p:cNvSpPr>
            <a:spLocks noGrp="1"/>
          </p:cNvSpPr>
          <p:nvPr>
            <p:ph type="body" sz="half" idx="2"/>
          </p:nvPr>
        </p:nvSpPr>
        <p:spPr>
          <a:xfrm>
            <a:off x="2083083" y="207917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7" name="Marcador de número de diapositiva 6"/>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315535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1747478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091165" y="478971"/>
            <a:ext cx="2949178"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078189" y="995369"/>
            <a:ext cx="387922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s-PE"/>
          </a:p>
        </p:txBody>
      </p:sp>
      <p:sp>
        <p:nvSpPr>
          <p:cNvPr id="4" name="Marcador de texto 3"/>
          <p:cNvSpPr>
            <a:spLocks noGrp="1"/>
          </p:cNvSpPr>
          <p:nvPr>
            <p:ph type="body" sz="half" idx="2"/>
          </p:nvPr>
        </p:nvSpPr>
        <p:spPr>
          <a:xfrm>
            <a:off x="2091165"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7" name="Marcador de número de diapositiva 6"/>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559357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número de diapositiva 5"/>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4248913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2408467" y="365125"/>
            <a:ext cx="4020911"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número de diapositiva 5"/>
          <p:cNvSpPr>
            <a:spLocks noGrp="1"/>
          </p:cNvSpPr>
          <p:nvPr>
            <p:ph type="sldNum" sz="quarter" idx="12"/>
          </p:nvPr>
        </p:nvSpPr>
        <p:spPr/>
        <p:txBody>
          <a:body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071527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
        <p:nvSpPr>
          <p:cNvPr id="3" name="2 Rectángulo"/>
          <p:cNvSpPr/>
          <p:nvPr userDrawn="1"/>
        </p:nvSpPr>
        <p:spPr>
          <a:xfrm>
            <a:off x="0" y="2492896"/>
            <a:ext cx="9144000" cy="2088232"/>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Tree>
    <p:extLst>
      <p:ext uri="{BB962C8B-B14F-4D97-AF65-F5344CB8AC3E}">
        <p14:creationId xmlns:p14="http://schemas.microsoft.com/office/powerpoint/2010/main" val="25770491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3843616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24396212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3172847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1337695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2276977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174118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26"/>
            <a:ext cx="7772400" cy="1362075"/>
          </a:xfrm>
        </p:spPr>
        <p:txBody>
          <a:bodyPr anchor="t"/>
          <a:lstStyle>
            <a:lvl1pPr algn="l">
              <a:defRPr sz="40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4782920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1042984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38875864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169555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
        <p:nvSpPr>
          <p:cNvPr id="10" name="9 Rectángulo"/>
          <p:cNvSpPr/>
          <p:nvPr userDrawn="1"/>
        </p:nvSpPr>
        <p:spPr>
          <a:xfrm>
            <a:off x="4" y="-27384"/>
            <a:ext cx="9144001" cy="129614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prstClr val="white"/>
              </a:solidFill>
            </a:endParaRPr>
          </a:p>
        </p:txBody>
      </p:sp>
    </p:spTree>
    <p:extLst>
      <p:ext uri="{BB962C8B-B14F-4D97-AF65-F5344CB8AC3E}">
        <p14:creationId xmlns:p14="http://schemas.microsoft.com/office/powerpoint/2010/main" val="34866277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3982205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0396730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049944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5840022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PE">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3290068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PE">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98763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1240560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PE">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718050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018228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PE">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4255352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36732739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PE">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1406465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0" name="9 Rectángulo"/>
          <p:cNvSpPr/>
          <p:nvPr userDrawn="1"/>
        </p:nvSpPr>
        <p:spPr>
          <a:xfrm>
            <a:off x="0" y="-27384"/>
            <a:ext cx="9144001" cy="129614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prstClr val="white"/>
              </a:solidFill>
            </a:endParaRPr>
          </a:p>
        </p:txBody>
      </p:sp>
    </p:spTree>
    <p:extLst>
      <p:ext uri="{BB962C8B-B14F-4D97-AF65-F5344CB8AC3E}">
        <p14:creationId xmlns:p14="http://schemas.microsoft.com/office/powerpoint/2010/main" val="4339366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
        <p:nvSpPr>
          <p:cNvPr id="3" name="2 Rectángulo"/>
          <p:cNvSpPr/>
          <p:nvPr userDrawn="1"/>
        </p:nvSpPr>
        <p:spPr>
          <a:xfrm>
            <a:off x="0" y="2060848"/>
            <a:ext cx="9144000" cy="2232248"/>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27242662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34130278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Encabezado de sección">
    <p:spTree>
      <p:nvGrpSpPr>
        <p:cNvPr id="1" name=""/>
        <p:cNvGrpSpPr/>
        <p:nvPr/>
      </p:nvGrpSpPr>
      <p:grpSpPr>
        <a:xfrm>
          <a:off x="0" y="0"/>
          <a:ext cx="0" cy="0"/>
          <a:chOff x="0" y="0"/>
          <a:chExt cx="0" cy="0"/>
        </a:xfrm>
      </p:grpSpPr>
      <p:sp>
        <p:nvSpPr>
          <p:cNvPr id="2" name="1 Rectángulo"/>
          <p:cNvSpPr/>
          <p:nvPr userDrawn="1"/>
        </p:nvSpPr>
        <p:spPr>
          <a:xfrm>
            <a:off x="0" y="0"/>
            <a:ext cx="9144000" cy="756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3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5"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Tree>
    <p:extLst>
      <p:ext uri="{BB962C8B-B14F-4D97-AF65-F5344CB8AC3E}">
        <p14:creationId xmlns:p14="http://schemas.microsoft.com/office/powerpoint/2010/main" val="42901519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3" name="2 Elipse"/>
          <p:cNvSpPr/>
          <p:nvPr userDrawn="1"/>
        </p:nvSpPr>
        <p:spPr>
          <a:xfrm>
            <a:off x="8856504" y="6561376"/>
            <a:ext cx="252000" cy="2520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
        <p:nvSpPr>
          <p:cNvPr id="4" name="2 Marcador de número de diapositiva"/>
          <p:cNvSpPr txBox="1">
            <a:spLocks/>
          </p:cNvSpPr>
          <p:nvPr userDrawn="1"/>
        </p:nvSpPr>
        <p:spPr bwMode="auto">
          <a:xfrm>
            <a:off x="8856520" y="6580584"/>
            <a:ext cx="396000" cy="304800"/>
          </a:xfrm>
          <a:prstGeom prst="rect">
            <a:avLst/>
          </a:prstGeom>
          <a:noFill/>
          <a:ln w="9525">
            <a:noFill/>
            <a:miter lim="800000"/>
            <a:headEnd/>
            <a:tailEnd/>
          </a:ln>
        </p:spPr>
        <p:txBody>
          <a:bodyPr/>
          <a:lstStyle/>
          <a:p>
            <a:fld id="{D64E7C8C-EE5B-4182-A0ED-D6141C44F251}" type="slidenum">
              <a:rPr lang="es-ES" sz="1000" b="1">
                <a:solidFill>
                  <a:srgbClr val="FFFF00"/>
                </a:solidFill>
                <a:latin typeface="Candara" pitchFamily="34" charset="0"/>
              </a:rPr>
              <a:pPr/>
              <a:t>‹Nº›</a:t>
            </a:fld>
            <a:endParaRPr lang="es-ES" sz="1000" b="1" dirty="0">
              <a:solidFill>
                <a:srgbClr val="FFFF00"/>
              </a:solidFill>
              <a:latin typeface="Candara" pitchFamily="34" charset="0"/>
            </a:endParaRPr>
          </a:p>
        </p:txBody>
      </p:sp>
      <p:sp>
        <p:nvSpPr>
          <p:cNvPr id="5" name="4 Rectángulo"/>
          <p:cNvSpPr/>
          <p:nvPr userDrawn="1"/>
        </p:nvSpPr>
        <p:spPr>
          <a:xfrm>
            <a:off x="0" y="0"/>
            <a:ext cx="9144000" cy="612000"/>
          </a:xfrm>
          <a:prstGeom prst="rect">
            <a:avLst/>
          </a:prstGeom>
          <a:solidFill>
            <a:srgbClr val="0070C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s-PE">
              <a:solidFill>
                <a:prstClr val="white"/>
              </a:solidFill>
            </a:endParaRPr>
          </a:p>
        </p:txBody>
      </p:sp>
    </p:spTree>
    <p:extLst>
      <p:ext uri="{BB962C8B-B14F-4D97-AF65-F5344CB8AC3E}">
        <p14:creationId xmlns:p14="http://schemas.microsoft.com/office/powerpoint/2010/main" val="67677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464503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3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31796303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endParaRPr lang="es-PE"/>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FE6DDB00-E43E-48CA-928C-EFC663D56D90}" type="datetimeFigureOut">
              <a:rPr lang="es-PE" smtClean="0">
                <a:solidFill>
                  <a:prstClr val="black"/>
                </a:solidFill>
              </a:rPr>
              <a:pPr/>
              <a:t>14/06/2017</a:t>
            </a:fld>
            <a:endParaRPr lang="es-PE">
              <a:solidFill>
                <a:prstClr val="black"/>
              </a:solidFill>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PE">
              <a:solidFill>
                <a:prstClr val="black"/>
              </a:solidFill>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988DE75-4617-4534-ACEE-E42B36F14C35}" type="slidenum">
              <a:rPr lang="es-PE" smtClean="0">
                <a:solidFill>
                  <a:prstClr val="black"/>
                </a:solidFill>
              </a:rPr>
              <a:pPr/>
              <a:t>‹Nº›</a:t>
            </a:fld>
            <a:endParaRPr lang="es-PE">
              <a:solidFill>
                <a:prstClr val="black"/>
              </a:solidFill>
            </a:endParaRPr>
          </a:p>
        </p:txBody>
      </p:sp>
    </p:spTree>
    <p:extLst>
      <p:ext uri="{BB962C8B-B14F-4D97-AF65-F5344CB8AC3E}">
        <p14:creationId xmlns:p14="http://schemas.microsoft.com/office/powerpoint/2010/main" val="3677029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1674755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859919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20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3575050" y="27306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3861195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2F75F89-C8E0-45B4-9FFA-56C24A11FC8A}" type="datetimeFigureOut">
              <a:rPr lang="es-PE" smtClean="0"/>
              <a:t>14/06/2017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7F99CA31-B79E-4B47-BC42-1EA6E96AD786}" type="slidenum">
              <a:rPr lang="es-PE" smtClean="0"/>
              <a:t>‹Nº›</a:t>
            </a:fld>
            <a:endParaRPr lang="es-PE"/>
          </a:p>
        </p:txBody>
      </p:sp>
    </p:spTree>
    <p:extLst>
      <p:ext uri="{BB962C8B-B14F-4D97-AF65-F5344CB8AC3E}">
        <p14:creationId xmlns:p14="http://schemas.microsoft.com/office/powerpoint/2010/main" val="246625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1.jpe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7.xml"/><Relationship Id="rId7"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457200" y="635637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75F89-C8E0-45B4-9FFA-56C24A11FC8A}" type="datetimeFigureOut">
              <a:rPr lang="es-PE" smtClean="0"/>
              <a:t>14/06/2017</a:t>
            </a:fld>
            <a:endParaRPr lang="es-PE"/>
          </a:p>
        </p:txBody>
      </p:sp>
      <p:sp>
        <p:nvSpPr>
          <p:cNvPr id="5" name="4 Marcador de pie de página"/>
          <p:cNvSpPr>
            <a:spLocks noGrp="1"/>
          </p:cNvSpPr>
          <p:nvPr>
            <p:ph type="ftr" sz="quarter" idx="3"/>
          </p:nvPr>
        </p:nvSpPr>
        <p:spPr>
          <a:xfrm>
            <a:off x="3124200" y="635637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5 Marcador de número de diapositiva"/>
          <p:cNvSpPr>
            <a:spLocks noGrp="1"/>
          </p:cNvSpPr>
          <p:nvPr>
            <p:ph type="sldNum" sz="quarter" idx="4"/>
          </p:nvPr>
        </p:nvSpPr>
        <p:spPr>
          <a:xfrm>
            <a:off x="6553200" y="635637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9CA31-B79E-4B47-BC42-1EA6E96AD786}" type="slidenum">
              <a:rPr lang="es-PE" smtClean="0"/>
              <a:t>‹Nº›</a:t>
            </a:fld>
            <a:endParaRPr lang="es-PE"/>
          </a:p>
        </p:txBody>
      </p:sp>
    </p:spTree>
    <p:extLst>
      <p:ext uri="{BB962C8B-B14F-4D97-AF65-F5344CB8AC3E}">
        <p14:creationId xmlns:p14="http://schemas.microsoft.com/office/powerpoint/2010/main" val="3801307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2547260" y="365129"/>
            <a:ext cx="5968093"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PE" dirty="0"/>
          </a:p>
        </p:txBody>
      </p:sp>
      <p:sp>
        <p:nvSpPr>
          <p:cNvPr id="3" name="Marcador de texto 2"/>
          <p:cNvSpPr>
            <a:spLocks noGrp="1"/>
          </p:cNvSpPr>
          <p:nvPr>
            <p:ph type="body" idx="1"/>
          </p:nvPr>
        </p:nvSpPr>
        <p:spPr>
          <a:xfrm>
            <a:off x="2114550" y="1825625"/>
            <a:ext cx="64008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número de diapositiva 5"/>
          <p:cNvSpPr>
            <a:spLocks noGrp="1"/>
          </p:cNvSpPr>
          <p:nvPr>
            <p:ph type="sldNum" sz="quarter" idx="4"/>
          </p:nvPr>
        </p:nvSpPr>
        <p:spPr>
          <a:xfrm>
            <a:off x="6457950" y="635635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F2E25-3EEF-458D-89B6-6FEC80CCD0C9}" type="slidenum">
              <a:rPr lang="es-PE" smtClean="0">
                <a:solidFill>
                  <a:prstClr val="black">
                    <a:tint val="75000"/>
                  </a:prstClr>
                </a:solidFill>
              </a:rPr>
              <a:pPr/>
              <a:t>‹Nº›</a:t>
            </a:fld>
            <a:endParaRPr lang="es-PE">
              <a:solidFill>
                <a:prstClr val="black">
                  <a:tint val="75000"/>
                </a:prstClr>
              </a:solidFill>
            </a:endParaRPr>
          </a:p>
        </p:txBody>
      </p:sp>
      <p:pic>
        <p:nvPicPr>
          <p:cNvPr id="4" name="Imagen 3"/>
          <p:cNvPicPr>
            <a:picLocks noChangeAspect="1"/>
          </p:cNvPicPr>
          <p:nvPr userDrawn="1"/>
        </p:nvPicPr>
        <p:blipFill rotWithShape="1">
          <a:blip r:embed="rId24" cstate="print">
            <a:extLst>
              <a:ext uri="{28A0092B-C50C-407E-A947-70E740481C1C}">
                <a14:useLocalDpi xmlns:a14="http://schemas.microsoft.com/office/drawing/2010/main" val="0"/>
              </a:ext>
            </a:extLst>
          </a:blip>
          <a:srcRect l="2229" b="7890"/>
          <a:stretch/>
        </p:blipFill>
        <p:spPr>
          <a:xfrm>
            <a:off x="0" y="0"/>
            <a:ext cx="9144000" cy="6858000"/>
          </a:xfrm>
          <a:prstGeom prst="rect">
            <a:avLst/>
          </a:prstGeom>
        </p:spPr>
      </p:pic>
    </p:spTree>
    <p:extLst>
      <p:ext uri="{BB962C8B-B14F-4D97-AF65-F5344CB8AC3E}">
        <p14:creationId xmlns:p14="http://schemas.microsoft.com/office/powerpoint/2010/main" val="20488944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64B428-D8F1-4C55-9BDA-40B580390E0A}" type="datetimeFigureOut">
              <a:rPr lang="es-PE" smtClean="0">
                <a:solidFill>
                  <a:prstClr val="black">
                    <a:tint val="75000"/>
                  </a:prstClr>
                </a:solidFill>
              </a:rPr>
              <a:pPr/>
              <a:t>14/06/2017</a:t>
            </a:fld>
            <a:endParaRPr lang="es-PE">
              <a:solidFill>
                <a:prstClr val="black">
                  <a:tint val="75000"/>
                </a:prstClr>
              </a:solidFill>
            </a:endParaRPr>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solidFill>
                <a:prstClr val="black">
                  <a:tint val="75000"/>
                </a:prstClr>
              </a:solidFill>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121D2-B95D-4675-8D51-80D2FF57DF48}" type="slidenum">
              <a:rPr lang="es-PE" smtClean="0">
                <a:solidFill>
                  <a:prstClr val="black">
                    <a:tint val="75000"/>
                  </a:prstClr>
                </a:solidFill>
              </a:rPr>
              <a:pPr/>
              <a:t>‹Nº›</a:t>
            </a:fld>
            <a:endParaRPr lang="es-PE">
              <a:solidFill>
                <a:prstClr val="black">
                  <a:tint val="75000"/>
                </a:prstClr>
              </a:solidFill>
            </a:endParaRPr>
          </a:p>
        </p:txBody>
      </p:sp>
    </p:spTree>
    <p:extLst>
      <p:ext uri="{BB962C8B-B14F-4D97-AF65-F5344CB8AC3E}">
        <p14:creationId xmlns:p14="http://schemas.microsoft.com/office/powerpoint/2010/main" val="287961801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09010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3 Imagen" descr="ppt0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4766"/>
            <a:ext cx="8496300"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1 Título"/>
          <p:cNvSpPr>
            <a:spLocks noGrp="1"/>
          </p:cNvSpPr>
          <p:nvPr>
            <p:ph type="ctrTitle"/>
          </p:nvPr>
        </p:nvSpPr>
        <p:spPr>
          <a:xfrm>
            <a:off x="1547816" y="1412897"/>
            <a:ext cx="6167437" cy="3095625"/>
          </a:xfrm>
        </p:spPr>
        <p:txBody>
          <a:bodyPr>
            <a:normAutofit/>
          </a:bodyPr>
          <a:lstStyle/>
          <a:p>
            <a:pPr algn="l"/>
            <a:r>
              <a:rPr lang="es-PE" sz="3200" b="1" dirty="0" smtClean="0"/>
              <a:t>La Gestión del riesgo de desastres como estrategia de adaptación al cambio climático y el desarrollo regional sostenible: </a:t>
            </a:r>
            <a:r>
              <a:rPr lang="es-PE" sz="4000" b="1" dirty="0" smtClean="0"/>
              <a:t/>
            </a:r>
            <a:br>
              <a:rPr lang="es-PE" sz="4000" b="1" dirty="0" smtClean="0"/>
            </a:br>
            <a:r>
              <a:rPr lang="es-PE" sz="2000" b="1" dirty="0">
                <a:solidFill>
                  <a:srgbClr val="FF0000"/>
                </a:solidFill>
              </a:rPr>
              <a:t>Lecciones </a:t>
            </a:r>
            <a:r>
              <a:rPr lang="es-PE" sz="2000" b="1" dirty="0" smtClean="0">
                <a:solidFill>
                  <a:srgbClr val="FF0000"/>
                </a:solidFill>
              </a:rPr>
              <a:t>aprendidas</a:t>
            </a:r>
            <a:r>
              <a:rPr lang="es-PE" sz="2000" b="1" dirty="0">
                <a:solidFill>
                  <a:srgbClr val="FF0000"/>
                </a:solidFill>
              </a:rPr>
              <a:t> </a:t>
            </a:r>
            <a:r>
              <a:rPr lang="es-PE" sz="2000" b="1" dirty="0" smtClean="0">
                <a:solidFill>
                  <a:srgbClr val="FF0000"/>
                </a:solidFill>
              </a:rPr>
              <a:t>y perspectivas </a:t>
            </a:r>
            <a:r>
              <a:rPr lang="es-PE" sz="2000" b="1" dirty="0">
                <a:solidFill>
                  <a:srgbClr val="FF0000"/>
                </a:solidFill>
              </a:rPr>
              <a:t/>
            </a:r>
            <a:br>
              <a:rPr lang="es-PE" sz="2000" b="1" dirty="0">
                <a:solidFill>
                  <a:srgbClr val="FF0000"/>
                </a:solidFill>
              </a:rPr>
            </a:br>
            <a:r>
              <a:rPr lang="es-PE" sz="2000" b="1" dirty="0" smtClean="0">
                <a:solidFill>
                  <a:srgbClr val="FF0000"/>
                </a:solidFill>
              </a:rPr>
              <a:t>Caso:  REGION LIMA</a:t>
            </a:r>
            <a:endParaRPr lang="es-ES" sz="1100" dirty="0" smtClean="0">
              <a:solidFill>
                <a:srgbClr val="FF0000"/>
              </a:solidFill>
              <a:latin typeface="Bree Serif"/>
            </a:endParaRPr>
          </a:p>
        </p:txBody>
      </p:sp>
      <p:sp>
        <p:nvSpPr>
          <p:cNvPr id="3" name="2 Subtítulo"/>
          <p:cNvSpPr>
            <a:spLocks noGrp="1"/>
          </p:cNvSpPr>
          <p:nvPr>
            <p:ph type="subTitle" idx="1"/>
          </p:nvPr>
        </p:nvSpPr>
        <p:spPr>
          <a:xfrm>
            <a:off x="1508125" y="4652963"/>
            <a:ext cx="5886450" cy="576262"/>
          </a:xfrm>
        </p:spPr>
        <p:txBody>
          <a:bodyPr rtlCol="0">
            <a:normAutofit fontScale="70000" lnSpcReduction="20000"/>
          </a:bodyPr>
          <a:lstStyle/>
          <a:p>
            <a:pPr algn="l" fontAlgn="auto">
              <a:spcAft>
                <a:spcPts val="0"/>
              </a:spcAft>
              <a:defRPr/>
            </a:pPr>
            <a:endParaRPr lang="es-ES" sz="2000" dirty="0" smtClean="0">
              <a:latin typeface="Bree Serif" pitchFamily="50" charset="0"/>
            </a:endParaRPr>
          </a:p>
          <a:p>
            <a:pPr algn="l" fontAlgn="auto">
              <a:spcAft>
                <a:spcPts val="0"/>
              </a:spcAft>
              <a:defRPr/>
            </a:pPr>
            <a:r>
              <a:rPr lang="es-ES" sz="2600" b="1" dirty="0" smtClean="0">
                <a:latin typeface="Bree Serif" pitchFamily="50" charset="0"/>
              </a:rPr>
              <a:t>EXPOSITOR: WALTER HUAMÁN RODRÍGUEZ</a:t>
            </a:r>
            <a:endParaRPr lang="es-ES" sz="2600" b="1" dirty="0">
              <a:latin typeface="Bree Serif" pitchFamily="50" charset="0"/>
            </a:endParaRPr>
          </a:p>
        </p:txBody>
      </p:sp>
    </p:spTree>
    <p:extLst>
      <p:ext uri="{BB962C8B-B14F-4D97-AF65-F5344CB8AC3E}">
        <p14:creationId xmlns:p14="http://schemas.microsoft.com/office/powerpoint/2010/main" val="1355284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5805"/>
            <a:ext cx="9144000" cy="6126389"/>
          </a:xfrm>
          <a:prstGeom prst="rect">
            <a:avLst/>
          </a:prstGeom>
        </p:spPr>
      </p:pic>
    </p:spTree>
    <p:extLst>
      <p:ext uri="{BB962C8B-B14F-4D97-AF65-F5344CB8AC3E}">
        <p14:creationId xmlns:p14="http://schemas.microsoft.com/office/powerpoint/2010/main" val="3113581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3356992"/>
            <a:ext cx="3970766" cy="2996952"/>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60648"/>
            <a:ext cx="3982006" cy="2991268"/>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260648"/>
            <a:ext cx="3816424" cy="2830362"/>
          </a:xfrm>
          <a:prstGeom prst="rect">
            <a:avLst/>
          </a:prstGeom>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356992"/>
            <a:ext cx="3960440" cy="2950741"/>
          </a:xfrm>
          <a:prstGeom prst="rect">
            <a:avLst/>
          </a:prstGeom>
        </p:spPr>
      </p:pic>
    </p:spTree>
    <p:extLst>
      <p:ext uri="{BB962C8B-B14F-4D97-AF65-F5344CB8AC3E}">
        <p14:creationId xmlns:p14="http://schemas.microsoft.com/office/powerpoint/2010/main" val="31061389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0563" y="260371"/>
            <a:ext cx="5734050" cy="720725"/>
          </a:xfrm>
        </p:spPr>
        <p:txBody>
          <a:bodyPr rtlCol="0">
            <a:normAutofit/>
          </a:bodyPr>
          <a:lstStyle/>
          <a:p>
            <a:pPr algn="r" fontAlgn="auto">
              <a:spcAft>
                <a:spcPts val="0"/>
              </a:spcAft>
              <a:defRPr/>
            </a:pPr>
            <a:r>
              <a:rPr lang="es-PE" sz="2500" b="1" dirty="0" smtClean="0"/>
              <a:t>VULNERABILIDAD Y CAMBIO CLIMÁTICO</a:t>
            </a:r>
          </a:p>
        </p:txBody>
      </p:sp>
      <p:pic>
        <p:nvPicPr>
          <p:cNvPr id="17411" name="Imagen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63" y="1557340"/>
            <a:ext cx="352742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2 Rectángulo"/>
          <p:cNvSpPr>
            <a:spLocks noChangeArrowheads="1"/>
          </p:cNvSpPr>
          <p:nvPr/>
        </p:nvSpPr>
        <p:spPr bwMode="auto">
          <a:xfrm>
            <a:off x="4364040" y="1628775"/>
            <a:ext cx="4538662" cy="493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marL="285750" indent="-285750" algn="just">
              <a:lnSpc>
                <a:spcPct val="100000"/>
              </a:lnSpc>
              <a:spcBef>
                <a:spcPct val="0"/>
              </a:spcBef>
              <a:buFont typeface="Wingdings" panose="05000000000000000000" pitchFamily="2" charset="2"/>
              <a:buChar char="§"/>
              <a:defRPr/>
            </a:pPr>
            <a:r>
              <a:rPr lang="es-PE" sz="1500" b="1" dirty="0" smtClean="0">
                <a:solidFill>
                  <a:prstClr val="black"/>
                </a:solidFill>
              </a:rPr>
              <a:t>Aumento de temperatura y nivel del mar: </a:t>
            </a:r>
            <a:r>
              <a:rPr lang="es-PE" sz="1500" dirty="0" smtClean="0">
                <a:solidFill>
                  <a:srgbClr val="1F497D"/>
                </a:solidFill>
              </a:rPr>
              <a:t>Incremento de nubosidad (mayor humedad), incremento de temperatura (olas de calor principalmente en ciudades costeras),  incremento de enfermedades (dengue, por ejemplo) y del nivel del mar en zonas costeras.</a:t>
            </a:r>
          </a:p>
          <a:p>
            <a:pPr marL="285750" indent="-285750" algn="just">
              <a:lnSpc>
                <a:spcPct val="100000"/>
              </a:lnSpc>
              <a:spcBef>
                <a:spcPct val="0"/>
              </a:spcBef>
              <a:buFont typeface="Wingdings" panose="05000000000000000000" pitchFamily="2" charset="2"/>
              <a:buChar char="§"/>
              <a:defRPr/>
            </a:pPr>
            <a:endParaRPr lang="es-PE" altLang="es-PE" sz="1500" b="1" dirty="0" smtClean="0">
              <a:solidFill>
                <a:prstClr val="black"/>
              </a:solidFill>
            </a:endParaRPr>
          </a:p>
          <a:p>
            <a:pPr marL="285750" indent="-285750" algn="just">
              <a:lnSpc>
                <a:spcPct val="100000"/>
              </a:lnSpc>
              <a:spcBef>
                <a:spcPct val="0"/>
              </a:spcBef>
              <a:buFont typeface="Wingdings" panose="05000000000000000000" pitchFamily="2" charset="2"/>
              <a:buChar char="§"/>
              <a:defRPr/>
            </a:pPr>
            <a:r>
              <a:rPr lang="es-PE" sz="1500" b="1" dirty="0" smtClean="0">
                <a:solidFill>
                  <a:prstClr val="black"/>
                </a:solidFill>
              </a:rPr>
              <a:t>Eventos extremos climáticos más intensos y frecuentes: </a:t>
            </a:r>
            <a:r>
              <a:rPr lang="es-PE" sz="1500" dirty="0" smtClean="0">
                <a:solidFill>
                  <a:srgbClr val="1F497D"/>
                </a:solidFill>
              </a:rPr>
              <a:t>Desborde de ríos, incremento de población afectada por desbordes e inundaciones y huaycos.</a:t>
            </a:r>
          </a:p>
          <a:p>
            <a:pPr algn="just">
              <a:lnSpc>
                <a:spcPct val="100000"/>
              </a:lnSpc>
              <a:spcBef>
                <a:spcPct val="0"/>
              </a:spcBef>
              <a:buFont typeface="Arial" pitchFamily="34" charset="0"/>
              <a:buNone/>
              <a:defRPr/>
            </a:pPr>
            <a:r>
              <a:rPr lang="es-PE" sz="1500" b="1" dirty="0" smtClean="0">
                <a:solidFill>
                  <a:srgbClr val="1F497D"/>
                </a:solidFill>
              </a:rPr>
              <a:t> </a:t>
            </a:r>
            <a:endParaRPr lang="es-PE" altLang="es-PE" sz="1500" b="1" dirty="0" smtClean="0">
              <a:solidFill>
                <a:prstClr val="black"/>
              </a:solidFill>
            </a:endParaRPr>
          </a:p>
          <a:p>
            <a:pPr marL="285750" indent="-285750" algn="just">
              <a:lnSpc>
                <a:spcPct val="100000"/>
              </a:lnSpc>
              <a:spcBef>
                <a:spcPct val="0"/>
              </a:spcBef>
              <a:buFont typeface="Wingdings" panose="05000000000000000000" pitchFamily="2" charset="2"/>
              <a:buChar char="§"/>
              <a:defRPr/>
            </a:pPr>
            <a:r>
              <a:rPr lang="es-PE" sz="1500" b="1" dirty="0">
                <a:solidFill>
                  <a:prstClr val="black"/>
                </a:solidFill>
              </a:rPr>
              <a:t>M</a:t>
            </a:r>
            <a:r>
              <a:rPr lang="es-PE" sz="1500" b="1" dirty="0" smtClean="0">
                <a:solidFill>
                  <a:prstClr val="black"/>
                </a:solidFill>
              </a:rPr>
              <a:t>enores precipitaciones al 2030 </a:t>
            </a:r>
            <a:r>
              <a:rPr lang="es-PE" sz="1500" dirty="0" smtClean="0">
                <a:solidFill>
                  <a:srgbClr val="1F497D"/>
                </a:solidFill>
              </a:rPr>
              <a:t>(Barranca, </a:t>
            </a:r>
            <a:r>
              <a:rPr lang="es-PE" sz="1500" dirty="0" err="1" smtClean="0">
                <a:solidFill>
                  <a:srgbClr val="1F497D"/>
                </a:solidFill>
              </a:rPr>
              <a:t>Cajatambo</a:t>
            </a:r>
            <a:r>
              <a:rPr lang="es-PE" sz="1500" dirty="0" smtClean="0">
                <a:solidFill>
                  <a:srgbClr val="1F497D"/>
                </a:solidFill>
              </a:rPr>
              <a:t>, </a:t>
            </a:r>
            <a:r>
              <a:rPr lang="es-PE" sz="1500" dirty="0" err="1" smtClean="0">
                <a:solidFill>
                  <a:srgbClr val="1F497D"/>
                </a:solidFill>
              </a:rPr>
              <a:t>Oyón</a:t>
            </a:r>
            <a:r>
              <a:rPr lang="es-PE" sz="1500" dirty="0" smtClean="0">
                <a:solidFill>
                  <a:srgbClr val="1F497D"/>
                </a:solidFill>
              </a:rPr>
              <a:t>, Huaral y </a:t>
            </a:r>
            <a:r>
              <a:rPr lang="es-PE" sz="1500" dirty="0" err="1" smtClean="0">
                <a:solidFill>
                  <a:srgbClr val="1F497D"/>
                </a:solidFill>
              </a:rPr>
              <a:t>Huaura</a:t>
            </a:r>
            <a:r>
              <a:rPr lang="es-PE" sz="1500" dirty="0" smtClean="0">
                <a:solidFill>
                  <a:srgbClr val="1F497D"/>
                </a:solidFill>
              </a:rPr>
              <a:t>) y mayor probabilidad de sequías multianuales, nubosidad en la zona costera, reducción de caudal de los ríos</a:t>
            </a:r>
            <a:r>
              <a:rPr lang="es-PE" sz="1500" b="1" dirty="0" smtClean="0">
                <a:solidFill>
                  <a:srgbClr val="1F497D"/>
                </a:solidFill>
              </a:rPr>
              <a:t>.</a:t>
            </a:r>
          </a:p>
          <a:p>
            <a:pPr marL="285750" indent="-285750" algn="just">
              <a:lnSpc>
                <a:spcPct val="100000"/>
              </a:lnSpc>
              <a:spcBef>
                <a:spcPct val="0"/>
              </a:spcBef>
              <a:buFont typeface="Wingdings" panose="05000000000000000000" pitchFamily="2" charset="2"/>
              <a:buChar char="§"/>
              <a:defRPr/>
            </a:pPr>
            <a:endParaRPr lang="es-PE" sz="1500" dirty="0" smtClean="0">
              <a:solidFill>
                <a:prstClr val="black"/>
              </a:solidFill>
            </a:endParaRPr>
          </a:p>
          <a:p>
            <a:pPr marL="285750" indent="-285750" algn="just">
              <a:lnSpc>
                <a:spcPct val="100000"/>
              </a:lnSpc>
              <a:spcBef>
                <a:spcPct val="0"/>
              </a:spcBef>
              <a:buFont typeface="Wingdings" panose="05000000000000000000" pitchFamily="2" charset="2"/>
              <a:buChar char="§"/>
              <a:defRPr/>
            </a:pPr>
            <a:r>
              <a:rPr lang="es-PE" sz="1500" b="1" dirty="0" smtClean="0">
                <a:solidFill>
                  <a:prstClr val="black"/>
                </a:solidFill>
              </a:rPr>
              <a:t>Pérdida de masa glaciar: </a:t>
            </a:r>
            <a:r>
              <a:rPr lang="es-PE" sz="1500" dirty="0" smtClean="0">
                <a:solidFill>
                  <a:srgbClr val="1F497D"/>
                </a:solidFill>
              </a:rPr>
              <a:t>55% de la superficie glaciar de la cordillera se ha perdido en la región, lo cual repercute y repercutirá en la disponibilidad del agua para diferentes usos.</a:t>
            </a:r>
            <a:endParaRPr lang="es-PE" altLang="es-PE" sz="1500" dirty="0">
              <a:solidFill>
                <a:srgbClr val="1F497D"/>
              </a:solidFill>
            </a:endParaRPr>
          </a:p>
        </p:txBody>
      </p:sp>
      <p:sp>
        <p:nvSpPr>
          <p:cNvPr id="4" name="3 Llamada de nube"/>
          <p:cNvSpPr/>
          <p:nvPr/>
        </p:nvSpPr>
        <p:spPr>
          <a:xfrm>
            <a:off x="134939" y="2"/>
            <a:ext cx="3095625" cy="2016125"/>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PE" sz="1400" dirty="0">
                <a:solidFill>
                  <a:prstClr val="white"/>
                </a:solidFill>
              </a:rPr>
              <a:t>La Región Lima, presenta seis de los ocho pisos ecológicos del país, y una diversidad de climas, desde el desértico hasta la tundra seca de alta montaña</a:t>
            </a:r>
          </a:p>
        </p:txBody>
      </p:sp>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52" y="4410101"/>
            <a:ext cx="611188"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40" y="1525588"/>
            <a:ext cx="531812"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51" y="3257550"/>
            <a:ext cx="719137"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2252" y="5499100"/>
            <a:ext cx="611188"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8" name="5 CuadroTexto"/>
          <p:cNvSpPr txBox="1">
            <a:spLocks noChangeArrowheads="1"/>
          </p:cNvSpPr>
          <p:nvPr/>
        </p:nvSpPr>
        <p:spPr bwMode="auto">
          <a:xfrm>
            <a:off x="323850" y="6475439"/>
            <a:ext cx="3455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r>
              <a:rPr lang="es-PE" altLang="es-PE" sz="1200">
                <a:solidFill>
                  <a:prstClr val="black"/>
                </a:solidFill>
              </a:rPr>
              <a:t>Fuente: ERCC Lima (GORE Lima,  2016)</a:t>
            </a:r>
          </a:p>
        </p:txBody>
      </p:sp>
    </p:spTree>
    <p:extLst>
      <p:ext uri="{BB962C8B-B14F-4D97-AF65-F5344CB8AC3E}">
        <p14:creationId xmlns:p14="http://schemas.microsoft.com/office/powerpoint/2010/main" val="2590233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1" y="1412783"/>
            <a:ext cx="3960440" cy="5030019"/>
          </a:xfrm>
        </p:spPr>
      </p:pic>
      <p:sp>
        <p:nvSpPr>
          <p:cNvPr id="5" name="1 Título"/>
          <p:cNvSpPr txBox="1">
            <a:spLocks/>
          </p:cNvSpPr>
          <p:nvPr/>
        </p:nvSpPr>
        <p:spPr>
          <a:xfrm>
            <a:off x="395536" y="427038"/>
            <a:ext cx="8496944" cy="922114"/>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E" sz="3600" dirty="0">
                <a:solidFill>
                  <a:srgbClr val="FF0000"/>
                </a:solidFill>
              </a:rPr>
              <a:t>ZONIFICACION ECOLOGICA </a:t>
            </a:r>
            <a:r>
              <a:rPr lang="es-PE" sz="3600" dirty="0" smtClean="0">
                <a:solidFill>
                  <a:srgbClr val="FF0000"/>
                </a:solidFill>
              </a:rPr>
              <a:t>ECONOMICA – MANEJO INTEGRADO ZONA MARINO COSTERA </a:t>
            </a:r>
            <a:endParaRPr lang="es-PE" sz="3600" dirty="0">
              <a:solidFill>
                <a:srgbClr val="FF0000"/>
              </a:solidFill>
            </a:endParaRPr>
          </a:p>
        </p:txBody>
      </p:sp>
      <p:sp>
        <p:nvSpPr>
          <p:cNvPr id="3" name="2 Rectángulo redondeado"/>
          <p:cNvSpPr/>
          <p:nvPr/>
        </p:nvSpPr>
        <p:spPr>
          <a:xfrm>
            <a:off x="4612158" y="427038"/>
            <a:ext cx="4032448"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prstClr val="white"/>
              </a:solidFill>
            </a:endParaRPr>
          </a:p>
        </p:txBody>
      </p:sp>
      <p:sp>
        <p:nvSpPr>
          <p:cNvPr id="8" name="7 Rectángulo"/>
          <p:cNvSpPr/>
          <p:nvPr/>
        </p:nvSpPr>
        <p:spPr>
          <a:xfrm>
            <a:off x="4355975" y="1484784"/>
            <a:ext cx="4288629" cy="49685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2400" dirty="0" smtClean="0">
                <a:solidFill>
                  <a:prstClr val="black"/>
                </a:solidFill>
              </a:rPr>
              <a:t>LOS </a:t>
            </a:r>
            <a:r>
              <a:rPr lang="es-PE" sz="2400" dirty="0">
                <a:solidFill>
                  <a:prstClr val="black"/>
                </a:solidFill>
              </a:rPr>
              <a:t>IMPACTOS DEL FENÓMENO DEL NIÑO COSTERO, 2017 HAN PUESTO EN RELIEVE LA NECESIDAD DE REPENSAR EL ACTUAL MODELO DE DESARROLLO Y EL ROL QUE EN ÉL, JUEGA LA PLANIFICACIÓN Y LA GESTIÓN DEL TERRITORIO. </a:t>
            </a:r>
            <a:endParaRPr lang="es-PE" sz="2400" dirty="0" smtClean="0">
              <a:solidFill>
                <a:prstClr val="black"/>
              </a:solidFill>
            </a:endParaRPr>
          </a:p>
          <a:p>
            <a:endParaRPr lang="es-PE" sz="2400" dirty="0" smtClean="0">
              <a:solidFill>
                <a:prstClr val="black"/>
              </a:solidFill>
            </a:endParaRPr>
          </a:p>
          <a:p>
            <a:r>
              <a:rPr lang="es-PE" sz="2400" dirty="0" smtClean="0">
                <a:solidFill>
                  <a:prstClr val="black"/>
                </a:solidFill>
              </a:rPr>
              <a:t>ZEE </a:t>
            </a:r>
            <a:r>
              <a:rPr lang="es-PE" sz="2400" dirty="0">
                <a:solidFill>
                  <a:prstClr val="black"/>
                </a:solidFill>
              </a:rPr>
              <a:t>Y MIZMC, PROCESOS EN CURSO EN LA REGIO LIMA,</a:t>
            </a:r>
          </a:p>
          <a:p>
            <a:endParaRPr lang="es-PE" sz="2400" dirty="0">
              <a:solidFill>
                <a:prstClr val="black"/>
              </a:solidFill>
            </a:endParaRPr>
          </a:p>
        </p:txBody>
      </p:sp>
    </p:spTree>
    <p:extLst>
      <p:ext uri="{BB962C8B-B14F-4D97-AF65-F5344CB8AC3E}">
        <p14:creationId xmlns:p14="http://schemas.microsoft.com/office/powerpoint/2010/main" val="5970935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88927" y="188931"/>
            <a:ext cx="8459788" cy="719137"/>
          </a:xfrm>
        </p:spPr>
        <p:txBody>
          <a:bodyPr rtlCol="0">
            <a:normAutofit/>
          </a:bodyPr>
          <a:lstStyle/>
          <a:p>
            <a:pPr fontAlgn="auto">
              <a:spcAft>
                <a:spcPts val="0"/>
              </a:spcAft>
              <a:defRPr/>
            </a:pPr>
            <a:r>
              <a:rPr lang="es-PE" sz="3200" b="1" dirty="0" smtClean="0">
                <a:solidFill>
                  <a:srgbClr val="FF0000"/>
                </a:solidFill>
              </a:rPr>
              <a:t>RETOS Y DESAFÍOS: GOBIERNO REGIONAL LIMA</a:t>
            </a:r>
            <a:endParaRPr lang="es-PE" sz="2800" b="1" dirty="0" smtClean="0">
              <a:solidFill>
                <a:srgbClr val="FF0000"/>
              </a:solidFill>
            </a:endParaRPr>
          </a:p>
        </p:txBody>
      </p:sp>
      <p:sp>
        <p:nvSpPr>
          <p:cNvPr id="21507" name="3 CuadroTexto"/>
          <p:cNvSpPr txBox="1">
            <a:spLocks noChangeArrowheads="1"/>
          </p:cNvSpPr>
          <p:nvPr/>
        </p:nvSpPr>
        <p:spPr bwMode="auto">
          <a:xfrm>
            <a:off x="611188" y="1052526"/>
            <a:ext cx="80645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buFont typeface="Wingdings" pitchFamily="2" charset="2"/>
              <a:buChar char="§"/>
            </a:pPr>
            <a:r>
              <a:rPr lang="es-PE" altLang="es-PE" sz="2000" b="1" dirty="0" smtClean="0"/>
              <a:t>VINCULAR EL DESARROLLO  CON LA GESTIÓN DEL RIESGO, GESTIÓN DE RECURSOS HIDRICOS  EN UN CONTEXTO DE CAMBIO CLIMÁTICO: </a:t>
            </a:r>
          </a:p>
          <a:p>
            <a:pPr marL="0" indent="0" algn="just" eaLnBrk="1" hangingPunct="1"/>
            <a:endParaRPr lang="es-PE" altLang="es-PE" sz="1600" b="1" dirty="0">
              <a:solidFill>
                <a:schemeClr val="tx2"/>
              </a:solidFill>
            </a:endParaRPr>
          </a:p>
          <a:p>
            <a:pPr marL="457200" lvl="1" indent="0" algn="just"/>
            <a:r>
              <a:rPr lang="es-PE" altLang="es-PE" sz="1600" b="1" dirty="0" smtClean="0"/>
              <a:t>POLÍTICAS SECTORIALES : ESTRATEGIAS DE INTERVENCIÓN, DESARTICULADAS ENTRE SÍ. </a:t>
            </a:r>
          </a:p>
          <a:p>
            <a:pPr marL="457200" lvl="1" indent="0" algn="just"/>
            <a:r>
              <a:rPr lang="es-PE" altLang="es-PE" sz="1600" b="1" dirty="0" smtClean="0"/>
              <a:t>GORE EJECUTIVO: SE PRESENTÓ INICIATIVA DE POLÍTCA PUBLICA  AL RESPECTO. </a:t>
            </a:r>
          </a:p>
          <a:p>
            <a:pPr marL="0" indent="0" algn="just" eaLnBrk="1" hangingPunct="1"/>
            <a:endParaRPr lang="es-PE" altLang="es-PE" sz="1600" b="1" dirty="0"/>
          </a:p>
          <a:p>
            <a:pPr algn="just" eaLnBrk="1" hangingPunct="1">
              <a:buFont typeface="Wingdings" pitchFamily="2" charset="2"/>
              <a:buChar char="§"/>
            </a:pPr>
            <a:r>
              <a:rPr lang="es-PE" altLang="es-PE" sz="2000" b="1" dirty="0" smtClean="0"/>
              <a:t>ARTICULACIÓN MULTINIVEL Y MULTIACTOR:</a:t>
            </a:r>
            <a:r>
              <a:rPr lang="es-PE" altLang="es-PE" sz="2000" dirty="0" smtClean="0">
                <a:solidFill>
                  <a:schemeClr val="tx2"/>
                </a:solidFill>
              </a:rPr>
              <a:t> </a:t>
            </a:r>
          </a:p>
          <a:p>
            <a:pPr marL="457200" lvl="1" indent="0" algn="just"/>
            <a:r>
              <a:rPr lang="es-PE" altLang="es-PE" sz="1600" b="1" dirty="0" smtClean="0"/>
              <a:t>ARTICULACION INTERJURISDICCIONAL, EN EL MARCO DE SUS FUNCIONES Y COMPETENCIAS.  DESCENTRALIZACION?</a:t>
            </a:r>
          </a:p>
          <a:p>
            <a:pPr marL="457200" lvl="1" indent="0" algn="just"/>
            <a:r>
              <a:rPr lang="es-PE" altLang="es-PE" sz="1600" b="1" dirty="0" smtClean="0"/>
              <a:t>PARTICIPACION DE ESPACIOS SOCIALES PRODUCTIVOS Y EMPRESARIALES</a:t>
            </a:r>
          </a:p>
          <a:p>
            <a:pPr algn="just" eaLnBrk="1" hangingPunct="1">
              <a:buFont typeface="Wingdings" pitchFamily="2" charset="2"/>
              <a:buChar char="§"/>
            </a:pPr>
            <a:endParaRPr lang="es-PE" altLang="es-PE" sz="1600" dirty="0"/>
          </a:p>
          <a:p>
            <a:pPr algn="just" eaLnBrk="1" hangingPunct="1">
              <a:buFont typeface="Wingdings" pitchFamily="2" charset="2"/>
              <a:buChar char="§"/>
            </a:pPr>
            <a:r>
              <a:rPr lang="es-PE" altLang="es-PE" sz="2000" b="1" dirty="0" smtClean="0"/>
              <a:t>ORDENAMIENTO TERRITORIAL Y PLANIFICACION PROSPECTIVA.</a:t>
            </a:r>
          </a:p>
          <a:p>
            <a:pPr marL="457200" lvl="1" indent="0" algn="just"/>
            <a:r>
              <a:rPr lang="es-PE" altLang="es-PE" sz="1600" b="1" dirty="0" smtClean="0"/>
              <a:t>EXIGENCIA DE OT, EN EL MARCO DE LAS CARACTERISTICAS PARTICULARES DE LIMA, CON ENFQQUE DE GESTION INTEGRADA DE CUENCAS. </a:t>
            </a:r>
          </a:p>
          <a:p>
            <a:pPr marL="457200" lvl="1" indent="0" algn="just"/>
            <a:r>
              <a:rPr lang="es-PE" altLang="es-PE" sz="1600" b="1" dirty="0" smtClean="0"/>
              <a:t>SUPERAR DEBIL CULTURA DE PLANIFICACION A NIVEL REGIONAL, ARTICULANDO A GOBIERNOS LOCALES Y SECTORIALES. </a:t>
            </a:r>
          </a:p>
          <a:p>
            <a:pPr marL="457200" lvl="1" indent="0" algn="just"/>
            <a:endParaRPr lang="es-PE" altLang="es-PE" sz="1600" dirty="0"/>
          </a:p>
        </p:txBody>
      </p:sp>
    </p:spTree>
    <p:extLst>
      <p:ext uri="{BB962C8B-B14F-4D97-AF65-F5344CB8AC3E}">
        <p14:creationId xmlns:p14="http://schemas.microsoft.com/office/powerpoint/2010/main" val="30727112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PE" sz="3300" b="1" dirty="0" smtClean="0">
                <a:solidFill>
                  <a:srgbClr val="FF0000"/>
                </a:solidFill>
              </a:rPr>
              <a:t>CORREDORES  INTEGRAL ES  DE  DESARROLLO </a:t>
            </a:r>
            <a:r>
              <a:rPr lang="es-PE" sz="3000" b="1" dirty="0" smtClean="0"/>
              <a:t/>
            </a:r>
            <a:br>
              <a:rPr lang="es-PE" sz="3000" b="1" dirty="0" smtClean="0"/>
            </a:br>
            <a:r>
              <a:rPr lang="es-PE" sz="2000" b="1" dirty="0" smtClean="0"/>
              <a:t>ESTRATEGIA DE DESARROLLO DE LA REGION LIMA  Y LA MR-PACA</a:t>
            </a:r>
            <a:endParaRPr lang="es-PE" sz="2000" b="1" dirty="0"/>
          </a:p>
        </p:txBody>
      </p:sp>
      <p:sp>
        <p:nvSpPr>
          <p:cNvPr id="3" name="2 Marcador de contenido"/>
          <p:cNvSpPr>
            <a:spLocks noGrp="1"/>
          </p:cNvSpPr>
          <p:nvPr>
            <p:ph idx="1"/>
          </p:nvPr>
        </p:nvSpPr>
        <p:spPr>
          <a:xfrm>
            <a:off x="611560" y="1700808"/>
            <a:ext cx="7903790" cy="4476155"/>
          </a:xfrm>
        </p:spPr>
        <p:txBody>
          <a:bodyPr>
            <a:normAutofit fontScale="92500"/>
          </a:bodyPr>
          <a:lstStyle/>
          <a:p>
            <a:pPr marL="0" indent="0" algn="just">
              <a:buNone/>
            </a:pPr>
            <a:r>
              <a:rPr lang="es-PE" sz="2400" dirty="0" smtClean="0"/>
              <a:t>CID</a:t>
            </a:r>
            <a:r>
              <a:rPr lang="es-PE" sz="1800" dirty="0" smtClean="0"/>
              <a:t>: </a:t>
            </a:r>
            <a:r>
              <a:rPr lang="es-PE" sz="2400" dirty="0" smtClean="0"/>
              <a:t>Estrategia  de desarrollo sostenible, para potenciar el intercambio económico-social-cultural, transversal, </a:t>
            </a:r>
            <a:r>
              <a:rPr lang="es-PE" sz="2400" b="1" dirty="0" smtClean="0">
                <a:solidFill>
                  <a:srgbClr val="FF0000"/>
                </a:solidFill>
              </a:rPr>
              <a:t>articulando ecosistemas y ciudades</a:t>
            </a:r>
            <a:r>
              <a:rPr lang="es-PE" sz="2400" dirty="0" smtClean="0"/>
              <a:t> de la Región Lima y la MR PACA,  recuperando y potenciando sus </a:t>
            </a:r>
            <a:r>
              <a:rPr lang="es-PE" sz="2400" dirty="0"/>
              <a:t>cimientos </a:t>
            </a:r>
            <a:r>
              <a:rPr lang="es-PE" sz="2400" dirty="0" smtClean="0"/>
              <a:t>histórico –culturales</a:t>
            </a:r>
          </a:p>
          <a:p>
            <a:pPr marL="0" indent="0" algn="just">
              <a:buNone/>
            </a:pPr>
            <a:r>
              <a:rPr lang="es-ES" sz="1900" dirty="0" smtClean="0"/>
              <a:t>ORDENANZA REGIONAL  DE LOS CID  N</a:t>
            </a:r>
            <a:r>
              <a:rPr lang="es-PE" sz="1900" dirty="0" smtClean="0"/>
              <a:t>° 015 – 2015 – CR – RL (07 DE JULIO 2015).</a:t>
            </a:r>
          </a:p>
          <a:p>
            <a:pPr marL="914400" lvl="2" indent="0" algn="just">
              <a:buNone/>
            </a:pPr>
            <a:endParaRPr lang="es-PE" sz="1900" dirty="0"/>
          </a:p>
          <a:p>
            <a:pPr marL="914400" lvl="1" indent="-457200" algn="just">
              <a:buFont typeface="+mj-lt"/>
              <a:buAutoNum type="alphaLcParenR"/>
            </a:pPr>
            <a:r>
              <a:rPr lang="es-PE" sz="2000" dirty="0" smtClean="0"/>
              <a:t>BARRANCA – CAJATAMBO – OYÓN – PASCO – HUÁNUCO – UCAYALI</a:t>
            </a:r>
          </a:p>
          <a:p>
            <a:pPr marL="914400" lvl="1" indent="-457200" algn="just">
              <a:buFont typeface="+mj-lt"/>
              <a:buAutoNum type="alphaLcParenR"/>
            </a:pPr>
            <a:r>
              <a:rPr lang="es-PE" sz="2000" dirty="0" smtClean="0"/>
              <a:t>HUAURA – SAYÁN – OYÓN – PASCO – HUÁNUCO – UCAYALI</a:t>
            </a:r>
          </a:p>
          <a:p>
            <a:pPr marL="914400" lvl="1" indent="-457200" algn="just">
              <a:buFont typeface="+mj-lt"/>
              <a:buAutoNum type="alphaLcParenR"/>
            </a:pPr>
            <a:r>
              <a:rPr lang="es-PE" sz="2000" dirty="0" smtClean="0"/>
              <a:t>CHANCAY – HUARAL – ACOS – PASCO – HUÁNUCO – UCAYALI</a:t>
            </a:r>
          </a:p>
          <a:p>
            <a:pPr marL="914400" lvl="1" indent="-457200" algn="just">
              <a:buFont typeface="+mj-lt"/>
              <a:buAutoNum type="alphaLcParenR"/>
            </a:pPr>
            <a:r>
              <a:rPr lang="es-PE" sz="2000" dirty="0" smtClean="0"/>
              <a:t>LIMA – CANTA – HUAYLLAY – PASCO-( HUÁNUCO-UCAYALI)</a:t>
            </a:r>
          </a:p>
          <a:p>
            <a:pPr marL="914400" lvl="1" indent="-457200" algn="just">
              <a:buFont typeface="+mj-lt"/>
              <a:buAutoNum type="alphaLcParenR"/>
            </a:pPr>
            <a:r>
              <a:rPr lang="es-PE" sz="2000" dirty="0" smtClean="0"/>
              <a:t>LIMA – MATUCANA – LA OROYA – HUANCAYO (TARMA-LA MERCED- OXAPAMPA-SATIPO)</a:t>
            </a:r>
          </a:p>
          <a:p>
            <a:pPr marL="914400" lvl="1" indent="-457200" algn="just">
              <a:buFont typeface="+mj-lt"/>
              <a:buAutoNum type="alphaLcParenR"/>
            </a:pPr>
            <a:r>
              <a:rPr lang="es-PE" sz="2000" dirty="0" smtClean="0"/>
              <a:t>CAÑETE – YAUYOS – HUANCAYO (HUANCAVELICA)</a:t>
            </a:r>
          </a:p>
          <a:p>
            <a:pPr marL="457200" indent="-457200" algn="just">
              <a:buFont typeface="+mj-lt"/>
              <a:buAutoNum type="alphaLcParenR"/>
            </a:pPr>
            <a:endParaRPr lang="es-PE" sz="2400" dirty="0"/>
          </a:p>
        </p:txBody>
      </p:sp>
    </p:spTree>
    <p:extLst>
      <p:ext uri="{BB962C8B-B14F-4D97-AF65-F5344CB8AC3E}">
        <p14:creationId xmlns:p14="http://schemas.microsoft.com/office/powerpoint/2010/main" val="965811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PE" sz="3200" b="1" dirty="0" smtClean="0">
                <a:solidFill>
                  <a:srgbClr val="FF0000"/>
                </a:solidFill>
              </a:rPr>
              <a:t>CONSEJOS DE RECURSOS HIDRICOS DE CUENCA</a:t>
            </a:r>
            <a:br>
              <a:rPr lang="es-PE" sz="3200" b="1" dirty="0" smtClean="0">
                <a:solidFill>
                  <a:srgbClr val="FF0000"/>
                </a:solidFill>
              </a:rPr>
            </a:br>
            <a:r>
              <a:rPr lang="es-PE" sz="2400" b="1" dirty="0" smtClean="0"/>
              <a:t>FORTALECIMIENTO Y CREACION </a:t>
            </a:r>
            <a:endParaRPr lang="es-PE" sz="3000" b="1" dirty="0"/>
          </a:p>
        </p:txBody>
      </p:sp>
      <p:sp>
        <p:nvSpPr>
          <p:cNvPr id="3" name="2 Marcador de contenido"/>
          <p:cNvSpPr>
            <a:spLocks noGrp="1"/>
          </p:cNvSpPr>
          <p:nvPr>
            <p:ph idx="1"/>
          </p:nvPr>
        </p:nvSpPr>
        <p:spPr>
          <a:xfrm>
            <a:off x="611560" y="1700808"/>
            <a:ext cx="7903790" cy="4476155"/>
          </a:xfrm>
        </p:spPr>
        <p:txBody>
          <a:bodyPr>
            <a:normAutofit/>
          </a:bodyPr>
          <a:lstStyle/>
          <a:p>
            <a:pPr marL="514350" indent="-514350" algn="just">
              <a:buFont typeface="+mj-lt"/>
              <a:buAutoNum type="arabicPeriod"/>
            </a:pPr>
            <a:r>
              <a:rPr lang="es-PE" dirty="0" smtClean="0"/>
              <a:t>LIDERAMOS CONSEJO DE CUENCA CHANCAY HUARAL</a:t>
            </a:r>
          </a:p>
          <a:p>
            <a:pPr marL="514350" indent="-514350" algn="just">
              <a:buFont typeface="+mj-lt"/>
              <a:buAutoNum type="arabicPeriod"/>
            </a:pPr>
            <a:r>
              <a:rPr lang="es-PE" dirty="0" smtClean="0"/>
              <a:t>FORMAMOS PARTE ACTIVA DEL CONSEJO DE CUENCA CHIRILU Y DEL OBSERVATORIO</a:t>
            </a:r>
          </a:p>
          <a:p>
            <a:pPr marL="514350" indent="-514350" algn="just">
              <a:buFont typeface="+mj-lt"/>
              <a:buAutoNum type="arabicPeriod"/>
            </a:pPr>
            <a:r>
              <a:rPr lang="es-PE" dirty="0" smtClean="0"/>
              <a:t>CONSEJO DE CUENCA: MALA OMAS CAÑETE. PROXIMA CREACION A INICIATIVA DEL GORE</a:t>
            </a:r>
          </a:p>
          <a:p>
            <a:pPr marL="514350" indent="-514350" algn="just">
              <a:buFont typeface="+mj-lt"/>
              <a:buAutoNum type="arabicPeriod"/>
            </a:pPr>
            <a:r>
              <a:rPr lang="es-PE" dirty="0" smtClean="0"/>
              <a:t>IMPULSANDO CONSEJO DE CUENCA INTERREGIONAL CON ANCASH: CUENCAS FORTALEZA PATIVILCA Y SUPE</a:t>
            </a:r>
            <a:endParaRPr lang="es-PE" sz="2400" dirty="0" smtClean="0"/>
          </a:p>
          <a:p>
            <a:pPr marL="457200" indent="-457200" algn="just">
              <a:buFont typeface="+mj-lt"/>
              <a:buAutoNum type="alphaLcParenR"/>
            </a:pPr>
            <a:endParaRPr lang="es-PE" sz="2400" dirty="0"/>
          </a:p>
        </p:txBody>
      </p:sp>
    </p:spTree>
    <p:extLst>
      <p:ext uri="{BB962C8B-B14F-4D97-AF65-F5344CB8AC3E}">
        <p14:creationId xmlns:p14="http://schemas.microsoft.com/office/powerpoint/2010/main" val="3563362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28650" y="365127"/>
            <a:ext cx="7886700" cy="903634"/>
          </a:xfrm>
        </p:spPr>
        <p:txBody>
          <a:bodyPr>
            <a:normAutofit/>
          </a:bodyPr>
          <a:lstStyle/>
          <a:p>
            <a:pPr algn="ctr"/>
            <a:r>
              <a:rPr lang="es-PE" sz="4000" b="1" dirty="0" smtClean="0">
                <a:solidFill>
                  <a:srgbClr val="FF0000"/>
                </a:solidFill>
              </a:rPr>
              <a:t>PAGO POR SERVICIOS AMBIENTALES</a:t>
            </a:r>
            <a:endParaRPr lang="es-PE" sz="4000" b="1" dirty="0">
              <a:solidFill>
                <a:srgbClr val="FF0000"/>
              </a:solidFill>
            </a:endParaRPr>
          </a:p>
        </p:txBody>
      </p:sp>
      <p:sp>
        <p:nvSpPr>
          <p:cNvPr id="3" name="2 Marcador de contenido"/>
          <p:cNvSpPr>
            <a:spLocks noGrp="1"/>
          </p:cNvSpPr>
          <p:nvPr>
            <p:ph idx="1"/>
          </p:nvPr>
        </p:nvSpPr>
        <p:spPr>
          <a:xfrm>
            <a:off x="628650" y="1412776"/>
            <a:ext cx="7886700" cy="4764187"/>
          </a:xfrm>
        </p:spPr>
        <p:txBody>
          <a:bodyPr>
            <a:normAutofit/>
          </a:bodyPr>
          <a:lstStyle/>
          <a:p>
            <a:pPr marL="0" indent="0" algn="ctr">
              <a:buNone/>
            </a:pPr>
            <a:r>
              <a:rPr lang="es-PE" b="1" dirty="0"/>
              <a:t>LEY Nº 30215 y DS </a:t>
            </a:r>
            <a:r>
              <a:rPr lang="es-PE" b="1" cap="all" dirty="0"/>
              <a:t>Nº </a:t>
            </a:r>
            <a:r>
              <a:rPr lang="es-PE" b="1" cap="all" dirty="0" smtClean="0"/>
              <a:t>009-2016-MINAM</a:t>
            </a:r>
            <a:endParaRPr lang="es-PE" dirty="0" smtClean="0"/>
          </a:p>
          <a:p>
            <a:pPr marL="457200" lvl="1" indent="0" algn="just">
              <a:buNone/>
            </a:pPr>
            <a:r>
              <a:rPr lang="es-PE" dirty="0" smtClean="0"/>
              <a:t>NUEVOS </a:t>
            </a:r>
            <a:r>
              <a:rPr lang="es-PE" dirty="0"/>
              <a:t>RECURSOS DE LOS </a:t>
            </a:r>
            <a:r>
              <a:rPr lang="es-PE" dirty="0" smtClean="0"/>
              <a:t>RETRIBUYENTES. NO </a:t>
            </a:r>
            <a:r>
              <a:rPr lang="es-PE" dirty="0"/>
              <a:t>SON SOLO EMPRESAS </a:t>
            </a:r>
            <a:r>
              <a:rPr lang="es-PE" dirty="0" smtClean="0"/>
              <a:t>PRIVADAS. LAS </a:t>
            </a:r>
            <a:r>
              <a:rPr lang="es-PE" dirty="0"/>
              <a:t>EPS, </a:t>
            </a:r>
            <a:r>
              <a:rPr lang="es-PE" dirty="0" smtClean="0"/>
              <a:t>JUNTAS USUARIOS.</a:t>
            </a:r>
          </a:p>
          <a:p>
            <a:pPr marL="457200" lvl="1" indent="0" algn="just">
              <a:buNone/>
            </a:pPr>
            <a:r>
              <a:rPr lang="es-PE" dirty="0" smtClean="0"/>
              <a:t>LOS </a:t>
            </a:r>
            <a:r>
              <a:rPr lang="es-PE" dirty="0"/>
              <a:t>PROYECTOS CONCERTADOS CONTRIBUYENTES, Y LOS RETRIBUYENTES SON EXCLUSIVOS  PARA PROYECTOS DE SIEMBRA Y COSECHA DE AGUA.</a:t>
            </a:r>
          </a:p>
          <a:p>
            <a:pPr marL="0" indent="0" algn="just">
              <a:buNone/>
            </a:pPr>
            <a:r>
              <a:rPr lang="es-PE" sz="2000" dirty="0" smtClean="0"/>
              <a:t>PROYECTO FIDA-MRSE, IMPLEMENTADO POR EL MINAM: CAÑETE TIENE OBJETIVO PRINCIPAL CONSERVAR ECOSISTEMAS ALTOANDINOS (PAJONAL, BOSQUES NATIVOS Y BOFEDALES) DE LAS CUENCAS ALTAS DEL RÍOS CAÑETE A TRAVÉS DE LA IMPLEMENTACIÓN DE ESQUEMAS DE MECANISMOS DE RETRIBUCIÓN POR SERVICIOS ECOSISTÉMICOS. </a:t>
            </a:r>
          </a:p>
          <a:p>
            <a:pPr marL="108000" algn="just">
              <a:lnSpc>
                <a:spcPct val="100000"/>
              </a:lnSpc>
            </a:pPr>
            <a:r>
              <a:rPr lang="es-PE" sz="2000" dirty="0" smtClean="0"/>
              <a:t>SE HA CREADO GRUPO IMPULSOR FONDO DE AGUA EN HUARAL</a:t>
            </a:r>
          </a:p>
          <a:p>
            <a:pPr marL="108000" algn="just">
              <a:lnSpc>
                <a:spcPct val="100000"/>
              </a:lnSpc>
            </a:pPr>
            <a:r>
              <a:rPr lang="es-PE" sz="2000" dirty="0" smtClean="0"/>
              <a:t>PROYECTOS NUEVOS DE REFORESTACION, TIENEN COMPONENTE MRSE. </a:t>
            </a:r>
          </a:p>
          <a:p>
            <a:pPr marL="0" indent="0" algn="just">
              <a:buNone/>
            </a:pPr>
            <a:endParaRPr lang="es-PE" sz="2200" dirty="0"/>
          </a:p>
          <a:p>
            <a:endParaRPr lang="es-PE" dirty="0"/>
          </a:p>
        </p:txBody>
      </p:sp>
    </p:spTree>
    <p:extLst>
      <p:ext uri="{BB962C8B-B14F-4D97-AF65-F5344CB8AC3E}">
        <p14:creationId xmlns:p14="http://schemas.microsoft.com/office/powerpoint/2010/main" val="1306884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87824" y="260648"/>
            <a:ext cx="5968093" cy="831623"/>
          </a:xfrm>
        </p:spPr>
        <p:txBody>
          <a:bodyPr>
            <a:normAutofit/>
          </a:bodyPr>
          <a:lstStyle/>
          <a:p>
            <a:r>
              <a:rPr lang="es-PE" sz="4000" b="1" dirty="0" smtClean="0"/>
              <a:t>Contenido:</a:t>
            </a:r>
            <a:endParaRPr lang="es-PE" sz="4000" b="1" dirty="0"/>
          </a:p>
        </p:txBody>
      </p:sp>
      <p:sp>
        <p:nvSpPr>
          <p:cNvPr id="3" name="Marcador de contenido 2"/>
          <p:cNvSpPr>
            <a:spLocks noGrp="1"/>
          </p:cNvSpPr>
          <p:nvPr>
            <p:ph idx="1"/>
          </p:nvPr>
        </p:nvSpPr>
        <p:spPr>
          <a:xfrm>
            <a:off x="2411760" y="1700808"/>
            <a:ext cx="6400800" cy="4351338"/>
          </a:xfrm>
        </p:spPr>
        <p:txBody>
          <a:bodyPr>
            <a:normAutofit/>
          </a:bodyPr>
          <a:lstStyle/>
          <a:p>
            <a:pPr marL="514350" indent="-514350">
              <a:buFont typeface="+mj-lt"/>
              <a:buAutoNum type="arabicPeriod"/>
            </a:pPr>
            <a:r>
              <a:rPr lang="es-PE" sz="2400" b="1" dirty="0" smtClean="0"/>
              <a:t>Evaluación de daños 2017: EDAN</a:t>
            </a:r>
          </a:p>
          <a:p>
            <a:pPr marL="514350" indent="-514350">
              <a:buFont typeface="+mj-lt"/>
              <a:buAutoNum type="arabicPeriod"/>
            </a:pPr>
            <a:r>
              <a:rPr lang="es-PE" sz="2400" b="1" dirty="0" smtClean="0"/>
              <a:t>Instrumentos de planificación PRDC/ERCC/PLANREGERD/OT/ZEE</a:t>
            </a:r>
          </a:p>
          <a:p>
            <a:pPr marL="514350" indent="-514350">
              <a:buFont typeface="+mj-lt"/>
              <a:buAutoNum type="arabicPeriod"/>
            </a:pPr>
            <a:r>
              <a:rPr lang="es-PE" sz="2400" b="1" dirty="0" smtClean="0"/>
              <a:t>Peligros, vulnerabilidad y riesgos</a:t>
            </a:r>
          </a:p>
          <a:p>
            <a:pPr marL="514350" indent="-514350">
              <a:buFont typeface="+mj-lt"/>
              <a:buAutoNum type="arabicPeriod"/>
            </a:pPr>
            <a:r>
              <a:rPr lang="es-PE" sz="2400" b="1" dirty="0" smtClean="0"/>
              <a:t>Avances para el Manejo de cuencas (CRHC)</a:t>
            </a:r>
          </a:p>
          <a:p>
            <a:pPr marL="457200" indent="-457200">
              <a:buFont typeface="+mj-lt"/>
              <a:buAutoNum type="arabicPeriod"/>
            </a:pPr>
            <a:r>
              <a:rPr lang="es-PE" sz="2400" b="1" dirty="0" smtClean="0"/>
              <a:t>Hacia un enfoque integrado para la gestión del desarrollo regional</a:t>
            </a:r>
          </a:p>
          <a:p>
            <a:pPr marL="457200" indent="-457200">
              <a:buFont typeface="+mj-lt"/>
              <a:buAutoNum type="arabicPeriod"/>
            </a:pPr>
            <a:r>
              <a:rPr lang="es-PE" sz="2400" b="1" dirty="0" smtClean="0"/>
              <a:t>Perspectiva: Políticas, planes, programas y proyectos</a:t>
            </a:r>
          </a:p>
          <a:p>
            <a:pPr marL="514350" indent="-514350">
              <a:buFont typeface="+mj-lt"/>
              <a:buAutoNum type="arabicPeriod"/>
            </a:pPr>
            <a:endParaRPr lang="es-PE" sz="2400" b="1" dirty="0"/>
          </a:p>
        </p:txBody>
      </p:sp>
    </p:spTree>
    <p:extLst>
      <p:ext uri="{BB962C8B-B14F-4D97-AF65-F5344CB8AC3E}">
        <p14:creationId xmlns:p14="http://schemas.microsoft.com/office/powerpoint/2010/main" val="2227192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88933"/>
            <a:ext cx="9143999" cy="480131"/>
          </a:xfrm>
          <a:prstGeom prst="rect">
            <a:avLst/>
          </a:prstGeom>
        </p:spPr>
        <p:txBody>
          <a:bodyPr wrap="square" anchor="ctr">
            <a:spAutoFit/>
          </a:bodyPr>
          <a:lstStyle/>
          <a:p>
            <a:pPr>
              <a:lnSpc>
                <a:spcPct val="90000"/>
              </a:lnSpc>
            </a:pPr>
            <a:r>
              <a:rPr lang="es-PE" altLang="es-PE" sz="2800" b="1" dirty="0" smtClean="0">
                <a:solidFill>
                  <a:srgbClr val="FF0000"/>
                </a:solidFill>
                <a:latin typeface="Candara" panose="020E0502030303020204" pitchFamily="34" charset="0"/>
              </a:rPr>
              <a:t>NÚMERO DE PERSONAS (AFECTADAS Y DAMNIFICADAS)</a:t>
            </a:r>
            <a:endParaRPr lang="es-PE" altLang="es-PE" sz="2800" b="1" dirty="0">
              <a:solidFill>
                <a:srgbClr val="FF0000"/>
              </a:solidFill>
              <a:latin typeface="Candara" panose="020E0502030303020204" pitchFamily="34" charset="0"/>
            </a:endParaRPr>
          </a:p>
        </p:txBody>
      </p:sp>
      <p:sp>
        <p:nvSpPr>
          <p:cNvPr id="10" name="9 Rectángulo"/>
          <p:cNvSpPr/>
          <p:nvPr/>
        </p:nvSpPr>
        <p:spPr>
          <a:xfrm>
            <a:off x="251520" y="745540"/>
            <a:ext cx="6840759" cy="523220"/>
          </a:xfrm>
          <a:prstGeom prst="rect">
            <a:avLst/>
          </a:prstGeom>
        </p:spPr>
        <p:txBody>
          <a:bodyPr wrap="square">
            <a:spAutoFit/>
          </a:bodyPr>
          <a:lstStyle/>
          <a:p>
            <a:pPr algn="just">
              <a:spcBef>
                <a:spcPts val="600"/>
              </a:spcBef>
              <a:buClr>
                <a:srgbClr val="0000FF"/>
              </a:buClr>
            </a:pPr>
            <a:r>
              <a:rPr lang="es-ES" sz="1400" b="1" i="1" dirty="0">
                <a:solidFill>
                  <a:prstClr val="black">
                    <a:lumMod val="65000"/>
                    <a:lumOff val="35000"/>
                  </a:prstClr>
                </a:solidFill>
                <a:latin typeface="Candara" panose="020E0502030303020204" pitchFamily="34" charset="0"/>
              </a:rPr>
              <a:t>En nuestro caso, el principal problema en la zona alto andina, es los daños ocasionados en la infraestructura vial y de riego (carreteras, puentes, canales, reservorios).</a:t>
            </a:r>
          </a:p>
        </p:txBody>
      </p:sp>
      <p:graphicFrame>
        <p:nvGraphicFramePr>
          <p:cNvPr id="21" name="Gráfico 20"/>
          <p:cNvGraphicFramePr>
            <a:graphicFrameLocks/>
          </p:cNvGraphicFramePr>
          <p:nvPr>
            <p:extLst>
              <p:ext uri="{D42A27DB-BD31-4B8C-83A1-F6EECF244321}">
                <p14:modId xmlns:p14="http://schemas.microsoft.com/office/powerpoint/2010/main" val="2679240911"/>
              </p:ext>
            </p:extLst>
          </p:nvPr>
        </p:nvGraphicFramePr>
        <p:xfrm>
          <a:off x="0" y="1268760"/>
          <a:ext cx="9143999" cy="5566006"/>
        </p:xfrm>
        <a:graphic>
          <a:graphicData uri="http://schemas.openxmlformats.org/drawingml/2006/chart">
            <c:chart xmlns:c="http://schemas.openxmlformats.org/drawingml/2006/chart" xmlns:r="http://schemas.openxmlformats.org/officeDocument/2006/relationships" r:id="rId2"/>
          </a:graphicData>
        </a:graphic>
      </p:graphicFrame>
      <p:sp>
        <p:nvSpPr>
          <p:cNvPr id="22" name="10 CuadroTexto"/>
          <p:cNvSpPr txBox="1"/>
          <p:nvPr/>
        </p:nvSpPr>
        <p:spPr>
          <a:xfrm>
            <a:off x="2051720" y="2929828"/>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7,346</a:t>
            </a:r>
            <a:endParaRPr lang="es-PE" sz="1200" b="1" dirty="0">
              <a:solidFill>
                <a:srgbClr val="FF0000"/>
              </a:solidFill>
              <a:latin typeface="Candara" pitchFamily="34" charset="0"/>
            </a:endParaRPr>
          </a:p>
        </p:txBody>
      </p:sp>
      <p:sp>
        <p:nvSpPr>
          <p:cNvPr id="24" name="10 CuadroTexto"/>
          <p:cNvSpPr txBox="1"/>
          <p:nvPr/>
        </p:nvSpPr>
        <p:spPr>
          <a:xfrm>
            <a:off x="2843808" y="3335392"/>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5,987</a:t>
            </a:r>
            <a:endParaRPr lang="es-PE" sz="1200" b="1" dirty="0">
              <a:solidFill>
                <a:srgbClr val="FF0000"/>
              </a:solidFill>
              <a:latin typeface="Candara" pitchFamily="34" charset="0"/>
            </a:endParaRPr>
          </a:p>
        </p:txBody>
      </p:sp>
      <p:sp>
        <p:nvSpPr>
          <p:cNvPr id="25" name="10 CuadroTexto"/>
          <p:cNvSpPr txBox="1"/>
          <p:nvPr/>
        </p:nvSpPr>
        <p:spPr>
          <a:xfrm>
            <a:off x="3668176" y="3473891"/>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5,710</a:t>
            </a:r>
            <a:endParaRPr lang="es-PE" sz="1200" b="1" dirty="0">
              <a:solidFill>
                <a:srgbClr val="FF0000"/>
              </a:solidFill>
              <a:latin typeface="Candara" pitchFamily="34" charset="0"/>
            </a:endParaRPr>
          </a:p>
        </p:txBody>
      </p:sp>
      <p:sp>
        <p:nvSpPr>
          <p:cNvPr id="26" name="10 CuadroTexto"/>
          <p:cNvSpPr txBox="1"/>
          <p:nvPr/>
        </p:nvSpPr>
        <p:spPr>
          <a:xfrm>
            <a:off x="4656260" y="3491095"/>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5,565</a:t>
            </a:r>
            <a:endParaRPr lang="es-PE" sz="1200" b="1" dirty="0">
              <a:solidFill>
                <a:srgbClr val="FF0000"/>
              </a:solidFill>
              <a:latin typeface="Candara" pitchFamily="34" charset="0"/>
            </a:endParaRPr>
          </a:p>
        </p:txBody>
      </p:sp>
      <p:sp>
        <p:nvSpPr>
          <p:cNvPr id="27" name="10 CuadroTexto"/>
          <p:cNvSpPr txBox="1"/>
          <p:nvPr/>
        </p:nvSpPr>
        <p:spPr>
          <a:xfrm>
            <a:off x="5432101" y="3788150"/>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4,710</a:t>
            </a:r>
            <a:endParaRPr lang="es-PE" sz="1200" b="1" dirty="0">
              <a:solidFill>
                <a:srgbClr val="FF0000"/>
              </a:solidFill>
              <a:latin typeface="Candara" pitchFamily="34" charset="0"/>
            </a:endParaRPr>
          </a:p>
        </p:txBody>
      </p:sp>
      <p:sp>
        <p:nvSpPr>
          <p:cNvPr id="28" name="10 CuadroTexto"/>
          <p:cNvSpPr txBox="1"/>
          <p:nvPr/>
        </p:nvSpPr>
        <p:spPr>
          <a:xfrm>
            <a:off x="6372200" y="4648301"/>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2,345</a:t>
            </a:r>
            <a:endParaRPr lang="es-PE" sz="1200" b="1" dirty="0">
              <a:solidFill>
                <a:srgbClr val="FF0000"/>
              </a:solidFill>
              <a:latin typeface="Candara" pitchFamily="34" charset="0"/>
            </a:endParaRPr>
          </a:p>
        </p:txBody>
      </p:sp>
      <p:sp>
        <p:nvSpPr>
          <p:cNvPr id="29" name="10 CuadroTexto"/>
          <p:cNvSpPr txBox="1"/>
          <p:nvPr/>
        </p:nvSpPr>
        <p:spPr>
          <a:xfrm>
            <a:off x="7164288" y="4653135"/>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2,296</a:t>
            </a:r>
            <a:endParaRPr lang="es-PE" sz="1200" b="1" dirty="0">
              <a:solidFill>
                <a:srgbClr val="FF0000"/>
              </a:solidFill>
              <a:latin typeface="Candara" pitchFamily="34" charset="0"/>
            </a:endParaRPr>
          </a:p>
        </p:txBody>
      </p:sp>
      <p:sp>
        <p:nvSpPr>
          <p:cNvPr id="30" name="10 CuadroTexto"/>
          <p:cNvSpPr txBox="1"/>
          <p:nvPr/>
        </p:nvSpPr>
        <p:spPr>
          <a:xfrm>
            <a:off x="8126605" y="5157192"/>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932</a:t>
            </a:r>
            <a:endParaRPr lang="es-PE" sz="1200" b="1" dirty="0">
              <a:solidFill>
                <a:srgbClr val="FF0000"/>
              </a:solidFill>
              <a:latin typeface="Candara" pitchFamily="34" charset="0"/>
            </a:endParaRPr>
          </a:p>
        </p:txBody>
      </p:sp>
      <p:sp>
        <p:nvSpPr>
          <p:cNvPr id="11" name="10 CuadroTexto"/>
          <p:cNvSpPr txBox="1"/>
          <p:nvPr/>
        </p:nvSpPr>
        <p:spPr>
          <a:xfrm>
            <a:off x="1189932" y="1382327"/>
            <a:ext cx="663387" cy="276999"/>
          </a:xfrm>
          <a:prstGeom prst="rect">
            <a:avLst/>
          </a:prstGeom>
          <a:noFill/>
        </p:spPr>
        <p:txBody>
          <a:bodyPr wrap="square" rtlCol="0">
            <a:spAutoFit/>
          </a:bodyPr>
          <a:lstStyle/>
          <a:p>
            <a:pPr>
              <a:spcBef>
                <a:spcPts val="1200"/>
              </a:spcBef>
              <a:tabLst>
                <a:tab pos="2157413" algn="l"/>
                <a:tab pos="2511425" algn="l"/>
              </a:tabLst>
            </a:pPr>
            <a:r>
              <a:rPr lang="es-PE" sz="1200" b="1" dirty="0" smtClean="0">
                <a:solidFill>
                  <a:srgbClr val="FF0000"/>
                </a:solidFill>
                <a:latin typeface="Candara" pitchFamily="34" charset="0"/>
              </a:rPr>
              <a:t>11,761</a:t>
            </a:r>
            <a:endParaRPr lang="es-PE" sz="1200" b="1" dirty="0">
              <a:solidFill>
                <a:srgbClr val="FF0000"/>
              </a:solidFill>
              <a:latin typeface="Candara" pitchFamily="34" charset="0"/>
            </a:endParaRPr>
          </a:p>
        </p:txBody>
      </p:sp>
      <p:sp>
        <p:nvSpPr>
          <p:cNvPr id="20" name="3 Cubo"/>
          <p:cNvSpPr/>
          <p:nvPr/>
        </p:nvSpPr>
        <p:spPr bwMode="auto">
          <a:xfrm rot="16200000">
            <a:off x="7914308" y="651326"/>
            <a:ext cx="504000" cy="1512000"/>
          </a:xfrm>
          <a:prstGeom prst="cube">
            <a:avLst/>
          </a:prstGeom>
          <a:solidFill>
            <a:schemeClr val="accent6">
              <a:lumMod val="50000"/>
            </a:schemeClr>
          </a:solidFill>
          <a:ln>
            <a:headEnd/>
            <a:tailEnd/>
          </a:ln>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vert="vert" wrap="none" rtlCol="0" anchor="ctr"/>
          <a:lstStyle/>
          <a:p>
            <a:pPr algn="ctr">
              <a:buClr>
                <a:srgbClr val="66FFFF"/>
              </a:buClr>
              <a:buFont typeface="Wingdings" pitchFamily="2" charset="2"/>
              <a:buNone/>
            </a:pPr>
            <a:r>
              <a:rPr lang="es-ES" sz="1600" b="1" dirty="0">
                <a:solidFill>
                  <a:prstClr val="white"/>
                </a:solidFill>
                <a:latin typeface="Candara" panose="020E0502030303020204" pitchFamily="34" charset="0"/>
              </a:rPr>
              <a:t>Afectados</a:t>
            </a:r>
          </a:p>
        </p:txBody>
      </p:sp>
      <p:sp>
        <p:nvSpPr>
          <p:cNvPr id="23" name="8 Rectángulo redondeado"/>
          <p:cNvSpPr/>
          <p:nvPr/>
        </p:nvSpPr>
        <p:spPr bwMode="auto">
          <a:xfrm>
            <a:off x="7308304" y="764704"/>
            <a:ext cx="1638249" cy="340519"/>
          </a:xfrm>
          <a:prstGeom prst="roundRect">
            <a:avLst/>
          </a:prstGeom>
          <a:solidFill>
            <a:schemeClr val="tx1"/>
          </a:solidFill>
          <a:ln w="9525">
            <a:noFill/>
            <a:miter lim="800000"/>
            <a:headEnd/>
            <a:tailEnd/>
          </a:ln>
          <a:effectLst/>
        </p:spPr>
        <p:txBody>
          <a:bodyPr wrap="square" anchor="ctr" anchorCtr="0">
            <a:spAutoFit/>
          </a:bodyPr>
          <a:lstStyle/>
          <a:p>
            <a:pPr algn="ctr">
              <a:spcBef>
                <a:spcPct val="50000"/>
              </a:spcBef>
              <a:defRPr/>
            </a:pPr>
            <a:r>
              <a:rPr lang="es-ES" sz="1400" b="1" dirty="0">
                <a:solidFill>
                  <a:prstClr val="white"/>
                </a:solidFill>
                <a:latin typeface="Candara" panose="020E0502030303020204" pitchFamily="34" charset="0"/>
                <a:ea typeface="Arial Unicode MS" panose="020B0604020202020204" pitchFamily="34" charset="-128"/>
                <a:cs typeface="Arial Unicode MS" panose="020B0604020202020204" pitchFamily="34" charset="-128"/>
              </a:rPr>
              <a:t>N° PERSONAS</a:t>
            </a:r>
          </a:p>
        </p:txBody>
      </p:sp>
      <p:sp>
        <p:nvSpPr>
          <p:cNvPr id="31" name="5 Cubo"/>
          <p:cNvSpPr/>
          <p:nvPr/>
        </p:nvSpPr>
        <p:spPr bwMode="auto">
          <a:xfrm rot="16200000">
            <a:off x="7914308" y="1226553"/>
            <a:ext cx="504000" cy="1512000"/>
          </a:xfrm>
          <a:prstGeom prst="cube">
            <a:avLst/>
          </a:prstGeom>
          <a:solidFill>
            <a:srgbClr val="008000"/>
          </a:solidFill>
          <a:ln>
            <a:headEnd/>
            <a:tailEnd/>
          </a:ln>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vert="vert" wrap="none" rtlCol="0" anchor="ctr"/>
          <a:lstStyle/>
          <a:p>
            <a:pPr algn="ctr">
              <a:buClr>
                <a:srgbClr val="66FFFF"/>
              </a:buClr>
              <a:buFont typeface="Wingdings" pitchFamily="2" charset="2"/>
              <a:buNone/>
            </a:pPr>
            <a:r>
              <a:rPr lang="es-ES" sz="1600" b="1" dirty="0">
                <a:solidFill>
                  <a:prstClr val="white"/>
                </a:solidFill>
                <a:latin typeface="Candara" panose="020E0502030303020204" pitchFamily="34" charset="0"/>
              </a:rPr>
              <a:t>Damnificados</a:t>
            </a:r>
          </a:p>
        </p:txBody>
      </p:sp>
      <p:sp>
        <p:nvSpPr>
          <p:cNvPr id="32" name="7 CuadroTexto"/>
          <p:cNvSpPr txBox="1"/>
          <p:nvPr/>
        </p:nvSpPr>
        <p:spPr>
          <a:xfrm>
            <a:off x="2467812" y="1435988"/>
            <a:ext cx="4840491" cy="800219"/>
          </a:xfrm>
          <a:prstGeom prst="rect">
            <a:avLst/>
          </a:prstGeom>
          <a:noFill/>
        </p:spPr>
        <p:txBody>
          <a:bodyPr wrap="square" rtlCol="0">
            <a:spAutoFit/>
          </a:bodyPr>
          <a:lstStyle/>
          <a:p>
            <a:pPr>
              <a:spcBef>
                <a:spcPts val="1200"/>
              </a:spcBef>
              <a:tabLst>
                <a:tab pos="2157413" algn="l"/>
                <a:tab pos="2511425" algn="l"/>
              </a:tabLst>
            </a:pPr>
            <a:r>
              <a:rPr lang="es-PE" b="1" dirty="0">
                <a:solidFill>
                  <a:prstClr val="black"/>
                </a:solidFill>
                <a:latin typeface="Candara" pitchFamily="34" charset="0"/>
              </a:rPr>
              <a:t>Total Personas Afectadas         = 	 </a:t>
            </a:r>
            <a:r>
              <a:rPr lang="es-PE" b="1" dirty="0" smtClean="0">
                <a:solidFill>
                  <a:prstClr val="black"/>
                </a:solidFill>
                <a:latin typeface="Candara" pitchFamily="34" charset="0"/>
              </a:rPr>
              <a:t>35,334 </a:t>
            </a:r>
            <a:endParaRPr lang="es-PE" sz="1200" dirty="0">
              <a:solidFill>
                <a:prstClr val="black"/>
              </a:solidFill>
              <a:latin typeface="Candara" pitchFamily="34" charset="0"/>
            </a:endParaRPr>
          </a:p>
          <a:p>
            <a:pPr>
              <a:spcBef>
                <a:spcPts val="1200"/>
              </a:spcBef>
              <a:tabLst>
                <a:tab pos="2157413" algn="l"/>
                <a:tab pos="2511425" algn="l"/>
              </a:tabLst>
            </a:pPr>
            <a:r>
              <a:rPr lang="es-PE" b="1" dirty="0">
                <a:solidFill>
                  <a:prstClr val="black"/>
                </a:solidFill>
                <a:latin typeface="Candara" pitchFamily="34" charset="0"/>
              </a:rPr>
              <a:t>Total Personas Damnificadas  = 	 </a:t>
            </a:r>
            <a:r>
              <a:rPr lang="es-PE" b="1" dirty="0" smtClean="0">
                <a:solidFill>
                  <a:prstClr val="black"/>
                </a:solidFill>
                <a:latin typeface="Candara" pitchFamily="34" charset="0"/>
              </a:rPr>
              <a:t>11,318  </a:t>
            </a:r>
            <a:endParaRPr lang="es-PE" b="1" dirty="0">
              <a:solidFill>
                <a:prstClr val="black"/>
              </a:solidFill>
              <a:latin typeface="Candara" pitchFamily="34" charset="0"/>
            </a:endParaRPr>
          </a:p>
        </p:txBody>
      </p:sp>
    </p:spTree>
    <p:extLst>
      <p:ext uri="{BB962C8B-B14F-4D97-AF65-F5344CB8AC3E}">
        <p14:creationId xmlns:p14="http://schemas.microsoft.com/office/powerpoint/2010/main" val="203349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500"/>
                                        <p:tgtEl>
                                          <p:spTgt spid="30"/>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left)">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6" grpId="0"/>
      <p:bldP spid="27" grpId="0"/>
      <p:bldP spid="28" grpId="0"/>
      <p:bldP spid="29" grpId="0"/>
      <p:bldP spid="30" grpId="0"/>
      <p:bldP spid="1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0" y="-49567"/>
            <a:ext cx="9143999" cy="757130"/>
          </a:xfrm>
          <a:prstGeom prst="rect">
            <a:avLst/>
          </a:prstGeom>
        </p:spPr>
        <p:txBody>
          <a:bodyPr wrap="square" anchor="ctr">
            <a:spAutoFit/>
          </a:bodyPr>
          <a:lstStyle/>
          <a:p>
            <a:pPr algn="ctr">
              <a:lnSpc>
                <a:spcPct val="90000"/>
              </a:lnSpc>
            </a:pPr>
            <a:r>
              <a:rPr lang="es-PE" altLang="es-PE" sz="2400" b="1" dirty="0" smtClean="0">
                <a:solidFill>
                  <a:srgbClr val="FF0000"/>
                </a:solidFill>
                <a:latin typeface="Candara" panose="020E0502030303020204" pitchFamily="34" charset="0"/>
              </a:rPr>
              <a:t>NÚMERO DE VIVIENDAS (AFECTADAS – INHABILITADAS – COLAPSADAS)</a:t>
            </a:r>
            <a:endParaRPr lang="es-PE" altLang="es-PE" sz="2400" b="1" dirty="0">
              <a:solidFill>
                <a:srgbClr val="FF0000"/>
              </a:solidFill>
              <a:latin typeface="Candara" panose="020E0502030303020204" pitchFamily="34" charset="0"/>
            </a:endParaRPr>
          </a:p>
        </p:txBody>
      </p:sp>
      <p:graphicFrame>
        <p:nvGraphicFramePr>
          <p:cNvPr id="22" name="Gráfico 21"/>
          <p:cNvGraphicFramePr>
            <a:graphicFrameLocks/>
          </p:cNvGraphicFramePr>
          <p:nvPr>
            <p:extLst>
              <p:ext uri="{D42A27DB-BD31-4B8C-83A1-F6EECF244321}">
                <p14:modId xmlns:p14="http://schemas.microsoft.com/office/powerpoint/2010/main" val="1047984548"/>
              </p:ext>
            </p:extLst>
          </p:nvPr>
        </p:nvGraphicFramePr>
        <p:xfrm>
          <a:off x="0" y="692696"/>
          <a:ext cx="9144000" cy="61653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203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0" y="-21868"/>
            <a:ext cx="9144000" cy="701731"/>
          </a:xfrm>
          <a:prstGeom prst="rect">
            <a:avLst/>
          </a:prstGeom>
        </p:spPr>
        <p:txBody>
          <a:bodyPr wrap="square" anchor="ctr">
            <a:spAutoFit/>
          </a:bodyPr>
          <a:lstStyle/>
          <a:p>
            <a:pPr algn="ctr">
              <a:lnSpc>
                <a:spcPct val="90000"/>
              </a:lnSpc>
            </a:pPr>
            <a:r>
              <a:rPr lang="es-PE" altLang="es-PE" sz="2400" b="1" dirty="0" smtClean="0">
                <a:solidFill>
                  <a:srgbClr val="FF0000"/>
                </a:solidFill>
                <a:latin typeface="Candara" panose="020E0502030303020204" pitchFamily="34" charset="0"/>
              </a:rPr>
              <a:t>N° INSTITUCIONES EDUCATIVAS </a:t>
            </a:r>
            <a:r>
              <a:rPr lang="es-PE" altLang="es-PE" sz="2000" b="1" dirty="0" smtClean="0">
                <a:solidFill>
                  <a:srgbClr val="FF0000"/>
                </a:solidFill>
                <a:latin typeface="Candara" panose="020E0502030303020204" pitchFamily="34" charset="0"/>
              </a:rPr>
              <a:t>(AFECTADAS – INHABILITADAS – COLAPSADAS)</a:t>
            </a:r>
            <a:endParaRPr lang="es-PE" altLang="es-PE" sz="2000" b="1" dirty="0">
              <a:solidFill>
                <a:srgbClr val="FF0000"/>
              </a:solidFill>
              <a:latin typeface="Candara" panose="020E0502030303020204" pitchFamily="34" charset="0"/>
            </a:endParaRPr>
          </a:p>
        </p:txBody>
      </p:sp>
      <p:graphicFrame>
        <p:nvGraphicFramePr>
          <p:cNvPr id="27" name="Gráfico 26"/>
          <p:cNvGraphicFramePr>
            <a:graphicFrameLocks/>
          </p:cNvGraphicFramePr>
          <p:nvPr>
            <p:extLst>
              <p:ext uri="{D42A27DB-BD31-4B8C-83A1-F6EECF244321}">
                <p14:modId xmlns:p14="http://schemas.microsoft.com/office/powerpoint/2010/main" val="165596956"/>
              </p:ext>
            </p:extLst>
          </p:nvPr>
        </p:nvGraphicFramePr>
        <p:xfrm>
          <a:off x="-315516" y="620688"/>
          <a:ext cx="9775032" cy="62140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0976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116631"/>
            <a:ext cx="9144000" cy="424732"/>
          </a:xfrm>
          <a:prstGeom prst="rect">
            <a:avLst/>
          </a:prstGeom>
        </p:spPr>
        <p:txBody>
          <a:bodyPr wrap="square" anchor="ctr">
            <a:spAutoFit/>
          </a:bodyPr>
          <a:lstStyle/>
          <a:p>
            <a:pPr>
              <a:lnSpc>
                <a:spcPct val="90000"/>
              </a:lnSpc>
            </a:pPr>
            <a:r>
              <a:rPr lang="es-PE" altLang="es-PE" sz="2400" b="1" dirty="0">
                <a:solidFill>
                  <a:srgbClr val="FFFF00"/>
                </a:solidFill>
                <a:latin typeface="Candara" panose="020E0502030303020204" pitchFamily="34" charset="0"/>
              </a:rPr>
              <a:t>COER: </a:t>
            </a:r>
            <a:r>
              <a:rPr lang="es-PE" altLang="es-PE" sz="2400" b="1" dirty="0">
                <a:solidFill>
                  <a:prstClr val="white"/>
                </a:solidFill>
                <a:latin typeface="Candara" panose="020E0502030303020204" pitchFamily="34" charset="0"/>
              </a:rPr>
              <a:t>Hectáreas de Cultivo (Afectados y Perdido)</a:t>
            </a:r>
            <a:endParaRPr lang="es-PE" altLang="es-PE" sz="2000" b="1" dirty="0">
              <a:solidFill>
                <a:prstClr val="white"/>
              </a:solidFill>
              <a:latin typeface="Candara" panose="020E0502030303020204" pitchFamily="34" charset="0"/>
            </a:endParaRPr>
          </a:p>
        </p:txBody>
      </p:sp>
      <p:sp>
        <p:nvSpPr>
          <p:cNvPr id="9" name="8 Rectángulo"/>
          <p:cNvSpPr/>
          <p:nvPr/>
        </p:nvSpPr>
        <p:spPr>
          <a:xfrm>
            <a:off x="4564044" y="2685895"/>
            <a:ext cx="4213333" cy="674031"/>
          </a:xfrm>
          <a:prstGeom prst="rect">
            <a:avLst/>
          </a:prstGeom>
        </p:spPr>
        <p:txBody>
          <a:bodyPr wrap="square">
            <a:spAutoFit/>
          </a:bodyPr>
          <a:lstStyle/>
          <a:p>
            <a:pPr algn="just">
              <a:lnSpc>
                <a:spcPct val="90000"/>
              </a:lnSpc>
            </a:pPr>
            <a:r>
              <a:rPr lang="es-PE" altLang="es-PE" sz="1400" dirty="0">
                <a:solidFill>
                  <a:srgbClr val="FF0000"/>
                </a:solidFill>
                <a:latin typeface="Candara" panose="020E0502030303020204" pitchFamily="34" charset="0"/>
              </a:rPr>
              <a:t>La Cooperación Internacional JICA, tiene un proyecto agrícola, hace muchos años, estando a la espera que el PCI concluya los estudios.  </a:t>
            </a:r>
          </a:p>
        </p:txBody>
      </p:sp>
      <p:graphicFrame>
        <p:nvGraphicFramePr>
          <p:cNvPr id="23" name="Gráfico 22"/>
          <p:cNvGraphicFramePr>
            <a:graphicFrameLocks/>
          </p:cNvGraphicFramePr>
          <p:nvPr>
            <p:extLst>
              <p:ext uri="{D42A27DB-BD31-4B8C-83A1-F6EECF244321}">
                <p14:modId xmlns:p14="http://schemas.microsoft.com/office/powerpoint/2010/main" val="95676060"/>
              </p:ext>
            </p:extLst>
          </p:nvPr>
        </p:nvGraphicFramePr>
        <p:xfrm>
          <a:off x="0" y="980728"/>
          <a:ext cx="9143999" cy="5897208"/>
        </p:xfrm>
        <a:graphic>
          <a:graphicData uri="http://schemas.openxmlformats.org/drawingml/2006/chart">
            <c:chart xmlns:c="http://schemas.openxmlformats.org/drawingml/2006/chart" xmlns:r="http://schemas.openxmlformats.org/officeDocument/2006/relationships" r:id="rId2"/>
          </a:graphicData>
        </a:graphic>
      </p:graphicFrame>
      <p:sp>
        <p:nvSpPr>
          <p:cNvPr id="24" name="4 Cubo"/>
          <p:cNvSpPr/>
          <p:nvPr/>
        </p:nvSpPr>
        <p:spPr bwMode="auto">
          <a:xfrm rot="16200000">
            <a:off x="7652694" y="1103664"/>
            <a:ext cx="504000" cy="1512000"/>
          </a:xfrm>
          <a:prstGeom prst="cube">
            <a:avLst/>
          </a:prstGeom>
          <a:solidFill>
            <a:srgbClr val="003300"/>
          </a:solidFill>
          <a:ln>
            <a:headEnd/>
            <a:tailEnd/>
          </a:ln>
        </p:spPr>
        <p:style>
          <a:lnRef idx="0">
            <a:schemeClr val="accent2"/>
          </a:lnRef>
          <a:fillRef idx="3">
            <a:schemeClr val="accent2"/>
          </a:fillRef>
          <a:effectRef idx="3">
            <a:schemeClr val="accent2"/>
          </a:effectRef>
          <a:fontRef idx="minor">
            <a:schemeClr val="lt1"/>
          </a:fontRef>
        </p:style>
        <p:txBody>
          <a:bodyPr vert="vert" wrap="none" rtlCol="0" anchor="ctr"/>
          <a:lstStyle/>
          <a:p>
            <a:pPr algn="ctr">
              <a:buClr>
                <a:srgbClr val="66FFFF"/>
              </a:buClr>
              <a:buFont typeface="Wingdings" pitchFamily="2" charset="2"/>
              <a:buNone/>
            </a:pPr>
            <a:r>
              <a:rPr lang="es-ES" sz="1600" b="1" dirty="0">
                <a:solidFill>
                  <a:prstClr val="white"/>
                </a:solidFill>
                <a:latin typeface="Candara" panose="020E0502030303020204" pitchFamily="34" charset="0"/>
              </a:rPr>
              <a:t>Destruidos</a:t>
            </a:r>
          </a:p>
        </p:txBody>
      </p:sp>
      <p:sp>
        <p:nvSpPr>
          <p:cNvPr id="25" name="5 Cubo"/>
          <p:cNvSpPr/>
          <p:nvPr/>
        </p:nvSpPr>
        <p:spPr bwMode="auto">
          <a:xfrm rot="16200000">
            <a:off x="7652694" y="702197"/>
            <a:ext cx="504000" cy="1512000"/>
          </a:xfrm>
          <a:prstGeom prst="cube">
            <a:avLst/>
          </a:prstGeom>
          <a:solidFill>
            <a:srgbClr val="008000"/>
          </a:solidFill>
          <a:ln>
            <a:headEnd/>
            <a:tailEnd/>
          </a:ln>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vert="vert" wrap="none" rtlCol="0" anchor="ctr"/>
          <a:lstStyle/>
          <a:p>
            <a:pPr algn="ctr">
              <a:buClr>
                <a:srgbClr val="66FFFF"/>
              </a:buClr>
              <a:buFont typeface="Wingdings" pitchFamily="2" charset="2"/>
              <a:buNone/>
            </a:pPr>
            <a:r>
              <a:rPr lang="es-ES" sz="1600" b="1" dirty="0">
                <a:solidFill>
                  <a:prstClr val="black"/>
                </a:solidFill>
                <a:latin typeface="Candara" panose="020E0502030303020204" pitchFamily="34" charset="0"/>
              </a:rPr>
              <a:t>Afectados</a:t>
            </a:r>
          </a:p>
        </p:txBody>
      </p:sp>
      <p:sp>
        <p:nvSpPr>
          <p:cNvPr id="26" name="6 Rectángulo redondeado"/>
          <p:cNvSpPr/>
          <p:nvPr/>
        </p:nvSpPr>
        <p:spPr bwMode="auto">
          <a:xfrm>
            <a:off x="6860662" y="771307"/>
            <a:ext cx="2160240" cy="340519"/>
          </a:xfrm>
          <a:prstGeom prst="roundRect">
            <a:avLst/>
          </a:prstGeom>
          <a:solidFill>
            <a:srgbClr val="000000"/>
          </a:solidFill>
          <a:ln w="9525">
            <a:noFill/>
            <a:miter lim="800000"/>
            <a:headEnd/>
            <a:tailEnd/>
          </a:ln>
          <a:effectLst/>
        </p:spPr>
        <p:txBody>
          <a:bodyPr wrap="square" anchor="ctr" anchorCtr="0">
            <a:spAutoFit/>
          </a:bodyPr>
          <a:lstStyle/>
          <a:p>
            <a:pPr algn="ctr">
              <a:spcBef>
                <a:spcPct val="50000"/>
              </a:spcBef>
              <a:defRPr/>
            </a:pPr>
            <a:r>
              <a:rPr lang="es-ES" sz="1400" b="1" dirty="0">
                <a:solidFill>
                  <a:prstClr val="white"/>
                </a:solidFill>
                <a:latin typeface="Candara" panose="020E0502030303020204" pitchFamily="34" charset="0"/>
                <a:ea typeface="Arial Unicode MS" panose="020B0604020202020204" pitchFamily="34" charset="-128"/>
                <a:cs typeface="Arial Unicode MS" panose="020B0604020202020204" pitchFamily="34" charset="-128"/>
              </a:rPr>
              <a:t>Cultivos (HÁS)</a:t>
            </a:r>
          </a:p>
        </p:txBody>
      </p:sp>
      <p:sp>
        <p:nvSpPr>
          <p:cNvPr id="27" name="117 CuadroTexto"/>
          <p:cNvSpPr txBox="1"/>
          <p:nvPr/>
        </p:nvSpPr>
        <p:spPr>
          <a:xfrm>
            <a:off x="1756178" y="848039"/>
            <a:ext cx="4976062" cy="738664"/>
          </a:xfrm>
          <a:prstGeom prst="rect">
            <a:avLst/>
          </a:prstGeom>
          <a:noFill/>
        </p:spPr>
        <p:txBody>
          <a:bodyPr wrap="square" rtlCol="0">
            <a:spAutoFit/>
          </a:bodyPr>
          <a:lstStyle/>
          <a:p>
            <a:pPr>
              <a:spcBef>
                <a:spcPts val="1200"/>
              </a:spcBef>
              <a:tabLst>
                <a:tab pos="2157413" algn="l"/>
                <a:tab pos="2511425" algn="l"/>
              </a:tabLst>
            </a:pPr>
            <a:r>
              <a:rPr lang="es-PE" sz="1600" b="1" dirty="0" smtClean="0">
                <a:solidFill>
                  <a:srgbClr val="FF0000"/>
                </a:solidFill>
                <a:latin typeface="Candara" panose="020E0502030303020204" pitchFamily="34" charset="0"/>
              </a:rPr>
              <a:t>CULTIVOS AFECTADOS  =   4217.2 HÁS. </a:t>
            </a:r>
          </a:p>
          <a:p>
            <a:pPr>
              <a:spcBef>
                <a:spcPts val="1200"/>
              </a:spcBef>
              <a:tabLst>
                <a:tab pos="2157413" algn="l"/>
                <a:tab pos="2511425" algn="l"/>
              </a:tabLst>
            </a:pPr>
            <a:r>
              <a:rPr lang="es-PE" sz="1600" b="1" dirty="0" smtClean="0">
                <a:solidFill>
                  <a:srgbClr val="FF0000"/>
                </a:solidFill>
                <a:latin typeface="Candara" panose="020E0502030303020204" pitchFamily="34" charset="0"/>
              </a:rPr>
              <a:t>CULTIVOS PERDIDOS    =      834.2 HÁS </a:t>
            </a:r>
            <a:endParaRPr lang="es-PE" sz="1600" b="1" dirty="0">
              <a:solidFill>
                <a:srgbClr val="FF0000"/>
              </a:solidFill>
              <a:latin typeface="Candara" pitchFamily="34" charset="0"/>
            </a:endParaRPr>
          </a:p>
        </p:txBody>
      </p:sp>
      <p:sp>
        <p:nvSpPr>
          <p:cNvPr id="29" name="10 CuadroTexto"/>
          <p:cNvSpPr txBox="1"/>
          <p:nvPr/>
        </p:nvSpPr>
        <p:spPr>
          <a:xfrm>
            <a:off x="1756178" y="392454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865.8 Has</a:t>
            </a:r>
            <a:endParaRPr lang="es-PE" sz="1000" b="1" dirty="0">
              <a:solidFill>
                <a:srgbClr val="FF0000"/>
              </a:solidFill>
              <a:latin typeface="Candara" pitchFamily="34" charset="0"/>
            </a:endParaRPr>
          </a:p>
        </p:txBody>
      </p:sp>
      <p:sp>
        <p:nvSpPr>
          <p:cNvPr id="30" name="10 CuadroTexto"/>
          <p:cNvSpPr txBox="1"/>
          <p:nvPr/>
        </p:nvSpPr>
        <p:spPr>
          <a:xfrm>
            <a:off x="2612764" y="4242439"/>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665.9 Has</a:t>
            </a:r>
            <a:endParaRPr lang="es-PE" sz="1000" b="1" dirty="0">
              <a:solidFill>
                <a:srgbClr val="FF0000"/>
              </a:solidFill>
              <a:latin typeface="Candara" pitchFamily="34" charset="0"/>
            </a:endParaRPr>
          </a:p>
        </p:txBody>
      </p:sp>
      <p:sp>
        <p:nvSpPr>
          <p:cNvPr id="31" name="10 CuadroTexto"/>
          <p:cNvSpPr txBox="1"/>
          <p:nvPr/>
        </p:nvSpPr>
        <p:spPr>
          <a:xfrm>
            <a:off x="3524484" y="4488660"/>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495.1 Has</a:t>
            </a:r>
            <a:endParaRPr lang="es-PE" sz="1000" b="1" dirty="0">
              <a:solidFill>
                <a:srgbClr val="FF0000"/>
              </a:solidFill>
              <a:latin typeface="Candara" pitchFamily="34" charset="0"/>
            </a:endParaRPr>
          </a:p>
        </p:txBody>
      </p:sp>
      <p:sp>
        <p:nvSpPr>
          <p:cNvPr id="32" name="10 CuadroTexto"/>
          <p:cNvSpPr txBox="1"/>
          <p:nvPr/>
        </p:nvSpPr>
        <p:spPr>
          <a:xfrm>
            <a:off x="4363760" y="515961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226.6 Has</a:t>
            </a:r>
            <a:endParaRPr lang="es-PE" sz="1000" b="1" dirty="0">
              <a:solidFill>
                <a:srgbClr val="FF0000"/>
              </a:solidFill>
              <a:latin typeface="Candara" pitchFamily="34" charset="0"/>
            </a:endParaRPr>
          </a:p>
        </p:txBody>
      </p:sp>
      <p:sp>
        <p:nvSpPr>
          <p:cNvPr id="33" name="10 CuadroTexto"/>
          <p:cNvSpPr txBox="1"/>
          <p:nvPr/>
        </p:nvSpPr>
        <p:spPr>
          <a:xfrm>
            <a:off x="5334600" y="528272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163.2 Has</a:t>
            </a:r>
            <a:endParaRPr lang="es-PE" sz="1000" b="1" dirty="0">
              <a:solidFill>
                <a:srgbClr val="FF0000"/>
              </a:solidFill>
              <a:latin typeface="Candara" pitchFamily="34" charset="0"/>
            </a:endParaRPr>
          </a:p>
        </p:txBody>
      </p:sp>
      <p:sp>
        <p:nvSpPr>
          <p:cNvPr id="34" name="10 CuadroTexto"/>
          <p:cNvSpPr txBox="1"/>
          <p:nvPr/>
        </p:nvSpPr>
        <p:spPr>
          <a:xfrm>
            <a:off x="6191186" y="528272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108 Has</a:t>
            </a:r>
            <a:endParaRPr lang="es-PE" sz="1000" b="1" dirty="0">
              <a:solidFill>
                <a:srgbClr val="FF0000"/>
              </a:solidFill>
              <a:latin typeface="Candara" pitchFamily="34" charset="0"/>
            </a:endParaRPr>
          </a:p>
        </p:txBody>
      </p:sp>
      <p:sp>
        <p:nvSpPr>
          <p:cNvPr id="35" name="10 CuadroTexto"/>
          <p:cNvSpPr txBox="1"/>
          <p:nvPr/>
        </p:nvSpPr>
        <p:spPr>
          <a:xfrm>
            <a:off x="7034987" y="528272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100 Has</a:t>
            </a:r>
            <a:endParaRPr lang="es-PE" sz="1000" b="1" dirty="0">
              <a:solidFill>
                <a:srgbClr val="FF0000"/>
              </a:solidFill>
              <a:latin typeface="Candara" pitchFamily="34" charset="0"/>
            </a:endParaRPr>
          </a:p>
        </p:txBody>
      </p:sp>
      <p:sp>
        <p:nvSpPr>
          <p:cNvPr id="36" name="10 CuadroTexto"/>
          <p:cNvSpPr txBox="1"/>
          <p:nvPr/>
        </p:nvSpPr>
        <p:spPr>
          <a:xfrm>
            <a:off x="7949996" y="5282722"/>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29.5 Has</a:t>
            </a:r>
            <a:endParaRPr lang="es-PE" sz="1000" b="1" dirty="0">
              <a:solidFill>
                <a:srgbClr val="FF0000"/>
              </a:solidFill>
              <a:latin typeface="Candara" pitchFamily="34" charset="0"/>
            </a:endParaRPr>
          </a:p>
        </p:txBody>
      </p:sp>
      <p:sp>
        <p:nvSpPr>
          <p:cNvPr id="37" name="10 CuadroTexto"/>
          <p:cNvSpPr txBox="1"/>
          <p:nvPr/>
        </p:nvSpPr>
        <p:spPr>
          <a:xfrm>
            <a:off x="899592" y="1111826"/>
            <a:ext cx="856586" cy="246221"/>
          </a:xfrm>
          <a:prstGeom prst="rect">
            <a:avLst/>
          </a:prstGeom>
          <a:noFill/>
        </p:spPr>
        <p:txBody>
          <a:bodyPr wrap="square" rtlCol="0">
            <a:spAutoFit/>
          </a:bodyPr>
          <a:lstStyle/>
          <a:p>
            <a:pPr algn="ctr">
              <a:spcBef>
                <a:spcPts val="1200"/>
              </a:spcBef>
              <a:tabLst>
                <a:tab pos="2157413" algn="l"/>
                <a:tab pos="2511425" algn="l"/>
              </a:tabLst>
            </a:pPr>
            <a:r>
              <a:rPr lang="es-PE" sz="1000" b="1" dirty="0" smtClean="0">
                <a:solidFill>
                  <a:srgbClr val="FF0000"/>
                </a:solidFill>
                <a:latin typeface="Candara" pitchFamily="34" charset="0"/>
              </a:rPr>
              <a:t>2,397.3 Has</a:t>
            </a:r>
            <a:endParaRPr lang="es-PE" sz="1000" b="1" dirty="0">
              <a:solidFill>
                <a:srgbClr val="FF0000"/>
              </a:solidFill>
              <a:latin typeface="Candara" pitchFamily="34" charset="0"/>
            </a:endParaRPr>
          </a:p>
        </p:txBody>
      </p:sp>
    </p:spTree>
    <p:extLst>
      <p:ext uri="{BB962C8B-B14F-4D97-AF65-F5344CB8AC3E}">
        <p14:creationId xmlns:p14="http://schemas.microsoft.com/office/powerpoint/2010/main" val="349704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500"/>
                                        <p:tgtEl>
                                          <p:spTgt spid="3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left)">
                                      <p:cBhvr>
                                        <p:cTn id="31" dur="500"/>
                                        <p:tgtEl>
                                          <p:spTgt spid="3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left)">
                                      <p:cBhvr>
                                        <p:cTn id="35" dur="500"/>
                                        <p:tgtEl>
                                          <p:spTgt spid="35"/>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0" grpId="0"/>
      <p:bldP spid="31" grpId="0"/>
      <p:bldP spid="32" grpId="0"/>
      <p:bldP spid="33" grpId="0"/>
      <p:bldP spid="34" grpId="0"/>
      <p:bldP spid="35" grpId="0"/>
      <p:bldP spid="36"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7"/>
          <p:cNvSpPr/>
          <p:nvPr/>
        </p:nvSpPr>
        <p:spPr>
          <a:xfrm>
            <a:off x="1979712" y="51585"/>
            <a:ext cx="7056402" cy="646331"/>
          </a:xfrm>
          <a:prstGeom prst="rect">
            <a:avLst/>
          </a:prstGeom>
        </p:spPr>
        <p:txBody>
          <a:bodyPr wrap="square">
            <a:spAutoFit/>
          </a:bodyPr>
          <a:lstStyle/>
          <a:p>
            <a:pPr algn="ctr">
              <a:spcBef>
                <a:spcPts val="1200"/>
              </a:spcBef>
              <a:tabLst>
                <a:tab pos="2152650" algn="l"/>
                <a:tab pos="2517775" algn="l"/>
              </a:tabLst>
            </a:pPr>
            <a:r>
              <a:rPr lang="es-PE" sz="3600" b="1" dirty="0" smtClean="0">
                <a:solidFill>
                  <a:srgbClr val="FF0000"/>
                </a:solidFill>
                <a:latin typeface="Candara" panose="020E0502030303020204" pitchFamily="34" charset="0"/>
              </a:rPr>
              <a:t>VIAS Y CANALES</a:t>
            </a:r>
            <a:endParaRPr lang="es-PE" sz="2400" b="1" dirty="0">
              <a:solidFill>
                <a:srgbClr val="FF0000"/>
              </a:solidFill>
              <a:latin typeface="Candara" panose="020E0502030303020204" pitchFamily="34" charset="0"/>
            </a:endParaRPr>
          </a:p>
        </p:txBody>
      </p:sp>
      <p:sp>
        <p:nvSpPr>
          <p:cNvPr id="4" name="Rectángulo 3"/>
          <p:cNvSpPr/>
          <p:nvPr/>
        </p:nvSpPr>
        <p:spPr>
          <a:xfrm>
            <a:off x="1475657" y="868246"/>
            <a:ext cx="3741711" cy="3877985"/>
          </a:xfrm>
          <a:prstGeom prst="rect">
            <a:avLst/>
          </a:prstGeom>
        </p:spPr>
        <p:txBody>
          <a:bodyPr wrap="square">
            <a:spAutoFit/>
          </a:bodyPr>
          <a:lstStyle/>
          <a:p>
            <a:pPr marL="1279525" lvl="2" indent="-365125" algn="just">
              <a:spcBef>
                <a:spcPts val="1200"/>
              </a:spcBef>
              <a:buFont typeface="Wingdings" panose="05000000000000000000" pitchFamily="2" charset="2"/>
              <a:buChar char="Ø"/>
              <a:tabLst>
                <a:tab pos="2152650" algn="l"/>
                <a:tab pos="2517775" algn="l"/>
              </a:tabLst>
            </a:pPr>
            <a:r>
              <a:rPr lang="es-PE" b="1" dirty="0" smtClean="0">
                <a:solidFill>
                  <a:prstClr val="black"/>
                </a:solidFill>
                <a:latin typeface="Candara" panose="020E0502030303020204" pitchFamily="34" charset="0"/>
              </a:rPr>
              <a:t>VÍAS  </a:t>
            </a:r>
            <a:r>
              <a:rPr lang="es-PE" b="1" dirty="0">
                <a:solidFill>
                  <a:prstClr val="black"/>
                </a:solidFill>
                <a:latin typeface="Candara" panose="020E0502030303020204" pitchFamily="34" charset="0"/>
              </a:rPr>
              <a:t>COMUNICACIÓN:</a:t>
            </a:r>
          </a:p>
          <a:p>
            <a:pPr marL="719138" indent="-358775"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306 KM DE CAMINOS RURALES (TROCHAS Y SIN ASFALTAR) AFECTADOS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117 KM DE CAMINOS RURALES (TROCHAS Y SIN ASFALTAR) DESTRUIDOS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609 KM DE CARRETERAS ASFALTADAS DESTRUIDAS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1,160 KM DE CARRETERAS ASFALTADAS AFECTADAS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86 PUENTES AFECTADOS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75 PUENTES DESTRUIDOS</a:t>
            </a:r>
            <a:endParaRPr lang="es-PE" sz="1400" b="1" dirty="0">
              <a:solidFill>
                <a:prstClr val="black"/>
              </a:solidFill>
              <a:latin typeface="Candara" panose="020E0502030303020204" pitchFamily="34" charset="0"/>
            </a:endParaRPr>
          </a:p>
        </p:txBody>
      </p:sp>
      <p:sp>
        <p:nvSpPr>
          <p:cNvPr id="5" name="Rectángulo 4"/>
          <p:cNvSpPr/>
          <p:nvPr/>
        </p:nvSpPr>
        <p:spPr>
          <a:xfrm>
            <a:off x="1979715" y="4879010"/>
            <a:ext cx="2772367" cy="1538883"/>
          </a:xfrm>
          <a:prstGeom prst="rect">
            <a:avLst/>
          </a:prstGeom>
        </p:spPr>
        <p:txBody>
          <a:bodyPr wrap="square">
            <a:spAutoFit/>
          </a:bodyPr>
          <a:lstStyle/>
          <a:p>
            <a:pPr marL="365125" indent="-365125" algn="just">
              <a:spcBef>
                <a:spcPts val="1200"/>
              </a:spcBef>
              <a:buFont typeface="Wingdings" panose="05000000000000000000" pitchFamily="2" charset="2"/>
              <a:buChar char="Ø"/>
              <a:tabLst>
                <a:tab pos="2152650" algn="l"/>
                <a:tab pos="2517775" algn="l"/>
              </a:tabLst>
            </a:pPr>
            <a:r>
              <a:rPr lang="es-PE" b="1" dirty="0">
                <a:solidFill>
                  <a:prstClr val="black"/>
                </a:solidFill>
                <a:latin typeface="Candara" panose="020E0502030303020204" pitchFamily="34" charset="0"/>
              </a:rPr>
              <a:t>CANALES DE RIEGO:</a:t>
            </a:r>
          </a:p>
          <a:p>
            <a:pPr marL="719138" indent="-358775"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685 KM DE CANALES DE RIEGO AFECTADOS</a:t>
            </a:r>
          </a:p>
          <a:p>
            <a:pPr marL="725488" indent="-363538" algn="just">
              <a:spcBef>
                <a:spcPts val="1200"/>
              </a:spcBef>
              <a:buFont typeface="Wingdings" panose="05000000000000000000" pitchFamily="2" charset="2"/>
              <a:buChar char="v"/>
              <a:tabLst>
                <a:tab pos="2506663" algn="l"/>
                <a:tab pos="2963863" algn="l"/>
              </a:tabLst>
            </a:pPr>
            <a:r>
              <a:rPr lang="es-PE" sz="1400" b="1" dirty="0" smtClean="0">
                <a:solidFill>
                  <a:prstClr val="black"/>
                </a:solidFill>
                <a:latin typeface="Candara" panose="020E0502030303020204" pitchFamily="34" charset="0"/>
              </a:rPr>
              <a:t>728 KM DE CANALES DE RIEGO DESTRUIDOS</a:t>
            </a:r>
            <a:endParaRPr lang="es-PE" sz="1400" b="1" dirty="0">
              <a:solidFill>
                <a:prstClr val="black"/>
              </a:solidFill>
              <a:latin typeface="Candara" panose="020E0502030303020204" pitchFamily="34" charset="0"/>
            </a:endParaRPr>
          </a:p>
        </p:txBody>
      </p:sp>
      <p:pic>
        <p:nvPicPr>
          <p:cNvPr id="6" name="Picture 2" descr="http://proactivo.com.pe/wp-content/uploads/2015/01/M%C3%A1s-de-250-mineros-de-la-compa%C3%B1%C3%ADa-minera-Simsa-se-retrasan-por-huayco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7883" y="2749775"/>
            <a:ext cx="1938232" cy="18532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www.rpp.com.pe/filecdn.php?f=/fotos/actualidad/240315huaicochosica/huaico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7365" y="4746234"/>
            <a:ext cx="1742880" cy="174288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descr="IMG_20170421_105435">
            <a:extLst/>
          </p:cNvPr>
          <p:cNvPicPr>
            <a:picLocks noChangeAspect="1"/>
          </p:cNvPicPr>
          <p:nvPr/>
        </p:nvPicPr>
        <p:blipFill>
          <a:blip r:embed="rId4"/>
          <a:stretch>
            <a:fillRect/>
          </a:stretch>
        </p:blipFill>
        <p:spPr>
          <a:xfrm>
            <a:off x="7097883" y="4746234"/>
            <a:ext cx="1938232" cy="1742881"/>
          </a:xfrm>
          <a:prstGeom prst="rect">
            <a:avLst/>
          </a:prstGeom>
        </p:spPr>
      </p:pic>
      <p:pic>
        <p:nvPicPr>
          <p:cNvPr id="9" name="2 Imagen">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7365" y="2761066"/>
            <a:ext cx="1742880" cy="1853274"/>
          </a:xfrm>
          <a:prstGeom prst="rect">
            <a:avLst/>
          </a:prstGeom>
        </p:spPr>
      </p:pic>
      <p:pic>
        <p:nvPicPr>
          <p:cNvPr id="10" name="Imagen 9" descr="C:\Users\PEPE VASQUEZ\Desktop\obras de emergencia\FOTOS PEPE\IMG_20170328_11114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7883" y="656419"/>
            <a:ext cx="1938232" cy="1853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116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4048" y="1061120"/>
            <a:ext cx="3835152" cy="5680248"/>
          </a:xfrm>
        </p:spPr>
        <p:txBody>
          <a:bodyPr>
            <a:normAutofit fontScale="90000"/>
          </a:bodyPr>
          <a:lstStyle/>
          <a:p>
            <a:pPr lvl="0" algn="l"/>
            <a:r>
              <a:rPr lang="es-PE" sz="2400" dirty="0" smtClean="0"/>
              <a:t/>
            </a:r>
            <a:br>
              <a:rPr lang="es-PE" sz="2400" dirty="0" smtClean="0"/>
            </a:br>
            <a:r>
              <a:rPr lang="es-PE" sz="2400" dirty="0" smtClean="0"/>
              <a:t/>
            </a:r>
            <a:br>
              <a:rPr lang="es-PE" sz="2400" dirty="0" smtClean="0"/>
            </a:br>
            <a:r>
              <a:rPr lang="es-PE" sz="2400" dirty="0"/>
              <a:t/>
            </a:r>
            <a:br>
              <a:rPr lang="es-PE" sz="2400" dirty="0"/>
            </a:br>
            <a:r>
              <a:rPr lang="es-PE" sz="2400" dirty="0" smtClean="0"/>
              <a:t/>
            </a:r>
            <a:br>
              <a:rPr lang="es-PE" sz="2400" dirty="0" smtClean="0"/>
            </a:br>
            <a:r>
              <a:rPr lang="es-PE" sz="2400" dirty="0"/>
              <a:t/>
            </a:r>
            <a:br>
              <a:rPr lang="es-PE" sz="2400" dirty="0"/>
            </a:br>
            <a:r>
              <a:rPr lang="es-PE" sz="2400" dirty="0" smtClean="0"/>
              <a:t/>
            </a:r>
            <a:br>
              <a:rPr lang="es-PE" sz="2400" dirty="0" smtClean="0"/>
            </a:br>
            <a:r>
              <a:rPr lang="es-PE" sz="2400" dirty="0"/>
              <a:t/>
            </a:r>
            <a:br>
              <a:rPr lang="es-PE" sz="2400" dirty="0"/>
            </a:br>
            <a:r>
              <a:rPr lang="es-PE" sz="2400" dirty="0" smtClean="0"/>
              <a:t/>
            </a:r>
            <a:br>
              <a:rPr lang="es-PE" sz="2400" dirty="0" smtClean="0"/>
            </a:br>
            <a:r>
              <a:rPr lang="es-PE" sz="2400" dirty="0"/>
              <a:t/>
            </a:r>
            <a:br>
              <a:rPr lang="es-PE" sz="2400" dirty="0"/>
            </a:br>
            <a:r>
              <a:rPr lang="es-PE" sz="2400" dirty="0" smtClean="0"/>
              <a:t/>
            </a:r>
            <a:br>
              <a:rPr lang="es-PE" sz="2400" dirty="0" smtClean="0"/>
            </a:br>
            <a:r>
              <a:rPr lang="es-PE" sz="2400" dirty="0"/>
              <a:t/>
            </a:r>
            <a:br>
              <a:rPr lang="es-PE" sz="2400" dirty="0"/>
            </a:br>
            <a:r>
              <a:rPr lang="es-PE" sz="2400" dirty="0" smtClean="0"/>
              <a:t/>
            </a:r>
            <a:br>
              <a:rPr lang="es-PE" sz="2400" dirty="0" smtClean="0"/>
            </a:br>
            <a:r>
              <a:rPr lang="es-PE" sz="2400" b="1" dirty="0" smtClean="0">
                <a:solidFill>
                  <a:srgbClr val="FF0000"/>
                </a:solidFill>
              </a:rPr>
              <a:t>INCOHERENTE GESTION DEL TERRITORIO – LIMA Y CALLAO</a:t>
            </a:r>
            <a:r>
              <a:rPr lang="es-PE" sz="2400" dirty="0" smtClean="0"/>
              <a:t>.  </a:t>
            </a:r>
            <a:br>
              <a:rPr lang="es-PE" sz="2400" dirty="0" smtClean="0"/>
            </a:br>
            <a:r>
              <a:rPr lang="es-PE" sz="2400" b="1" dirty="0" smtClean="0">
                <a:solidFill>
                  <a:srgbClr val="00B050"/>
                </a:solidFill>
              </a:rPr>
              <a:t>UNA DE LAS REGIONES CON MAYOR NUMERO DE CUENCAS</a:t>
            </a:r>
            <a:r>
              <a:rPr lang="es-PE" sz="2400" dirty="0" smtClean="0"/>
              <a:t/>
            </a:r>
            <a:br>
              <a:rPr lang="es-PE" sz="2400" dirty="0" smtClean="0"/>
            </a:br>
            <a:r>
              <a:rPr lang="es-PE" sz="2400" dirty="0" smtClean="0"/>
              <a:t/>
            </a:r>
            <a:br>
              <a:rPr lang="es-PE" sz="2400" dirty="0" smtClean="0"/>
            </a:br>
            <a:r>
              <a:rPr lang="es-PE" sz="2000" dirty="0" smtClean="0"/>
              <a:t>GORE LIMA </a:t>
            </a:r>
            <a:r>
              <a:rPr lang="es-PE" sz="2000" dirty="0"/>
              <a:t/>
            </a:r>
            <a:br>
              <a:rPr lang="es-PE" sz="2000" dirty="0"/>
            </a:br>
            <a:r>
              <a:rPr lang="es-PE" sz="2000" dirty="0" smtClean="0"/>
              <a:t>GORE CALLAO </a:t>
            </a:r>
            <a:r>
              <a:rPr lang="es-PE" sz="2000" dirty="0"/>
              <a:t/>
            </a:r>
            <a:br>
              <a:rPr lang="es-PE" sz="2000" dirty="0"/>
            </a:br>
            <a:r>
              <a:rPr lang="es-PE" sz="2000" dirty="0" smtClean="0"/>
              <a:t>MUN. LIMA METROPOLITANA</a:t>
            </a:r>
            <a:br>
              <a:rPr lang="es-PE" sz="2000" dirty="0" smtClean="0"/>
            </a:br>
            <a:r>
              <a:rPr lang="es-PE" sz="2000" dirty="0" smtClean="0"/>
              <a:t>Programa </a:t>
            </a:r>
            <a:r>
              <a:rPr lang="es-PE" sz="2000" dirty="0"/>
              <a:t>de Gobierno Regional de Lima Metropolitana</a:t>
            </a:r>
            <a:br>
              <a:rPr lang="es-PE" sz="2000" dirty="0"/>
            </a:br>
            <a:r>
              <a:rPr lang="es-PE" sz="2000" dirty="0" smtClean="0"/>
              <a:t/>
            </a:r>
            <a:br>
              <a:rPr lang="es-PE" sz="2000" dirty="0" smtClean="0"/>
            </a:br>
            <a:r>
              <a:rPr lang="es-PE" sz="2000" dirty="0" smtClean="0"/>
              <a:t>Autoridad </a:t>
            </a:r>
            <a:r>
              <a:rPr lang="es-PE" sz="2000" dirty="0"/>
              <a:t>Administrativa del Agua</a:t>
            </a:r>
            <a:br>
              <a:rPr lang="es-PE" sz="2000" dirty="0"/>
            </a:br>
            <a:r>
              <a:rPr lang="es-PE" sz="2000" dirty="0"/>
              <a:t>Consejo de Cuenca Chancay Huaral</a:t>
            </a:r>
            <a:br>
              <a:rPr lang="es-PE" sz="2000" dirty="0"/>
            </a:br>
            <a:r>
              <a:rPr lang="es-PE" sz="2000" dirty="0"/>
              <a:t>Consejo Interregional CHIRILU.</a:t>
            </a:r>
            <a:br>
              <a:rPr lang="es-PE" sz="2000" dirty="0"/>
            </a:br>
            <a:r>
              <a:rPr lang="es-PE" sz="2000" dirty="0" smtClean="0"/>
              <a:t/>
            </a:r>
            <a:br>
              <a:rPr lang="es-PE" sz="2000" dirty="0" smtClean="0"/>
            </a:br>
            <a:r>
              <a:rPr lang="es-PE" sz="2000" dirty="0" smtClean="0"/>
              <a:t>INDECI</a:t>
            </a:r>
            <a:br>
              <a:rPr lang="es-PE" sz="2000" dirty="0" smtClean="0"/>
            </a:br>
            <a:r>
              <a:rPr lang="es-PE" sz="2000" dirty="0" smtClean="0"/>
              <a:t>CENEPRED</a:t>
            </a: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r>
            <a:br>
              <a:rPr lang="es-PE" sz="2400" dirty="0" smtClean="0"/>
            </a:br>
            <a:r>
              <a:rPr lang="es-PE" sz="2400" dirty="0" smtClean="0"/>
              <a:t> </a:t>
            </a:r>
            <a:endParaRPr lang="es-PE" sz="2400" dirty="0"/>
          </a:p>
        </p:txBody>
      </p:sp>
      <p:pic>
        <p:nvPicPr>
          <p:cNvPr id="5" name="4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481" y="992487"/>
            <a:ext cx="4896544" cy="5865515"/>
          </a:xfrm>
        </p:spPr>
      </p:pic>
      <p:sp>
        <p:nvSpPr>
          <p:cNvPr id="6" name="1 Título"/>
          <p:cNvSpPr txBox="1">
            <a:spLocks/>
          </p:cNvSpPr>
          <p:nvPr/>
        </p:nvSpPr>
        <p:spPr>
          <a:xfrm>
            <a:off x="609600" y="427038"/>
            <a:ext cx="8229600" cy="63408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E" dirty="0" smtClean="0"/>
              <a:t>VULNERABILIDAD - AMENZAS NATURALES </a:t>
            </a:r>
            <a:endParaRPr lang="es-PE" dirty="0"/>
          </a:p>
        </p:txBody>
      </p:sp>
    </p:spTree>
    <p:extLst>
      <p:ext uri="{BB962C8B-B14F-4D97-AF65-F5344CB8AC3E}">
        <p14:creationId xmlns:p14="http://schemas.microsoft.com/office/powerpoint/2010/main" val="4078509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agen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88641"/>
            <a:ext cx="5724128" cy="66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5724130" y="404664"/>
            <a:ext cx="3312368" cy="62646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es-PE" sz="1400" b="1" dirty="0" smtClean="0">
                <a:solidFill>
                  <a:prstClr val="black"/>
                </a:solidFill>
                <a:ea typeface="Calibri"/>
                <a:cs typeface="Times New Roman"/>
              </a:rPr>
              <a:t>EL AGUA, EJE ARTICULADOR DE RESPUESTAS ADAPTATIVAS FRENTE A ESCENARIOS DE ESCASEZ DE AGUA</a:t>
            </a:r>
            <a:endParaRPr lang="es-PE" sz="1400" dirty="0" smtClean="0">
              <a:solidFill>
                <a:prstClr val="black"/>
              </a:solidFill>
              <a:ea typeface="Calibri"/>
              <a:cs typeface="Times New Roman"/>
            </a:endParaRPr>
          </a:p>
          <a:p>
            <a:pPr>
              <a:lnSpc>
                <a:spcPct val="115000"/>
              </a:lnSpc>
              <a:spcAft>
                <a:spcPts val="1000"/>
              </a:spcAft>
            </a:pPr>
            <a:r>
              <a:rPr lang="es-PE" sz="1400" dirty="0" smtClean="0">
                <a:solidFill>
                  <a:prstClr val="black"/>
                </a:solidFill>
                <a:ea typeface="Calibri"/>
                <a:cs typeface="Times New Roman"/>
              </a:rPr>
              <a:t>EL CAMBIO CLIMÁTICO SOMETERÁ </a:t>
            </a:r>
            <a:r>
              <a:rPr lang="es-PE" sz="1400" b="1" u="sng" dirty="0" smtClean="0">
                <a:solidFill>
                  <a:prstClr val="black"/>
                </a:solidFill>
                <a:ea typeface="Calibri"/>
                <a:cs typeface="Times New Roman"/>
              </a:rPr>
              <a:t>ESTRÉS HÍDRICO A TERRITORIOS Y CIUDADES</a:t>
            </a:r>
            <a:r>
              <a:rPr lang="es-PE" sz="1400" b="1" dirty="0" smtClean="0">
                <a:solidFill>
                  <a:prstClr val="black"/>
                </a:solidFill>
                <a:ea typeface="Calibri"/>
                <a:cs typeface="Times New Roman"/>
              </a:rPr>
              <a:t> </a:t>
            </a:r>
            <a:r>
              <a:rPr lang="es-PE" sz="1400" dirty="0" smtClean="0">
                <a:solidFill>
                  <a:prstClr val="black"/>
                </a:solidFill>
                <a:ea typeface="Calibri"/>
                <a:cs typeface="Times New Roman"/>
              </a:rPr>
              <a:t>(ÁRIDOS Y SEMIÁRIDOS). LA REGIÓN LIMA, NO ES AJENA A ESTA EVIDENCIA Y REALIDAD (ERCC, 2016).</a:t>
            </a:r>
          </a:p>
          <a:p>
            <a:pPr>
              <a:lnSpc>
                <a:spcPct val="115000"/>
              </a:lnSpc>
              <a:spcAft>
                <a:spcPts val="1000"/>
              </a:spcAft>
            </a:pPr>
            <a:r>
              <a:rPr lang="es-PE" sz="1400" b="1" u="sng" dirty="0" smtClean="0">
                <a:solidFill>
                  <a:prstClr val="black"/>
                </a:solidFill>
                <a:ea typeface="Calibri"/>
                <a:cs typeface="Times New Roman"/>
              </a:rPr>
              <a:t>PLANIFICACIÓN ADAPTATIVA TERRITORIAL EN LA REGIÓN LIMA</a:t>
            </a:r>
            <a:r>
              <a:rPr lang="es-PE" sz="1400" b="1" dirty="0" smtClean="0">
                <a:solidFill>
                  <a:prstClr val="black"/>
                </a:solidFill>
                <a:ea typeface="Calibri"/>
                <a:cs typeface="Times New Roman"/>
              </a:rPr>
              <a:t>, </a:t>
            </a:r>
          </a:p>
          <a:p>
            <a:pPr>
              <a:lnSpc>
                <a:spcPct val="115000"/>
              </a:lnSpc>
              <a:spcAft>
                <a:spcPts val="1000"/>
              </a:spcAft>
            </a:pPr>
            <a:r>
              <a:rPr lang="es-PE" sz="1400" dirty="0" smtClean="0">
                <a:solidFill>
                  <a:prstClr val="black"/>
                </a:solidFill>
                <a:ea typeface="Calibri"/>
                <a:cs typeface="Times New Roman"/>
              </a:rPr>
              <a:t>ES EN UNA NECESIDAD Y BUSCA ANTICIPARSE A CAMBIOS ANTE RIESGOS CLIMÁTICOS Y NO CLIMÁTICOS, LO CUAL ORIENTE LA TOMA DE DECISIONES PARA UN DESARROLLO RESILIENTE, ORDENADO Y SEGURO, INTEGRANDO LA GESTIÓN DE CUENCAS, LA GESTIÓN DEL RIESGO EN UN CONTEXTO DE CAMBIO CLIMÁTICO Y LA GESTIÓN DE ECOSISTEMAS.</a:t>
            </a:r>
          </a:p>
          <a:p>
            <a:pPr>
              <a:lnSpc>
                <a:spcPct val="115000"/>
              </a:lnSpc>
              <a:spcAft>
                <a:spcPts val="1000"/>
              </a:spcAft>
            </a:pPr>
            <a:endParaRPr lang="es-PE" sz="1400" dirty="0">
              <a:solidFill>
                <a:prstClr val="black"/>
              </a:solidFill>
              <a:ea typeface="Calibri"/>
              <a:cs typeface="Times New Roman"/>
            </a:endParaRPr>
          </a:p>
        </p:txBody>
      </p:sp>
    </p:spTree>
    <p:extLst>
      <p:ext uri="{BB962C8B-B14F-4D97-AF65-F5344CB8AC3E}">
        <p14:creationId xmlns:p14="http://schemas.microsoft.com/office/powerpoint/2010/main" val="236662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5090BC63-DF9A-4C25-8CA7-8EA88D479A0E}" vid="{22A30E8B-DFE3-4999-B088-C3BD8A1F6549}"/>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805</TotalTime>
  <Words>1128</Words>
  <Application>Microsoft Office PowerPoint</Application>
  <PresentationFormat>Presentación en pantalla (4:3)</PresentationFormat>
  <Paragraphs>151</Paragraphs>
  <Slides>17</Slides>
  <Notes>1</Notes>
  <HiddenSlides>0</HiddenSlides>
  <MMClips>0</MMClips>
  <ScaleCrop>false</ScaleCrop>
  <HeadingPairs>
    <vt:vector size="6" baseType="variant">
      <vt:variant>
        <vt:lpstr>Fuentes usadas</vt:lpstr>
      </vt:variant>
      <vt:variant>
        <vt:i4>8</vt:i4>
      </vt:variant>
      <vt:variant>
        <vt:lpstr>Tema</vt:lpstr>
      </vt:variant>
      <vt:variant>
        <vt:i4>4</vt:i4>
      </vt:variant>
      <vt:variant>
        <vt:lpstr>Títulos de diapositiva</vt:lpstr>
      </vt:variant>
      <vt:variant>
        <vt:i4>17</vt:i4>
      </vt:variant>
    </vt:vector>
  </HeadingPairs>
  <TitlesOfParts>
    <vt:vector size="29" baseType="lpstr">
      <vt:lpstr>Arial Unicode MS</vt:lpstr>
      <vt:lpstr>Arial</vt:lpstr>
      <vt:lpstr>Bree Serif</vt:lpstr>
      <vt:lpstr>Calibri</vt:lpstr>
      <vt:lpstr>Calibri Light</vt:lpstr>
      <vt:lpstr>Candara</vt:lpstr>
      <vt:lpstr>Times New Roman</vt:lpstr>
      <vt:lpstr>Wingdings</vt:lpstr>
      <vt:lpstr>Tema de Office</vt:lpstr>
      <vt:lpstr>4_Tema de Office</vt:lpstr>
      <vt:lpstr>1_Tema de Office</vt:lpstr>
      <vt:lpstr>2_Tema de Office</vt:lpstr>
      <vt:lpstr>La Gestión del riesgo de desastres como estrategia de adaptación al cambio climático y el desarrollo regional sostenible:  Lecciones aprendidas y perspectivas  Caso:  REGION LIMA</vt:lpstr>
      <vt:lpstr>Contenido:</vt:lpstr>
      <vt:lpstr>Presentación de PowerPoint</vt:lpstr>
      <vt:lpstr>Presentación de PowerPoint</vt:lpstr>
      <vt:lpstr>Presentación de PowerPoint</vt:lpstr>
      <vt:lpstr>Presentación de PowerPoint</vt:lpstr>
      <vt:lpstr>Presentación de PowerPoint</vt:lpstr>
      <vt:lpstr>            INCOHERENTE GESTION DEL TERRITORIO – LIMA Y CALLAO.   UNA DE LAS REGIONES CON MAYOR NUMERO DE CUENCAS  GORE LIMA  GORE CALLAO  MUN. LIMA METROPOLITANA Programa de Gobierno Regional de Lima Metropolitana  Autoridad Administrativa del Agua Consejo de Cuenca Chancay Huaral Consejo Interregional CHIRILU.  INDECI CENEPRED             </vt:lpstr>
      <vt:lpstr>Presentación de PowerPoint</vt:lpstr>
      <vt:lpstr>Presentación de PowerPoint</vt:lpstr>
      <vt:lpstr>Presentación de PowerPoint</vt:lpstr>
      <vt:lpstr>VULNERABILIDAD Y CAMBIO CLIMÁTICO</vt:lpstr>
      <vt:lpstr>Presentación de PowerPoint</vt:lpstr>
      <vt:lpstr>RETOS Y DESAFÍOS: GOBIERNO REGIONAL LIMA</vt:lpstr>
      <vt:lpstr>CORREDORES  INTEGRAL ES  DE  DESARROLLO  ESTRATEGIA DE DESARROLLO DE LA REGION LIMA  Y LA MR-PACA</vt:lpstr>
      <vt:lpstr>CONSEJOS DE RECURSOS HIDRICOS DE CUENCA FORTALECIMIENTO Y CREACION </vt:lpstr>
      <vt:lpstr>PAGO POR SERVICIOS AMBIENTALES</vt:lpstr>
    </vt:vector>
  </TitlesOfParts>
  <Company>Luffi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Luffi</dc:creator>
  <cp:lastModifiedBy>Fánel Guevara Guillén</cp:lastModifiedBy>
  <cp:revision>41</cp:revision>
  <dcterms:created xsi:type="dcterms:W3CDTF">2017-06-10T14:43:34Z</dcterms:created>
  <dcterms:modified xsi:type="dcterms:W3CDTF">2017-06-14T20:32:40Z</dcterms:modified>
</cp:coreProperties>
</file>