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2" r:id="rId3"/>
    <p:sldId id="271" r:id="rId4"/>
    <p:sldId id="273" r:id="rId5"/>
    <p:sldId id="275" r:id="rId6"/>
    <p:sldId id="278" r:id="rId7"/>
    <p:sldId id="279" r:id="rId8"/>
    <p:sldId id="274" r:id="rId9"/>
    <p:sldId id="299" r:id="rId10"/>
    <p:sldId id="277" r:id="rId11"/>
    <p:sldId id="298" r:id="rId12"/>
    <p:sldId id="293" r:id="rId13"/>
    <p:sldId id="294" r:id="rId14"/>
    <p:sldId id="295" r:id="rId15"/>
    <p:sldId id="296" r:id="rId16"/>
    <p:sldId id="300" r:id="rId17"/>
    <p:sldId id="301" r:id="rId18"/>
    <p:sldId id="302" r:id="rId19"/>
    <p:sldId id="304" r:id="rId20"/>
    <p:sldId id="270" r:id="rId21"/>
  </p:sldIdLst>
  <p:sldSz cx="9144000" cy="6858000" type="screen4x3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ED98-01EB-4013-ACA3-895D34B8EAFE}" type="datetimeFigureOut">
              <a:rPr lang="es-PE" smtClean="0"/>
              <a:t>14/06/2017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ACD5-1D73-4B37-A526-BE9B93F46C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6617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ED98-01EB-4013-ACA3-895D34B8EAFE}" type="datetimeFigureOut">
              <a:rPr lang="es-PE" smtClean="0"/>
              <a:t>14/06/2017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ACD5-1D73-4B37-A526-BE9B93F46C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49963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ED98-01EB-4013-ACA3-895D34B8EAFE}" type="datetimeFigureOut">
              <a:rPr lang="es-PE" smtClean="0"/>
              <a:t>14/06/2017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ACD5-1D73-4B37-A526-BE9B93F46C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71862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ED98-01EB-4013-ACA3-895D34B8EAFE}" type="datetimeFigureOut">
              <a:rPr lang="es-PE" smtClean="0"/>
              <a:t>14/06/2017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ACD5-1D73-4B37-A526-BE9B93F46C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55574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ED98-01EB-4013-ACA3-895D34B8EAFE}" type="datetimeFigureOut">
              <a:rPr lang="es-PE" smtClean="0"/>
              <a:t>14/06/2017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ACD5-1D73-4B37-A526-BE9B93F46C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25005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ED98-01EB-4013-ACA3-895D34B8EAFE}" type="datetimeFigureOut">
              <a:rPr lang="es-PE" smtClean="0"/>
              <a:t>14/06/2017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ACD5-1D73-4B37-A526-BE9B93F46C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02897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ED98-01EB-4013-ACA3-895D34B8EAFE}" type="datetimeFigureOut">
              <a:rPr lang="es-PE" smtClean="0"/>
              <a:t>14/06/2017</a:t>
            </a:fld>
            <a:endParaRPr lang="es-P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ACD5-1D73-4B37-A526-BE9B93F46C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98083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ED98-01EB-4013-ACA3-895D34B8EAFE}" type="datetimeFigureOut">
              <a:rPr lang="es-PE" smtClean="0"/>
              <a:t>14/06/2017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ACD5-1D73-4B37-A526-BE9B93F46C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05309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ED98-01EB-4013-ACA3-895D34B8EAFE}" type="datetimeFigureOut">
              <a:rPr lang="es-PE" smtClean="0"/>
              <a:t>14/06/2017</a:t>
            </a:fld>
            <a:endParaRPr lang="es-P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ACD5-1D73-4B37-A526-BE9B93F46C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90481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ED98-01EB-4013-ACA3-895D34B8EAFE}" type="datetimeFigureOut">
              <a:rPr lang="es-PE" smtClean="0"/>
              <a:t>14/06/2017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ACD5-1D73-4B37-A526-BE9B93F46C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17810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4ED98-01EB-4013-ACA3-895D34B8EAFE}" type="datetimeFigureOut">
              <a:rPr lang="es-PE" smtClean="0"/>
              <a:t>14/06/2017</a:t>
            </a:fld>
            <a:endParaRPr lang="es-P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7ACD5-1D73-4B37-A526-BE9B93F46C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9317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4ED98-01EB-4013-ACA3-895D34B8EAFE}" type="datetimeFigureOut">
              <a:rPr lang="es-PE" smtClean="0"/>
              <a:t>14/06/2017</a:t>
            </a:fld>
            <a:endParaRPr lang="es-P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7ACD5-1D73-4B37-A526-BE9B93F46CA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666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geograf.unam.mx/sigg/investigacion/geo_fis/area_linea.php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0" y="0"/>
            <a:ext cx="9144000" cy="166199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PE" sz="1600" dirty="0" smtClean="0"/>
              <a:t>CONVERSATORIO “PREVENCIÓN Y MITIGACIÓN DE DESASTRES, RECONSTRUCCIÓN, ADAPTACIÓN AL CAMBIO CLIMÁTICO Y DESARROLLO SOSTENIBLE: APRENDIZAJES Y HOJA DE RUTA DESDE LOS CASOS PIURA, ICA Y LIMA PROVINCIAS”</a:t>
            </a:r>
          </a:p>
          <a:p>
            <a:pPr algn="ctr"/>
            <a:endParaRPr lang="es-PE" sz="1000" dirty="0"/>
          </a:p>
          <a:p>
            <a:r>
              <a:rPr lang="es-PE" sz="1600" dirty="0" smtClean="0"/>
              <a:t>Tema		: Geomorfología urbana y Prevención de Desastres para la sostenibilidad</a:t>
            </a:r>
          </a:p>
          <a:p>
            <a:r>
              <a:rPr lang="es-PE" sz="1400" dirty="0" smtClean="0"/>
              <a:t>Ponente		: Dr. Juan Meléndez (Docente del Departamento de Ciencias Geográficas–UNMSM)</a:t>
            </a:r>
          </a:p>
          <a:p>
            <a:endParaRPr lang="es-PE" sz="1400" dirty="0" smtClean="0"/>
          </a:p>
        </p:txBody>
      </p:sp>
      <p:pic>
        <p:nvPicPr>
          <p:cNvPr id="4" name="Imagen 3" descr="D:\UNIDAD TRABAJOS\Fotos\Fotos_Pedregal_2017\Pedregal_23_Abril_2017\DSC0130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61993"/>
            <a:ext cx="6192688" cy="519600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uadroTexto 1"/>
          <p:cNvSpPr txBox="1"/>
          <p:nvPr/>
        </p:nvSpPr>
        <p:spPr>
          <a:xfrm>
            <a:off x="99909" y="4365104"/>
            <a:ext cx="1275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1200" dirty="0" smtClean="0"/>
              <a:t>Foto. Proceso de urbanización de laderas en el Torrente de Pedregal, Chosica (2017).</a:t>
            </a:r>
            <a:endParaRPr lang="es-PE" sz="1200" dirty="0"/>
          </a:p>
        </p:txBody>
      </p:sp>
    </p:spTree>
    <p:extLst>
      <p:ext uri="{BB962C8B-B14F-4D97-AF65-F5344CB8AC3E}">
        <p14:creationId xmlns:p14="http://schemas.microsoft.com/office/powerpoint/2010/main" val="286812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3528" y="188640"/>
            <a:ext cx="8424936" cy="1120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E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Caídas de rocas y derrumbes en cortes de carreteras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E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PE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/>
          <p:nvPr/>
        </p:nvPicPr>
        <p:blipFill rotWithShape="1">
          <a:blip r:embed="rId2"/>
          <a:srcRect l="23261" t="29493" r="41439" b="27858"/>
          <a:stretch/>
        </p:blipFill>
        <p:spPr bwMode="auto">
          <a:xfrm>
            <a:off x="1115616" y="1309460"/>
            <a:ext cx="6264696" cy="47118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2177988" y="6172941"/>
            <a:ext cx="5706380" cy="3228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E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Caídas sobre carretera central enero 2017 (Selva Central)</a:t>
            </a:r>
          </a:p>
        </p:txBody>
      </p:sp>
    </p:spTree>
    <p:extLst>
      <p:ext uri="{BB962C8B-B14F-4D97-AF65-F5344CB8AC3E}">
        <p14:creationId xmlns:p14="http://schemas.microsoft.com/office/powerpoint/2010/main" val="417514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/>
          <p:nvPr/>
        </p:nvPicPr>
        <p:blipFill rotWithShape="1">
          <a:blip r:embed="rId2"/>
          <a:srcRect l="18168" t="10668" b="9015"/>
          <a:stretch/>
        </p:blipFill>
        <p:spPr bwMode="auto">
          <a:xfrm>
            <a:off x="395536" y="1052736"/>
            <a:ext cx="8280920" cy="43204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899592" y="332656"/>
            <a:ext cx="54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/>
              <a:t>Ocupación de torrentes con movimientos en masa profundos</a:t>
            </a:r>
            <a:endParaRPr lang="es-PE" sz="1600" dirty="0"/>
          </a:p>
        </p:txBody>
      </p:sp>
      <p:cxnSp>
        <p:nvCxnSpPr>
          <p:cNvPr id="5" name="Conector recto de flecha 4"/>
          <p:cNvCxnSpPr/>
          <p:nvPr/>
        </p:nvCxnSpPr>
        <p:spPr>
          <a:xfrm flipH="1" flipV="1">
            <a:off x="5076056" y="4653136"/>
            <a:ext cx="1512168" cy="15841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/>
          <p:cNvSpPr txBox="1"/>
          <p:nvPr/>
        </p:nvSpPr>
        <p:spPr>
          <a:xfrm>
            <a:off x="5501386" y="6237312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 smtClean="0"/>
              <a:t>Plaza de Armas de Chosica</a:t>
            </a:r>
            <a:endParaRPr lang="es-PE" sz="1400" dirty="0"/>
          </a:p>
        </p:txBody>
      </p:sp>
    </p:spTree>
    <p:extLst>
      <p:ext uri="{BB962C8B-B14F-4D97-AF65-F5344CB8AC3E}">
        <p14:creationId xmlns:p14="http://schemas.microsoft.com/office/powerpoint/2010/main" val="326873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D:\UNIDAD TRABAJOS\Fotos\Fotos_Pedregal_2017\Pedregal_23_Abril_2017\DSC0118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203" y="1120845"/>
            <a:ext cx="6012388" cy="483237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uadroTexto 3"/>
          <p:cNvSpPr txBox="1"/>
          <p:nvPr/>
        </p:nvSpPr>
        <p:spPr>
          <a:xfrm>
            <a:off x="539552" y="188640"/>
            <a:ext cx="8064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b="1" dirty="0" smtClean="0"/>
              <a:t>Caminos de herradura dañados por fenómenos de origen natural en verano de 2017</a:t>
            </a:r>
            <a:endParaRPr lang="es-PE" sz="1400" b="1" dirty="0"/>
          </a:p>
        </p:txBody>
      </p:sp>
      <p:sp>
        <p:nvSpPr>
          <p:cNvPr id="5" name="CuadroTexto 4"/>
          <p:cNvSpPr txBox="1"/>
          <p:nvPr/>
        </p:nvSpPr>
        <p:spPr>
          <a:xfrm>
            <a:off x="179512" y="6165304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 smtClean="0"/>
              <a:t>Caminos de herradura construido para exploración minera fue utilizado por la población para acceder y urbanizar parte media y alta del Torrente de Pedregal Chosica, Lima.</a:t>
            </a:r>
            <a:endParaRPr lang="es-PE" sz="1400" dirty="0"/>
          </a:p>
        </p:txBody>
      </p:sp>
      <p:sp>
        <p:nvSpPr>
          <p:cNvPr id="6" name="CuadroTexto 5"/>
          <p:cNvSpPr txBox="1"/>
          <p:nvPr/>
        </p:nvSpPr>
        <p:spPr>
          <a:xfrm>
            <a:off x="2267744" y="658320"/>
            <a:ext cx="547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b="1" dirty="0" smtClean="0"/>
              <a:t>Deslizamientos sobre macizo </a:t>
            </a:r>
            <a:r>
              <a:rPr lang="es-PE" sz="1400" b="1" dirty="0" err="1" smtClean="0"/>
              <a:t>arenizado</a:t>
            </a:r>
            <a:r>
              <a:rPr lang="es-PE" sz="1400" b="1" dirty="0" smtClean="0"/>
              <a:t> (batolito)</a:t>
            </a:r>
            <a:endParaRPr lang="es-PE" sz="1400" b="1" dirty="0"/>
          </a:p>
        </p:txBody>
      </p:sp>
      <p:cxnSp>
        <p:nvCxnSpPr>
          <p:cNvPr id="8" name="Conector recto de flecha 7"/>
          <p:cNvCxnSpPr/>
          <p:nvPr/>
        </p:nvCxnSpPr>
        <p:spPr>
          <a:xfrm flipV="1">
            <a:off x="1403648" y="2420888"/>
            <a:ext cx="1368152" cy="7560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/>
          <p:cNvSpPr txBox="1"/>
          <p:nvPr/>
        </p:nvSpPr>
        <p:spPr>
          <a:xfrm>
            <a:off x="203532" y="3178429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b="1" dirty="0" smtClean="0"/>
              <a:t>Sacos de arena</a:t>
            </a:r>
            <a:endParaRPr lang="es-PE" sz="1400" b="1" dirty="0"/>
          </a:p>
        </p:txBody>
      </p:sp>
      <p:cxnSp>
        <p:nvCxnSpPr>
          <p:cNvPr id="11" name="Conector recto de flecha 10"/>
          <p:cNvCxnSpPr/>
          <p:nvPr/>
        </p:nvCxnSpPr>
        <p:spPr>
          <a:xfrm>
            <a:off x="1547664" y="3378827"/>
            <a:ext cx="4104456" cy="6389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86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940152" y="6405928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 err="1" smtClean="0"/>
              <a:t>Geomallas</a:t>
            </a:r>
            <a:r>
              <a:rPr lang="es-PE" sz="1400" dirty="0" smtClean="0"/>
              <a:t> colmatadas</a:t>
            </a:r>
            <a:endParaRPr lang="es-PE" sz="1400" dirty="0"/>
          </a:p>
        </p:txBody>
      </p:sp>
      <p:sp>
        <p:nvSpPr>
          <p:cNvPr id="11" name="CuadroTexto 10"/>
          <p:cNvSpPr txBox="1"/>
          <p:nvPr/>
        </p:nvSpPr>
        <p:spPr>
          <a:xfrm>
            <a:off x="0" y="4508802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 smtClean="0"/>
              <a:t>Nuevos escenarios de riesgos en el 2017</a:t>
            </a:r>
            <a:endParaRPr lang="es-PE" sz="1400" dirty="0"/>
          </a:p>
        </p:txBody>
      </p:sp>
      <p:pic>
        <p:nvPicPr>
          <p:cNvPr id="13" name="Imagen 12" descr="D:\UNIDAD TRABAJOS\Fotos\Fotos_Pedregal_2017\Pedregal_23_Abril_2017\DSC0125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446282"/>
            <a:ext cx="3060060" cy="2285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Imagen 13"/>
          <p:cNvPicPr/>
          <p:nvPr/>
        </p:nvPicPr>
        <p:blipFill rotWithShape="1">
          <a:blip r:embed="rId3"/>
          <a:srcRect l="18521" t="9726" r="5103" b="8074"/>
          <a:stretch/>
        </p:blipFill>
        <p:spPr bwMode="auto">
          <a:xfrm>
            <a:off x="1475656" y="548680"/>
            <a:ext cx="6735404" cy="37406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Elipse 14"/>
          <p:cNvSpPr/>
          <p:nvPr/>
        </p:nvSpPr>
        <p:spPr>
          <a:xfrm>
            <a:off x="5076056" y="1124744"/>
            <a:ext cx="1008112" cy="1152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cxnSp>
        <p:nvCxnSpPr>
          <p:cNvPr id="17" name="Conector recto de flecha 16"/>
          <p:cNvCxnSpPr>
            <a:endCxn id="15" idx="3"/>
          </p:cNvCxnSpPr>
          <p:nvPr/>
        </p:nvCxnSpPr>
        <p:spPr>
          <a:xfrm flipV="1">
            <a:off x="827584" y="2108147"/>
            <a:ext cx="4396107" cy="240065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71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D:\UNIDAD TRABAJOS\Fotos\Fotos_Pedregal_2017\Pedregal_23_Abril_2017\DSC0130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708921"/>
            <a:ext cx="5400040" cy="4038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/>
          <p:cNvPicPr/>
          <p:nvPr/>
        </p:nvPicPr>
        <p:blipFill rotWithShape="1">
          <a:blip r:embed="rId3"/>
          <a:srcRect l="23283" t="16627" r="3692" b="13408"/>
          <a:stretch/>
        </p:blipFill>
        <p:spPr bwMode="auto">
          <a:xfrm>
            <a:off x="3779912" y="59223"/>
            <a:ext cx="4895984" cy="26821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Elipse 3"/>
          <p:cNvSpPr/>
          <p:nvPr/>
        </p:nvSpPr>
        <p:spPr>
          <a:xfrm>
            <a:off x="6156176" y="1700808"/>
            <a:ext cx="72008" cy="144016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Elipse 4"/>
          <p:cNvSpPr/>
          <p:nvPr/>
        </p:nvSpPr>
        <p:spPr>
          <a:xfrm>
            <a:off x="1763688" y="4005064"/>
            <a:ext cx="2880320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CuadroTexto 5"/>
          <p:cNvSpPr txBox="1"/>
          <p:nvPr/>
        </p:nvSpPr>
        <p:spPr>
          <a:xfrm>
            <a:off x="539552" y="1700808"/>
            <a:ext cx="2880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1400" dirty="0" smtClean="0"/>
              <a:t>Calle sobre terraza torrencial del Torrente de Pedregal, se deslizó en febrero de 2017.</a:t>
            </a:r>
            <a:endParaRPr lang="es-PE" sz="1400" dirty="0"/>
          </a:p>
        </p:txBody>
      </p:sp>
      <p:sp>
        <p:nvSpPr>
          <p:cNvPr id="7" name="CuadroTexto 6"/>
          <p:cNvSpPr txBox="1"/>
          <p:nvPr/>
        </p:nvSpPr>
        <p:spPr>
          <a:xfrm>
            <a:off x="5822038" y="5445224"/>
            <a:ext cx="26637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1400" dirty="0" smtClean="0"/>
              <a:t>La población lo reconstruyó a los pocos días.</a:t>
            </a:r>
            <a:endParaRPr lang="es-PE" sz="1400" dirty="0"/>
          </a:p>
        </p:txBody>
      </p:sp>
    </p:spTree>
    <p:extLst>
      <p:ext uri="{BB962C8B-B14F-4D97-AF65-F5344CB8AC3E}">
        <p14:creationId xmlns:p14="http://schemas.microsoft.com/office/powerpoint/2010/main" val="4054518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9512" y="116632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¿Como </a:t>
            </a:r>
            <a:r>
              <a:rPr lang="es-PE" b="1" dirty="0">
                <a:latin typeface="Arial" panose="020B0604020202020204" pitchFamily="34" charset="0"/>
                <a:cs typeface="Arial" panose="020B0604020202020204" pitchFamily="34" charset="0"/>
              </a:rPr>
              <a:t>reconstruir evitando la generación de nuevos escenarios de riesgos?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67544" y="1196752"/>
            <a:ext cx="799288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200"/>
              </a:lnSpc>
              <a:spcAft>
                <a:spcPts val="1200"/>
              </a:spcAft>
            </a:pPr>
            <a:r>
              <a:rPr lang="es-PE" sz="16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Legislación </a:t>
            </a:r>
            <a:r>
              <a:rPr lang="es-PE" sz="1600" b="1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disponible </a:t>
            </a:r>
            <a:r>
              <a:rPr lang="es-PE" sz="16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en el </a:t>
            </a:r>
            <a:r>
              <a:rPr lang="es-PE" sz="1600" b="1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Perú</a:t>
            </a:r>
          </a:p>
          <a:p>
            <a:pPr algn="just">
              <a:lnSpc>
                <a:spcPts val="1200"/>
              </a:lnSpc>
              <a:spcAft>
                <a:spcPts val="1200"/>
              </a:spcAft>
            </a:pPr>
            <a:endParaRPr lang="es-P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s-PE" sz="16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Ley N° 26821 Ley orgánica para el aprovechamiento sostenible de los recursos naturales (1997</a:t>
            </a:r>
            <a:r>
              <a:rPr lang="es-PE" sz="1600" b="1" dirty="0" smtClean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</a:p>
          <a:p>
            <a:pPr algn="just"/>
            <a:endParaRPr lang="es-P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s-PE" sz="16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Artículo 1°</a:t>
            </a:r>
            <a:r>
              <a:rPr lang="es-PE" sz="16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PE" sz="1600" dirty="0">
                <a:latin typeface="Arial" panose="020B0604020202020204" pitchFamily="34" charset="0"/>
                <a:ea typeface="Times New Roman" panose="02020603050405020304" pitchFamily="18" charset="0"/>
              </a:rPr>
              <a:t>La presente Ley Orgánica norma el régimen de </a:t>
            </a:r>
            <a:r>
              <a:rPr lang="es-PE" sz="1600" b="1" dirty="0">
                <a:latin typeface="Arial" panose="020B0604020202020204" pitchFamily="34" charset="0"/>
                <a:ea typeface="Times New Roman" panose="02020603050405020304" pitchFamily="18" charset="0"/>
              </a:rPr>
              <a:t>aprovechamiento sostenible</a:t>
            </a:r>
            <a:r>
              <a:rPr lang="es-PE" sz="1600" dirty="0">
                <a:latin typeface="Arial" panose="020B0604020202020204" pitchFamily="34" charset="0"/>
                <a:ea typeface="Times New Roman" panose="02020603050405020304" pitchFamily="18" charset="0"/>
              </a:rPr>
              <a:t> de los recursos naturales, en tanto constituyen patrimonio de la Nación, estableciendo sus condiciones y las modalidades de otorgamiento a particulares, en cumplimiento del mandato contenido en los Artículos 66o y 67o del Capítulo II del Título III de la Constitución Política del Perú y en concordancia con lo establecido en el Código del Medio Ambiente y los Recursos Naturales y los convenios internacionales ratificados por el Perú</a:t>
            </a:r>
            <a:r>
              <a:rPr lang="es-PE" sz="1600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algn="just"/>
            <a:endParaRPr lang="es-PE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11°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La Zonificación Ecológica y Económica (ZEE) del país se aprueba a propuesta de la Presidencia del Consejo de Ministros, en coordinación intersectorial, como apoyo al ordenamiento territorial a fin de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evitar conflictos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superposición de títulos y usos inapropiados, y demás fines. Dicha Zonificación se realiza en base a áreas prioritarias conciliando los intereses nacionales de la conservación del patrimonio natural con el aprovechamiento sostenible de los recursos naturales.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80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59632" y="332656"/>
            <a:ext cx="6858000" cy="6080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Decreto Supremo N° 087-</a:t>
            </a:r>
            <a:r>
              <a:rPr lang="es-PE" sz="1600" b="1" dirty="0">
                <a:highlight>
                  <a:srgbClr val="FFFF00"/>
                </a:highligh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2004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-PCM. Reglamento de Zonificación Ecológica Económica (ZEE)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3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Objetivos de la ZEE 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Conciliar con los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intereses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nacionales de la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conservación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 patrimonio natural con el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aprovechamiento sostenible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los recursos naturales.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Orientar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formulación, aprobación y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aplicación de políticas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nacionales, sectoriales, regionales y locales sobre el uso sostenible de los recursos naturales y del territorio, así como la gestión ambiental en concordancia con las características y potencialidades de los ecosistemas, la conservación del ambiente y el bienestar de la población.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Proveer el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sustento técnico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la formulación de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planes de desarrollo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de ordenamiento territorial, en el ámbito nacional, regional y local. 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Apoyar el fortalecimiento de capacidades de las autoridades correspondientes para conducir la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de los espacios y los recursos naturales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su jurisdicción.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lphaLcParenR"/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Proveer información técnica y el marco referencial para promover y orientar la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inversión pública y privada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lphaLcParenR"/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Contribuir a los procesos de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concertación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entre diferentes actores sociales sobre la ocupación y uso adecuado del territorio.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23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83568" y="476672"/>
            <a:ext cx="7902624" cy="516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Ley N° 29338. Reglamento de la Ley de Recursos Hídricos (2010)</a:t>
            </a:r>
            <a:endParaRPr lang="es-P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P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113º.- Fajas Marginales 113.1</a:t>
            </a:r>
            <a:r>
              <a:rPr lang="es-P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Las fajas marginales son bienes de dominio público hidráulico. Están conformadas por las áreas inmediatas superiores a las riberas de las fuentes de agua, naturales o artificiales. </a:t>
            </a:r>
            <a:endParaRPr lang="es-P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P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s-P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114º.- Criterios para la delimitación de la faja marginal</a:t>
            </a:r>
            <a:r>
              <a:rPr lang="es-P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 delimitación de la faja marginal se realiza de acuerdo con los siguientes criterios: </a:t>
            </a:r>
            <a:endParaRPr lang="es-P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P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 </a:t>
            </a:r>
            <a:r>
              <a:rPr lang="es-PE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espacio necesario para la construcción, conservación y protección de las defensas ribereñas y de los cauces. </a:t>
            </a:r>
            <a:endParaRPr lang="es-P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P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c. El espacio necesario para los usos públicos que se requieran. </a:t>
            </a:r>
            <a:endParaRPr lang="es-P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P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d. La máxima crecida o avenida de los ríos, lagos, lagunas y otras fuentes naturales de agua. No se considerarán las máximas crecidas registradas por causas de eventos excepcionales.   </a:t>
            </a:r>
            <a:endParaRPr lang="es-P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P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PE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115º.- Actividades prohibidas en las fajas marginales</a:t>
            </a:r>
            <a:r>
              <a:rPr lang="es-P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115.1 Está </a:t>
            </a:r>
            <a:r>
              <a:rPr lang="es-PE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prohibido el uso de las fajas marginales</a:t>
            </a:r>
            <a:r>
              <a:rPr lang="es-P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</a:t>
            </a:r>
            <a:r>
              <a:rPr lang="es-PE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fines de asentamiento humano</a:t>
            </a:r>
            <a:r>
              <a:rPr lang="es-PE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agrícola u otra actividad que las afecte. La Autoridad Nacional del Agua en coordinación con los gobiernos locales y Defensa Civil promoverán mecanismos de reubicación de poblaciones asentadas en fajas marginales. </a:t>
            </a:r>
            <a:endParaRPr lang="es-P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49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3528" y="332656"/>
            <a:ext cx="8064896" cy="4044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  <a:tabLst>
                <a:tab pos="3453130" algn="l"/>
              </a:tabLst>
            </a:pPr>
            <a:r>
              <a:rPr lang="es-PE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LEY N° 28611 LEY GENERAL DEL AMBIENTE (2005)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  <a:tabLst>
                <a:tab pos="3453130" algn="l"/>
              </a:tabLst>
            </a:pPr>
            <a:r>
              <a:rPr lang="es-P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3453130" algn="l"/>
              </a:tabLst>
            </a:pP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Artículo 99. De los ecosistemas frágiles. 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3453130" algn="l"/>
              </a:tabLst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el ejercicio de sus funciones, las autoridades públicas 	adoptan medidas de protección especial para los ecosistemas frágiles, tomando en cuenta sus características y recursos singulares; y su relación con condiciones climáticas especiales y con los desastres naturales</a:t>
            </a:r>
            <a:r>
              <a:rPr lang="es-PE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3453130" algn="l"/>
              </a:tabLst>
            </a:pP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3453130" algn="l"/>
              </a:tabLst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ecosistemas frágiles comprenden entre otros,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desiertos, tierras semiáridas, montañas, pantanos, </a:t>
            </a:r>
            <a:r>
              <a:rPr lang="es-PE" sz="1600" b="1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bofedales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bahías, islas pequeñas, humedales, lagunas alto andinas, lomas costeras, bosques de neblina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bosques relictos. </a:t>
            </a:r>
            <a:endParaRPr lang="es-PE" sz="16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3453130" algn="l"/>
              </a:tabLst>
            </a:pP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  <a:tabLst>
                <a:tab pos="3453130" algn="l"/>
              </a:tabLst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Estado reconoce la importancia de los humedales como hábitat de especies de flora y fauna, en particular de aves migratorias, priorizando su conservación en relación con otros usos. 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01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0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0" t="25078" r="25510"/>
          <a:stretch>
            <a:fillRect/>
          </a:stretch>
        </p:blipFill>
        <p:spPr bwMode="auto">
          <a:xfrm>
            <a:off x="1475656" y="520700"/>
            <a:ext cx="6337300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2519772" y="1080716"/>
            <a:ext cx="1296144" cy="288032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Elipse 2"/>
          <p:cNvSpPr/>
          <p:nvPr/>
        </p:nvSpPr>
        <p:spPr>
          <a:xfrm>
            <a:off x="6696235" y="1080716"/>
            <a:ext cx="535837" cy="2493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" name="Elipse 3"/>
          <p:cNvSpPr/>
          <p:nvPr/>
        </p:nvSpPr>
        <p:spPr>
          <a:xfrm>
            <a:off x="1763688" y="2132856"/>
            <a:ext cx="2520280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Elipse 4"/>
          <p:cNvSpPr/>
          <p:nvPr/>
        </p:nvSpPr>
        <p:spPr>
          <a:xfrm>
            <a:off x="4867703" y="1254770"/>
            <a:ext cx="1440160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Elipse 5"/>
          <p:cNvSpPr/>
          <p:nvPr/>
        </p:nvSpPr>
        <p:spPr>
          <a:xfrm>
            <a:off x="4667912" y="2215061"/>
            <a:ext cx="936104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Elipse 6"/>
          <p:cNvSpPr/>
          <p:nvPr/>
        </p:nvSpPr>
        <p:spPr>
          <a:xfrm>
            <a:off x="5299751" y="2667629"/>
            <a:ext cx="576064" cy="3147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Elipse 7"/>
          <p:cNvSpPr/>
          <p:nvPr/>
        </p:nvSpPr>
        <p:spPr>
          <a:xfrm>
            <a:off x="1871700" y="620688"/>
            <a:ext cx="1152128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Elipse 8"/>
          <p:cNvSpPr/>
          <p:nvPr/>
        </p:nvSpPr>
        <p:spPr>
          <a:xfrm>
            <a:off x="6384389" y="543075"/>
            <a:ext cx="864096" cy="333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Rectángulo 9"/>
          <p:cNvSpPr/>
          <p:nvPr/>
        </p:nvSpPr>
        <p:spPr>
          <a:xfrm>
            <a:off x="1142078" y="-13168"/>
            <a:ext cx="7678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b="1" dirty="0">
                <a:latin typeface="Arial" panose="020B0604020202020204" pitchFamily="34" charset="0"/>
                <a:cs typeface="Arial" panose="020B0604020202020204" pitchFamily="34" charset="0"/>
              </a:rPr>
              <a:t>6. ¿Cómo generar una cultura de prevención de desastres?</a:t>
            </a:r>
          </a:p>
        </p:txBody>
      </p:sp>
    </p:spTree>
    <p:extLst>
      <p:ext uri="{BB962C8B-B14F-4D97-AF65-F5344CB8AC3E}">
        <p14:creationId xmlns:p14="http://schemas.microsoft.com/office/powerpoint/2010/main" val="141210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043608" y="836712"/>
            <a:ext cx="72008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Contenido</a:t>
            </a:r>
          </a:p>
          <a:p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Geomorfología</a:t>
            </a:r>
          </a:p>
          <a:p>
            <a:pPr marL="342900" indent="-342900">
              <a:buAutoNum type="arabicPeriod"/>
            </a:pPr>
            <a:endParaRPr lang="es-P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Geomorfología urbana. Conjunción de procesos sociales sobre procesos naturales igual desastres.</a:t>
            </a:r>
          </a:p>
          <a:p>
            <a:pPr marL="342900" indent="-342900">
              <a:buAutoNum type="arabicPeriod"/>
            </a:pPr>
            <a:endParaRPr lang="es-P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s-PE" dirty="0">
                <a:latin typeface="Arial" panose="020B0604020202020204" pitchFamily="34" charset="0"/>
                <a:cs typeface="Arial" panose="020B0604020202020204" pitchFamily="34" charset="0"/>
              </a:rPr>
              <a:t>Peligros de origen </a:t>
            </a: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natural. Localización del Perú y su exposición a los peligros.</a:t>
            </a:r>
            <a:endParaRPr lang="es-P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endParaRPr lang="es-P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Ejemplos de Impactos de fenómenos de origen natural en ´los últimos tres años</a:t>
            </a:r>
          </a:p>
          <a:p>
            <a:pPr marL="342900" indent="-342900">
              <a:buAutoNum type="arabicPeriod"/>
            </a:pPr>
            <a:endParaRPr lang="es-P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¿Como reconstruir evitando la generación de nuevos escenarios de riesgos?</a:t>
            </a:r>
          </a:p>
          <a:p>
            <a:pPr marL="342900" indent="-342900">
              <a:buAutoNum type="arabicPeriod"/>
            </a:pPr>
            <a:endParaRPr lang="es-P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¿Cómo generar una cultura de prevención de desastres?</a:t>
            </a:r>
          </a:p>
          <a:p>
            <a:pPr marL="342900" indent="-342900">
              <a:buAutoNum type="arabicPeriod"/>
            </a:pPr>
            <a:endParaRPr lang="es-P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s-PE" dirty="0" smtClean="0">
                <a:latin typeface="Arial" panose="020B0604020202020204" pitchFamily="34" charset="0"/>
                <a:cs typeface="Arial" panose="020B0604020202020204" pitchFamily="34" charset="0"/>
              </a:rPr>
              <a:t>Referencias bibliográficas</a:t>
            </a:r>
          </a:p>
          <a:p>
            <a:pPr marL="342900" indent="-342900">
              <a:buAutoNum type="arabicPeriod"/>
            </a:pPr>
            <a:endParaRPr lang="es-PE" dirty="0"/>
          </a:p>
          <a:p>
            <a:pPr marL="342900" indent="-342900">
              <a:buAutoNum type="arabicPeriod"/>
            </a:pP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90296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827584" y="404664"/>
            <a:ext cx="5256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dirty="0" smtClean="0">
                <a:latin typeface="Arial Black" pitchFamily="34" charset="0"/>
              </a:rPr>
              <a:t>7. REFERENCIAS BIBLIOGRÁFICAS</a:t>
            </a:r>
            <a:endParaRPr lang="es-PE" sz="1600" dirty="0">
              <a:latin typeface="Arial Black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827584" y="1124744"/>
            <a:ext cx="7416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dirty="0"/>
              <a:t>AGENCIA DE COOPERACIÓN INTERNACIONAL DEL JAPON; CTI ENGINEERING INTERNATIONAL CO., LTD. (2014). </a:t>
            </a:r>
            <a:r>
              <a:rPr lang="es-PE" i="1" dirty="0"/>
              <a:t>Informe final del Estudio de Recolección de Datos sobre el Sector de Gestión de Riesgo de Desastres en Perú</a:t>
            </a:r>
            <a:r>
              <a:rPr lang="es-PE" dirty="0"/>
              <a:t>. Lima – Perú.</a:t>
            </a:r>
          </a:p>
          <a:p>
            <a:pPr algn="just"/>
            <a:r>
              <a:rPr lang="es-PE" dirty="0"/>
              <a:t> </a:t>
            </a:r>
          </a:p>
          <a:p>
            <a:pPr algn="just"/>
            <a:r>
              <a:rPr lang="es-PE" dirty="0"/>
              <a:t>DE PEDRAZA, JAVIER. (1996). </a:t>
            </a:r>
            <a:r>
              <a:rPr lang="es-PE" i="1" dirty="0"/>
              <a:t>Geomorfología - Principios, métodos y aplicaciones.</a:t>
            </a:r>
            <a:r>
              <a:rPr lang="es-PE" dirty="0"/>
              <a:t> Madrid: Editorial Rueda</a:t>
            </a:r>
            <a:r>
              <a:rPr lang="es-PE" dirty="0" smtClean="0"/>
              <a:t>.</a:t>
            </a:r>
          </a:p>
          <a:p>
            <a:pPr algn="just"/>
            <a:endParaRPr lang="es-PE" dirty="0"/>
          </a:p>
          <a:p>
            <a:pPr algn="just"/>
            <a:r>
              <a:rPr lang="es-PE" dirty="0"/>
              <a:t>MELÉNDEZ, JUAN. (2013). </a:t>
            </a:r>
            <a:r>
              <a:rPr lang="es-PE" i="1" dirty="0"/>
              <a:t>Vulnerabilidad y prevención de desastres por inundaciones en las terrazas bajas del río Rímac y asentamientos humanos (Distritos Lurigancho, Ate y </a:t>
            </a:r>
            <a:r>
              <a:rPr lang="es-PE" i="1" dirty="0" err="1"/>
              <a:t>Chaclacayo</a:t>
            </a:r>
            <a:r>
              <a:rPr lang="es-PE" i="1" dirty="0"/>
              <a:t> – Lima)</a:t>
            </a:r>
            <a:r>
              <a:rPr lang="es-PE" dirty="0"/>
              <a:t>. Tesis de Doctorado en Medio Ambiente y Desarrollo Sostenible. Lima – Universidad Nacional Federico Villareal.</a:t>
            </a:r>
          </a:p>
          <a:p>
            <a:endParaRPr lang="es-PE" dirty="0"/>
          </a:p>
          <a:p>
            <a:r>
              <a:rPr lang="es-PE" dirty="0"/>
              <a:t> </a:t>
            </a:r>
          </a:p>
          <a:p>
            <a:r>
              <a:rPr lang="es-PE" dirty="0"/>
              <a:t>Recuperado el 21 de abril de 2017, </a:t>
            </a:r>
            <a:r>
              <a:rPr lang="es-PE" u="sng" dirty="0">
                <a:hlinkClick r:id="rId2"/>
              </a:rPr>
              <a:t>http://www.igeograf.unam.mx/sigg/investigacion/geo_fis/area_linea.php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11095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9512" y="116632"/>
            <a:ext cx="8064896" cy="1563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E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Geomorfología</a:t>
            </a:r>
            <a:endParaRPr lang="es-PE" sz="1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objeto de estudio de la geomorfología es el estudio de las formas del relieve. 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</a:rPr>
              <a:t>En el estudio analítico de las </a:t>
            </a:r>
            <a:r>
              <a:rPr lang="es-PE" sz="1600" b="1" dirty="0" err="1">
                <a:latin typeface="Arial" panose="020B0604020202020204" pitchFamily="34" charset="0"/>
                <a:ea typeface="Calibri" panose="020F0502020204030204" pitchFamily="34" charset="0"/>
              </a:rPr>
              <a:t>geoformas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</a:rPr>
              <a:t> superficiales y su dinámica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</a:rPr>
              <a:t>, se desarrollan particularmente la geomorfología estructural, volcánica, costera, y de procesos de remoción en masa. </a:t>
            </a:r>
            <a:endParaRPr lang="es-PE" sz="1600" dirty="0"/>
          </a:p>
        </p:txBody>
      </p:sp>
      <p:pic>
        <p:nvPicPr>
          <p:cNvPr id="3" name="Imagen 2" descr="D:\UNIDAD TRABAJOS\Fotos\Fotos_Huarmey_2013\100CANON\IMG_488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916832"/>
            <a:ext cx="6336704" cy="45534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171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23989" y="0"/>
            <a:ext cx="8496944" cy="2771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E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Geomorfología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urbana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formas del relieve vienen siendo urbanizadas sin tomar en cuenta procesos que pueden impactar a los asentamientos humanos. Es decir, las formas del relieve se pueden encontrar alteradas por construcciones,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este contexto el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análisis integral del ambiente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 incluyen los estudios de erosión de suelos, los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riesgos geomorfológicos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el manejo de cuencas hidrográficas, y la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geomorfología aplicada al ordenamiento territorial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el manejo de recursos.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E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 ello juega un papel central la cartografía geomorfológica apoyada en herramientas de </a:t>
            </a:r>
            <a:r>
              <a:rPr lang="es-PE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geomática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los SIG.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/>
          <p:nvPr/>
        </p:nvPicPr>
        <p:blipFill rotWithShape="1">
          <a:blip r:embed="rId2"/>
          <a:srcRect l="15103" t="34866" r="40017" b="12740"/>
          <a:stretch/>
        </p:blipFill>
        <p:spPr bwMode="auto">
          <a:xfrm>
            <a:off x="2843808" y="2420888"/>
            <a:ext cx="6084396" cy="37844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194646" y="3068960"/>
            <a:ext cx="23850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PE" sz="1400" dirty="0">
                <a:latin typeface="Arial" panose="020B0604020202020204" pitchFamily="34" charset="0"/>
                <a:cs typeface="Arial" panose="020B0604020202020204" pitchFamily="34" charset="0"/>
              </a:rPr>
              <a:t>Geomorfología urbana. Conjunción de procesos sociales sobre procesos naturales igual desastres.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251520" y="6066880"/>
            <a:ext cx="66247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b="1" dirty="0" smtClean="0"/>
              <a:t>Proceso natural: Inundaciones de terrazas bajas durante crecidas de los ríos.</a:t>
            </a:r>
          </a:p>
          <a:p>
            <a:endParaRPr lang="es-PE" sz="1400" b="1" dirty="0"/>
          </a:p>
          <a:p>
            <a:r>
              <a:rPr lang="es-PE" sz="1400" b="1" dirty="0" smtClean="0"/>
              <a:t>Proceso social: Procesos de urbanización </a:t>
            </a:r>
            <a:endParaRPr lang="es-PE" sz="1400" b="1" dirty="0"/>
          </a:p>
        </p:txBody>
      </p:sp>
    </p:spTree>
    <p:extLst>
      <p:ext uri="{BB962C8B-B14F-4D97-AF65-F5344CB8AC3E}">
        <p14:creationId xmlns:p14="http://schemas.microsoft.com/office/powerpoint/2010/main" val="44773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/>
          <p:nvPr/>
        </p:nvPicPr>
        <p:blipFill rotWithShape="1">
          <a:blip r:embed="rId2"/>
          <a:srcRect l="27855" t="20511" r="27152" b="23310"/>
          <a:stretch/>
        </p:blipFill>
        <p:spPr bwMode="auto">
          <a:xfrm>
            <a:off x="1295636" y="166967"/>
            <a:ext cx="6588732" cy="57103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251520" y="5824799"/>
            <a:ext cx="88924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b="1" dirty="0"/>
              <a:t>Proceso natural</a:t>
            </a:r>
            <a:r>
              <a:rPr lang="es-PE" sz="1600" dirty="0"/>
              <a:t>. Erosión fluvial por socavamiento de las terrazas.</a:t>
            </a:r>
          </a:p>
          <a:p>
            <a:endParaRPr lang="es-PE" sz="1600" b="1" dirty="0" smtClean="0"/>
          </a:p>
          <a:p>
            <a:r>
              <a:rPr lang="es-PE" sz="1600" b="1" dirty="0" smtClean="0"/>
              <a:t>Proceso social. </a:t>
            </a:r>
            <a:r>
              <a:rPr lang="es-PE" sz="1600" dirty="0" smtClean="0"/>
              <a:t>Proceso de urbanización en el Perú, sin respetar la intangibilidad de las franjas marginales señalado en la Ley de Recursos Hídricos. </a:t>
            </a:r>
          </a:p>
          <a:p>
            <a:endParaRPr lang="es-PE" sz="800" dirty="0" smtClean="0"/>
          </a:p>
        </p:txBody>
      </p:sp>
      <p:sp>
        <p:nvSpPr>
          <p:cNvPr id="5" name="CuadroTexto 4"/>
          <p:cNvSpPr txBox="1"/>
          <p:nvPr/>
        </p:nvSpPr>
        <p:spPr>
          <a:xfrm>
            <a:off x="7916835" y="3789040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E" sz="1200" dirty="0" smtClean="0"/>
              <a:t>10 de febrero de 2017, Río Rímac, Campoy - Lima</a:t>
            </a:r>
            <a:endParaRPr lang="es-PE" sz="1200" dirty="0"/>
          </a:p>
        </p:txBody>
      </p:sp>
    </p:spTree>
    <p:extLst>
      <p:ext uri="{BB962C8B-B14F-4D97-AF65-F5344CB8AC3E}">
        <p14:creationId xmlns:p14="http://schemas.microsoft.com/office/powerpoint/2010/main" val="346238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39552" y="260648"/>
            <a:ext cx="7992888" cy="2141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E" sz="1600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Tipos </a:t>
            </a:r>
            <a:r>
              <a:rPr lang="es-PE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peligros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Principales tipos de peligros de origen natural relacionados con desastres ocurridos en el Perú. Basados en JICA, 2014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Inundaciones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PE" sz="16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Geodinamica</a:t>
            </a: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externa (</a:t>
            </a:r>
            <a:r>
              <a:rPr lang="es-PE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deslizamientos, aluviones y caídas)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Sismos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Tsunami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18" descr="Diapositiva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2419965"/>
            <a:ext cx="4320604" cy="39735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CuadroTexto 6"/>
          <p:cNvSpPr txBox="1"/>
          <p:nvPr/>
        </p:nvSpPr>
        <p:spPr>
          <a:xfrm>
            <a:off x="5292080" y="3068960"/>
            <a:ext cx="32403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 smtClean="0"/>
              <a:t>Circulo de Fuego (Alta sismicidad, </a:t>
            </a:r>
            <a:r>
              <a:rPr lang="es-PE" dirty="0" err="1" smtClean="0"/>
              <a:t>activ</a:t>
            </a:r>
            <a:r>
              <a:rPr lang="es-PE" dirty="0" smtClean="0"/>
              <a:t>. Volcánica)</a:t>
            </a:r>
          </a:p>
          <a:p>
            <a:endParaRPr lang="es-PE" dirty="0"/>
          </a:p>
          <a:p>
            <a:r>
              <a:rPr lang="es-PE" dirty="0" smtClean="0"/>
              <a:t>Zona tropical y subtropical (Fenómeno El Niño)</a:t>
            </a:r>
          </a:p>
          <a:p>
            <a:endParaRPr lang="es-PE" dirty="0"/>
          </a:p>
          <a:p>
            <a:r>
              <a:rPr lang="es-PE" dirty="0" smtClean="0"/>
              <a:t>Cordillera de los Andes (Geodinámica)</a:t>
            </a:r>
            <a:endParaRPr lang="es-PE" dirty="0"/>
          </a:p>
        </p:txBody>
      </p:sp>
      <p:sp>
        <p:nvSpPr>
          <p:cNvPr id="4" name="Rectángulo 3"/>
          <p:cNvSpPr/>
          <p:nvPr/>
        </p:nvSpPr>
        <p:spPr>
          <a:xfrm>
            <a:off x="5148064" y="2439638"/>
            <a:ext cx="30060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400" dirty="0">
                <a:latin typeface="Arial Black" panose="020B0A04020102020204" pitchFamily="34" charset="0"/>
                <a:cs typeface="Arial" panose="020B0604020202020204" pitchFamily="34" charset="0"/>
              </a:rPr>
              <a:t>Localización del Perú y su exposición a los </a:t>
            </a:r>
            <a:r>
              <a:rPr lang="es-PE" sz="1400" dirty="0" smtClean="0">
                <a:latin typeface="Arial Black" panose="020B0A04020102020204" pitchFamily="34" charset="0"/>
                <a:cs typeface="Arial" panose="020B0604020202020204" pitchFamily="34" charset="0"/>
              </a:rPr>
              <a:t>peligros</a:t>
            </a:r>
            <a:endParaRPr lang="es-PE" sz="1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96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Mis documentos Juan\Seguridad_Fisica_2009_2010\Presentaciones\Riesgos_Desastres_Naturales\escanear0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720" y="16839"/>
            <a:ext cx="5344656" cy="684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993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3528" y="260648"/>
            <a:ext cx="8352928" cy="602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Ejemplos </a:t>
            </a:r>
            <a:r>
              <a:rPr lang="es-PE" sz="1600" b="1" dirty="0">
                <a:latin typeface="Arial" panose="020B0604020202020204" pitchFamily="34" charset="0"/>
                <a:cs typeface="Arial" panose="020B0604020202020204" pitchFamily="34" charset="0"/>
              </a:rPr>
              <a:t>de Impactos de fenómenos de origen natural en </a:t>
            </a:r>
            <a:r>
              <a:rPr lang="es-PE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los </a:t>
            </a:r>
            <a:r>
              <a:rPr lang="es-PE" sz="1600" b="1" dirty="0">
                <a:latin typeface="Arial" panose="020B0604020202020204" pitchFamily="34" charset="0"/>
                <a:cs typeface="Arial" panose="020B0604020202020204" pitchFamily="34" charset="0"/>
              </a:rPr>
              <a:t>últimos tres años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PE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P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n 2"/>
          <p:cNvPicPr/>
          <p:nvPr/>
        </p:nvPicPr>
        <p:blipFill rotWithShape="1">
          <a:blip r:embed="rId2"/>
          <a:srcRect l="4763" t="31689" r="37382" b="13406"/>
          <a:stretch/>
        </p:blipFill>
        <p:spPr bwMode="auto">
          <a:xfrm>
            <a:off x="755576" y="1351389"/>
            <a:ext cx="7776864" cy="532859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755576" y="737698"/>
            <a:ext cx="39906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Deslizamiento rotacional  en ruta a Cajamarca</a:t>
            </a:r>
            <a:endParaRPr lang="es-PE" sz="1600" dirty="0"/>
          </a:p>
        </p:txBody>
      </p:sp>
    </p:spTree>
    <p:extLst>
      <p:ext uri="{BB962C8B-B14F-4D97-AF65-F5344CB8AC3E}">
        <p14:creationId xmlns:p14="http://schemas.microsoft.com/office/powerpoint/2010/main" val="348596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/>
          <p:nvPr/>
        </p:nvPicPr>
        <p:blipFill>
          <a:blip r:embed="rId2"/>
          <a:srcRect l="9375" t="16469" r="42113" b="47297"/>
          <a:stretch>
            <a:fillRect/>
          </a:stretch>
        </p:blipFill>
        <p:spPr bwMode="auto">
          <a:xfrm>
            <a:off x="785786" y="404664"/>
            <a:ext cx="7643866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Rectángulo"/>
          <p:cNvSpPr/>
          <p:nvPr/>
        </p:nvSpPr>
        <p:spPr>
          <a:xfrm>
            <a:off x="642910" y="5969105"/>
            <a:ext cx="792961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400" dirty="0"/>
              <a:t>El río subió unos 40 metros y cubrió por completo a los árboles de eucalipto, así como desapareció la vía férrea en una extensión de medio kilometro, además daño la plataforma de la carretera que une los departamentos de Junín, Huancavelica y Ayacucho.</a:t>
            </a:r>
            <a:endParaRPr lang="es-PE" sz="1400" dirty="0"/>
          </a:p>
        </p:txBody>
      </p:sp>
      <p:sp>
        <p:nvSpPr>
          <p:cNvPr id="4" name="CuadroTexto 3"/>
          <p:cNvSpPr txBox="1"/>
          <p:nvPr/>
        </p:nvSpPr>
        <p:spPr>
          <a:xfrm>
            <a:off x="1043608" y="0"/>
            <a:ext cx="6480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 smtClean="0"/>
              <a:t>Deslizamientos rotacionales. Cerro cuenca km.58 carretera Huancayo - Huancavelica</a:t>
            </a:r>
            <a:endParaRPr lang="es-PE" sz="1400" dirty="0"/>
          </a:p>
        </p:txBody>
      </p:sp>
    </p:spTree>
    <p:extLst>
      <p:ext uri="{BB962C8B-B14F-4D97-AF65-F5344CB8AC3E}">
        <p14:creationId xmlns:p14="http://schemas.microsoft.com/office/powerpoint/2010/main" val="16926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1080</Words>
  <Application>Microsoft Office PowerPoint</Application>
  <PresentationFormat>Presentación en pantalla (4:3)</PresentationFormat>
  <Paragraphs>114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Arial</vt:lpstr>
      <vt:lpstr>Arial Black</vt:lpstr>
      <vt:lpstr>Calibri</vt:lpstr>
      <vt:lpstr>Times New Roman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</dc:creator>
  <cp:lastModifiedBy>Fánel Guevara Guillén</cp:lastModifiedBy>
  <cp:revision>109</cp:revision>
  <dcterms:created xsi:type="dcterms:W3CDTF">2014-01-11T14:10:10Z</dcterms:created>
  <dcterms:modified xsi:type="dcterms:W3CDTF">2017-06-14T21:31:08Z</dcterms:modified>
</cp:coreProperties>
</file>